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83" r:id="rId3"/>
    <p:sldId id="263" r:id="rId4"/>
    <p:sldId id="264" r:id="rId5"/>
    <p:sldId id="286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3" r:id="rId16"/>
    <p:sldId id="275" r:id="rId17"/>
    <p:sldId id="276" r:id="rId18"/>
    <p:sldId id="277" r:id="rId19"/>
    <p:sldId id="278" r:id="rId20"/>
    <p:sldId id="279" r:id="rId21"/>
    <p:sldId id="257" r:id="rId22"/>
    <p:sldId id="280" r:id="rId23"/>
    <p:sldId id="281" r:id="rId24"/>
    <p:sldId id="282" r:id="rId25"/>
    <p:sldId id="284" r:id="rId26"/>
    <p:sldId id="28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70"/>
    <p:restoredTop sz="82843"/>
  </p:normalViewPr>
  <p:slideViewPr>
    <p:cSldViewPr snapToGrid="0" snapToObjects="1">
      <p:cViewPr>
        <p:scale>
          <a:sx n="73" d="100"/>
          <a:sy n="73" d="100"/>
        </p:scale>
        <p:origin x="9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03T18:32:47.201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6950 3757 24575,'43'20'0,"-22"11"0,19-27 0,-18 14 0,-1 3 0,4 1 0,3-10 0,-1 3-1022,-7 24 1022,23-17 0,-22 5 101,1-9 0,-4-4-101,-15-10 101,13 15 0,0 1-101,-12-14 0,15 14 0,1-1 0,-14-15 514,17 27-514,-7-27 104,-12 35-104,12-33 0,-16 18 0,0-9 0,23-11 0,-17 12 0,18-16 0,-24 16 0,0-12 0,0 11 0,0-15 0</inkml:trace>
  <inkml:trace contextRef="#ctx0" brushRef="#br0" timeOffset="1247">7355 3916 24575,'-15'45'0,"11"-2"0,-10-20 0,-4-3 0,-9 2 0,5 17 0,-17-19 0,17 8 0,1 2 0,-4-4 0,-5 1 0,5 1 0,21-1 0,-27-5 0,27 1 0,-12-7 0,-8-12 0,19 11 0,-19-15 0,24 0 0,0 24 0,-16-18 0,12 17 0,-11-23 0,15 16 0,0-12 0,0 12 0,-16-16 0,12 0 0,-12 0 0</inkml:trace>
  <inkml:trace contextRef="#ctx0" brushRef="#br0" timeOffset="2542">11571 3828 24575,'20'45'0,"11"-18"0,-3-11 0,9 7-843,-12-13 1,1 2 842,-7 10 0,-1-1 0,25-1 0,-21-1 0,-1 1 0,16 1 0,-2-8 0,-3 2 0,-6 16 0,8-16 0,2-2 0,-5 8 0,-12 0 0,0-3 545,4-14-545,-7 12 279,3 0-279,1-12 0,-4 11 0,-16 9 861,23-18-861,-17 17 0,18-23 0,-24 0 0</inkml:trace>
  <inkml:trace contextRef="#ctx0" brushRef="#br0" timeOffset="3470">12100 3704 24575,'-15'30'0,"6"-3"0,-2 0 0,-10-11 0,-1 0-912,3 9 0,1 3 912,-3-2 0,-1-1 0,0-7 0,0 1 0,-3 14 0,-3 1-568,1-14 0,0 1 568,0 8 0,1 1 0,0-8 0,1-1 0,6-3 0,1 1 0,-4 2 0,0 1-16,1 0 0,-1-1 16,4-3 0,-1 1 0,-4 6 0,3 1 0,0 12 0,-19-11 0,33 4 0,-33-27 0,35 35 835,-12-33-835,16 18 1337,0-24-1337,0 0 0,0 0 0</inkml:trace>
  <inkml:trace contextRef="#ctx0" brushRef="#br0" timeOffset="5102">12435 3669 24575,'0'19'0,"0"21"0,0-34 0,0 33 0,0-35 0,0 27 0,0-4 0,-15 11 0,11-11 0,-12 12 0,0-17 0,13 5 0,-13 5 0,-8-28 0,18 11 0,-17 9 0,23-18 0,0 17 0,-16-23 0,12 0 0,-11-23 0,15 17 0,0-33 0,0 35 0,0-12 0,0 0 0,0-11 0,0 5 0,0-1 0,0 7 0,15 12 0,-11-11 0,12-9 0,-16 18 0,0-17 0,0 23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21478-EE46-7F4C-BE30-6BA75D170973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56B5F-2E37-8544-9BAC-1FF880C41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4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ra.com/Why-did-Berkeley-deny-Stephen-Cook-one-of-whom-the-Cook-Levin-Theorem-in-computational-complexity-is-named-after-reappointment-as-a-professor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We’d want to solve formulas with millions of variables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56B5F-2E37-8544-9BAC-1FF880C41B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82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Ans. Construct truth table</a:t>
                </a:r>
              </a:p>
              <a:p>
                <a:r>
                  <a:rPr lang="en-US" dirty="0"/>
                  <a:t>Ans.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Ans. Construct truth table</a:t>
                </a:r>
              </a:p>
              <a:p>
                <a:r>
                  <a:rPr lang="en-US" dirty="0"/>
                  <a:t>Ans. </a:t>
                </a:r>
                <a:r>
                  <a:rPr lang="en-US" b="0" i="0">
                    <a:latin typeface="Cambria Math" panose="02040503050406030204" pitchFamily="18" charset="0"/>
                  </a:rPr>
                  <a:t>2^𝑛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56B5F-2E37-8544-9BAC-1FF880C41B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71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“Collective facepalm at Berkeley”</a:t>
            </a:r>
          </a:p>
          <a:p>
            <a:r>
              <a:rPr lang="en-US" dirty="0">
                <a:hlinkClick r:id="rId3"/>
              </a:rPr>
              <a:t>https://www.quora.com/Why-did-Berkeley-deny-Stephen-Cook-one-of-whom-the-Cook-Levin-Theorem-in-computational-complexity-is-named-after-reappointment-as-a-professor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56B5F-2E37-8544-9BAC-1FF880C41B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95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56B5F-2E37-8544-9BAC-1FF880C41B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43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Quadratic blow-up in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56B5F-2E37-8544-9BAC-1FF880C41B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98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9D17-5263-D544-B5AA-A1F6A8FDF166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8AD-23D9-B844-A8FE-1AF8D1D4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9D17-5263-D544-B5AA-A1F6A8FDF166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8AD-23D9-B844-A8FE-1AF8D1D4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9D17-5263-D544-B5AA-A1F6A8FDF166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8AD-23D9-B844-A8FE-1AF8D1D4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9D17-5263-D544-B5AA-A1F6A8FDF166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8AD-23D9-B844-A8FE-1AF8D1D4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9D17-5263-D544-B5AA-A1F6A8FDF166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8AD-23D9-B844-A8FE-1AF8D1D4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9D17-5263-D544-B5AA-A1F6A8FDF166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8AD-23D9-B844-A8FE-1AF8D1D4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9D17-5263-D544-B5AA-A1F6A8FDF166}" type="datetimeFigureOut">
              <a:rPr lang="en-US" smtClean="0"/>
              <a:t>9/3/19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8AD-23D9-B844-A8FE-1AF8D1D4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9D17-5263-D544-B5AA-A1F6A8FDF166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8AD-23D9-B844-A8FE-1AF8D1D4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9D17-5263-D544-B5AA-A1F6A8FDF166}" type="datetimeFigureOut">
              <a:rPr lang="en-US" smtClean="0"/>
              <a:t>9/3/19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8AD-23D9-B844-A8FE-1AF8D1D4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9D17-5263-D544-B5AA-A1F6A8FDF166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8AD-23D9-B844-A8FE-1AF8D1D4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9D17-5263-D544-B5AA-A1F6A8FDF166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8AD-23D9-B844-A8FE-1AF8D1D4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E9D17-5263-D544-B5AA-A1F6A8FDF166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C58AD-23D9-B844-A8FE-1AF8D1D4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itras@illinois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blp.uni-trier.de/db/conf/stoc/stoc71.html#Cook71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8372"/>
            <a:ext cx="10363200" cy="3131591"/>
          </a:xfrm>
        </p:spPr>
        <p:txBody>
          <a:bodyPr>
            <a:normAutofit/>
          </a:bodyPr>
          <a:lstStyle/>
          <a:p>
            <a:r>
              <a:rPr lang="en-US" sz="4400" dirty="0"/>
              <a:t>Satisfiability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877590"/>
          </a:xfrm>
        </p:spPr>
        <p:txBody>
          <a:bodyPr>
            <a:normAutofit/>
          </a:bodyPr>
          <a:lstStyle/>
          <a:p>
            <a:r>
              <a:rPr lang="en-US" dirty="0"/>
              <a:t>Verifying cyberphysical systems</a:t>
            </a:r>
          </a:p>
          <a:p>
            <a:endParaRPr lang="en-US" dirty="0"/>
          </a:p>
          <a:p>
            <a:r>
              <a:rPr lang="en-US" dirty="0"/>
              <a:t>Sayan Mitra</a:t>
            </a:r>
          </a:p>
          <a:p>
            <a:r>
              <a:rPr lang="en-US" dirty="0">
                <a:hlinkClick r:id="rId2"/>
              </a:rPr>
              <a:t>mitras@illinois.edu</a:t>
            </a:r>
            <a:endParaRPr lang="en-US" dirty="0"/>
          </a:p>
          <a:p>
            <a:r>
              <a:rPr lang="en-US" dirty="0"/>
              <a:t>Some of the slides for this lecture are adapted from slides by Clark Barrett</a:t>
            </a:r>
          </a:p>
        </p:txBody>
      </p:sp>
    </p:spTree>
    <p:extLst>
      <p:ext uri="{BB962C8B-B14F-4D97-AF65-F5344CB8AC3E}">
        <p14:creationId xmlns:p14="http://schemas.microsoft.com/office/powerpoint/2010/main" val="167271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C5873-7A12-3B4E-9B95-5556279EE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CNF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1B16A7-66CA-A948-9AA6-00F42502CA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06999" y="230194"/>
                <a:ext cx="6715195" cy="6399204"/>
              </a:xfrm>
            </p:spPr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∧(¬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d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¬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¬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)∧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∧¬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) ∧(¬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¬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)∧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¬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)∧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1B16A7-66CA-A948-9AA6-00F42502CA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06999" y="230194"/>
                <a:ext cx="6715195" cy="6399204"/>
              </a:xfrm>
              <a:blipFill>
                <a:blip r:embed="rId2"/>
                <a:stretch>
                  <a:fillRect l="-1321" t="-1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17CAE24A-AFA3-3249-8ECE-8F6FD3B12359}"/>
              </a:ext>
            </a:extLst>
          </p:cNvPr>
          <p:cNvGrpSpPr>
            <a:grpSpLocks/>
          </p:cNvGrpSpPr>
          <p:nvPr/>
        </p:nvGrpSpPr>
        <p:grpSpPr bwMode="auto">
          <a:xfrm>
            <a:off x="846138" y="2643387"/>
            <a:ext cx="734180" cy="568397"/>
            <a:chOff x="3600" y="1584"/>
            <a:chExt cx="1488" cy="1152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BBF0A3BA-D199-F643-B97E-FCD342920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1584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6C6E9F6B-8FFF-2C47-BC50-A137095EBEC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76" y="2160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F49AB9CD-A794-784E-8172-33AE61CB36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1584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76B2A689-7B34-284B-9C6E-CADC87D992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2736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8B01736D-23AD-D34E-85B3-C239CA3220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584"/>
              <a:ext cx="0" cy="11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03FDBBF6-0152-BA48-A514-A9BCA35C5A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B7292C72-82EA-104A-9C17-2318B675AC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2496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26913F1F-A02B-AE4A-BC2B-5D989D1507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2" y="2160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074836-A55D-9347-9651-1414BB6C6136}"/>
              </a:ext>
            </a:extLst>
          </p:cNvPr>
          <p:cNvGrpSpPr>
            <a:grpSpLocks/>
          </p:cNvGrpSpPr>
          <p:nvPr/>
        </p:nvGrpSpPr>
        <p:grpSpPr bwMode="auto">
          <a:xfrm>
            <a:off x="2171739" y="2074990"/>
            <a:ext cx="734180" cy="568397"/>
            <a:chOff x="3600" y="1584"/>
            <a:chExt cx="1488" cy="1152"/>
          </a:xfrm>
        </p:grpSpPr>
        <p:sp>
          <p:nvSpPr>
            <p:cNvPr id="14" name="Arc 4">
              <a:extLst>
                <a:ext uri="{FF2B5EF4-FFF2-40B4-BE49-F238E27FC236}">
                  <a16:creationId xmlns:a16="http://schemas.microsoft.com/office/drawing/2014/main" id="{670B8271-F028-CB4F-9EC7-E60F65573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1584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rc 5">
              <a:extLst>
                <a:ext uri="{FF2B5EF4-FFF2-40B4-BE49-F238E27FC236}">
                  <a16:creationId xmlns:a16="http://schemas.microsoft.com/office/drawing/2014/main" id="{FD573A47-A4D0-1F4E-BC90-896ADA36032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76" y="2160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6">
              <a:extLst>
                <a:ext uri="{FF2B5EF4-FFF2-40B4-BE49-F238E27FC236}">
                  <a16:creationId xmlns:a16="http://schemas.microsoft.com/office/drawing/2014/main" id="{64762F54-1771-6F49-B56A-0773510C00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1584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7">
              <a:extLst>
                <a:ext uri="{FF2B5EF4-FFF2-40B4-BE49-F238E27FC236}">
                  <a16:creationId xmlns:a16="http://schemas.microsoft.com/office/drawing/2014/main" id="{FADCF093-E9E2-B44C-AA0E-0096159349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2736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8">
              <a:extLst>
                <a:ext uri="{FF2B5EF4-FFF2-40B4-BE49-F238E27FC236}">
                  <a16:creationId xmlns:a16="http://schemas.microsoft.com/office/drawing/2014/main" id="{43EAB724-07FB-EE40-A390-9BB4A3834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584"/>
              <a:ext cx="0" cy="11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9">
              <a:extLst>
                <a:ext uri="{FF2B5EF4-FFF2-40B4-BE49-F238E27FC236}">
                  <a16:creationId xmlns:a16="http://schemas.microsoft.com/office/drawing/2014/main" id="{A3B33708-0AF7-A54C-82C3-4B503CB2F0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0">
              <a:extLst>
                <a:ext uri="{FF2B5EF4-FFF2-40B4-BE49-F238E27FC236}">
                  <a16:creationId xmlns:a16="http://schemas.microsoft.com/office/drawing/2014/main" id="{258EF892-3F15-874E-9400-1DA5B24447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2496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1">
              <a:extLst>
                <a:ext uri="{FF2B5EF4-FFF2-40B4-BE49-F238E27FC236}">
                  <a16:creationId xmlns:a16="http://schemas.microsoft.com/office/drawing/2014/main" id="{8FF08FC1-B070-EB40-8733-C786CB7927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2" y="2160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524958-FEF2-9E4C-9B38-DCDC8B32312D}"/>
              </a:ext>
            </a:extLst>
          </p:cNvPr>
          <p:cNvGrpSpPr>
            <a:grpSpLocks/>
          </p:cNvGrpSpPr>
          <p:nvPr/>
        </p:nvGrpSpPr>
        <p:grpSpPr bwMode="auto">
          <a:xfrm>
            <a:off x="2172852" y="3356825"/>
            <a:ext cx="734180" cy="568397"/>
            <a:chOff x="3600" y="1584"/>
            <a:chExt cx="1488" cy="1152"/>
          </a:xfrm>
        </p:grpSpPr>
        <p:sp>
          <p:nvSpPr>
            <p:cNvPr id="23" name="Arc 4">
              <a:extLst>
                <a:ext uri="{FF2B5EF4-FFF2-40B4-BE49-F238E27FC236}">
                  <a16:creationId xmlns:a16="http://schemas.microsoft.com/office/drawing/2014/main" id="{DA48677C-FEF7-C34D-8DDC-28F430381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1584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rc 5">
              <a:extLst>
                <a:ext uri="{FF2B5EF4-FFF2-40B4-BE49-F238E27FC236}">
                  <a16:creationId xmlns:a16="http://schemas.microsoft.com/office/drawing/2014/main" id="{82D9F9CD-3531-F34B-A860-6019120B818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76" y="2160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A55D0F70-4813-1848-8BE3-9B603BFDCD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1584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AE6C0F05-0948-834E-A864-C89A0AC959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2736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8">
              <a:extLst>
                <a:ext uri="{FF2B5EF4-FFF2-40B4-BE49-F238E27FC236}">
                  <a16:creationId xmlns:a16="http://schemas.microsoft.com/office/drawing/2014/main" id="{69BD529E-9D79-4348-AB42-337AD289EB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584"/>
              <a:ext cx="0" cy="11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9">
              <a:extLst>
                <a:ext uri="{FF2B5EF4-FFF2-40B4-BE49-F238E27FC236}">
                  <a16:creationId xmlns:a16="http://schemas.microsoft.com/office/drawing/2014/main" id="{8C84D276-45F3-8D48-A865-EB4847BDB1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0">
              <a:extLst>
                <a:ext uri="{FF2B5EF4-FFF2-40B4-BE49-F238E27FC236}">
                  <a16:creationId xmlns:a16="http://schemas.microsoft.com/office/drawing/2014/main" id="{5A2FD466-8C1A-A842-8A04-0623EA7489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2496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1">
              <a:extLst>
                <a:ext uri="{FF2B5EF4-FFF2-40B4-BE49-F238E27FC236}">
                  <a16:creationId xmlns:a16="http://schemas.microsoft.com/office/drawing/2014/main" id="{89D56411-40D4-374B-8A3E-534D288FE5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2" y="2160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93DF36-3A80-214D-8E00-67052874DEFE}"/>
              </a:ext>
            </a:extLst>
          </p:cNvPr>
          <p:cNvGrpSpPr/>
          <p:nvPr/>
        </p:nvGrpSpPr>
        <p:grpSpPr>
          <a:xfrm>
            <a:off x="3405996" y="2604211"/>
            <a:ext cx="1009650" cy="614042"/>
            <a:chOff x="1676400" y="2438400"/>
            <a:chExt cx="1981200" cy="1204913"/>
          </a:xfrm>
        </p:grpSpPr>
        <p:sp>
          <p:nvSpPr>
            <p:cNvPr id="32" name="Arc 5">
              <a:extLst>
                <a:ext uri="{FF2B5EF4-FFF2-40B4-BE49-F238E27FC236}">
                  <a16:creationId xmlns:a16="http://schemas.microsoft.com/office/drawing/2014/main" id="{5AF6F110-2C80-C645-B049-C0DBBC603035}"/>
                </a:ext>
              </a:extLst>
            </p:cNvPr>
            <p:cNvSpPr>
              <a:spLocks/>
            </p:cNvSpPr>
            <p:nvPr/>
          </p:nvSpPr>
          <p:spPr bwMode="auto">
            <a:xfrm rot="2334890">
              <a:off x="1676400" y="2484438"/>
              <a:ext cx="914400" cy="941387"/>
            </a:xfrm>
            <a:custGeom>
              <a:avLst/>
              <a:gdLst>
                <a:gd name="G0" fmla="+- 0 0 0"/>
                <a:gd name="G1" fmla="+- 21019 0 0"/>
                <a:gd name="G2" fmla="+- 21600 0 0"/>
                <a:gd name="T0" fmla="*/ 4977 w 21600"/>
                <a:gd name="T1" fmla="*/ 0 h 22194"/>
                <a:gd name="T2" fmla="*/ 21568 w 21600"/>
                <a:gd name="T3" fmla="*/ 22194 h 22194"/>
                <a:gd name="T4" fmla="*/ 0 w 21600"/>
                <a:gd name="T5" fmla="*/ 21019 h 2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2194" fill="none" extrusionOk="0">
                  <a:moveTo>
                    <a:pt x="4976" y="0"/>
                  </a:moveTo>
                  <a:cubicBezTo>
                    <a:pt x="14719" y="2307"/>
                    <a:pt x="21600" y="11006"/>
                    <a:pt x="21600" y="21019"/>
                  </a:cubicBezTo>
                  <a:cubicBezTo>
                    <a:pt x="21600" y="21410"/>
                    <a:pt x="21589" y="21802"/>
                    <a:pt x="21568" y="22194"/>
                  </a:cubicBezTo>
                </a:path>
                <a:path w="21600" h="22194" stroke="0" extrusionOk="0">
                  <a:moveTo>
                    <a:pt x="4976" y="0"/>
                  </a:moveTo>
                  <a:cubicBezTo>
                    <a:pt x="14719" y="2307"/>
                    <a:pt x="21600" y="11006"/>
                    <a:pt x="21600" y="21019"/>
                  </a:cubicBezTo>
                  <a:cubicBezTo>
                    <a:pt x="21600" y="21410"/>
                    <a:pt x="21589" y="21802"/>
                    <a:pt x="21568" y="22194"/>
                  </a:cubicBezTo>
                  <a:lnTo>
                    <a:pt x="0" y="2101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3A28BA-B3D7-0F41-AD4C-C08587D10CD3}"/>
                </a:ext>
              </a:extLst>
            </p:cNvPr>
            <p:cNvGrpSpPr/>
            <p:nvPr/>
          </p:nvGrpSpPr>
          <p:grpSpPr>
            <a:xfrm>
              <a:off x="1990725" y="2438400"/>
              <a:ext cx="1666875" cy="1204913"/>
              <a:chOff x="1990725" y="2438400"/>
              <a:chExt cx="1666875" cy="1204913"/>
            </a:xfrm>
          </p:grpSpPr>
          <p:sp>
            <p:nvSpPr>
              <p:cNvPr id="34" name="Arc 3">
                <a:extLst>
                  <a:ext uri="{FF2B5EF4-FFF2-40B4-BE49-F238E27FC236}">
                    <a16:creationId xmlns:a16="http://schemas.microsoft.com/office/drawing/2014/main" id="{AD93BC83-950A-EE4D-AF18-CD1DC3A41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325" y="2438400"/>
                <a:ext cx="1057275" cy="9080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30"/>
                  <a:gd name="T1" fmla="*/ 0 h 21600"/>
                  <a:gd name="T2" fmla="*/ 20330 w 20330"/>
                  <a:gd name="T3" fmla="*/ 14302 h 21600"/>
                  <a:gd name="T4" fmla="*/ 0 w 2033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30" h="21600" fill="none" extrusionOk="0">
                    <a:moveTo>
                      <a:pt x="0" y="0"/>
                    </a:moveTo>
                    <a:cubicBezTo>
                      <a:pt x="9115" y="0"/>
                      <a:pt x="17249" y="5722"/>
                      <a:pt x="20329" y="14302"/>
                    </a:cubicBezTo>
                  </a:path>
                  <a:path w="20330" h="21600" stroke="0" extrusionOk="0">
                    <a:moveTo>
                      <a:pt x="0" y="0"/>
                    </a:moveTo>
                    <a:cubicBezTo>
                      <a:pt x="9115" y="0"/>
                      <a:pt x="17249" y="5722"/>
                      <a:pt x="20329" y="143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Arc 4">
                <a:extLst>
                  <a:ext uri="{FF2B5EF4-FFF2-40B4-BE49-F238E27FC236}">
                    <a16:creationId xmlns:a16="http://schemas.microsoft.com/office/drawing/2014/main" id="{F79ED838-E163-5549-B794-9A261AB4C031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219325" y="2735263"/>
                <a:ext cx="1057275" cy="9080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30"/>
                  <a:gd name="T1" fmla="*/ 0 h 21600"/>
                  <a:gd name="T2" fmla="*/ 20330 w 20330"/>
                  <a:gd name="T3" fmla="*/ 14302 h 21600"/>
                  <a:gd name="T4" fmla="*/ 0 w 2033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30" h="21600" fill="none" extrusionOk="0">
                    <a:moveTo>
                      <a:pt x="0" y="0"/>
                    </a:moveTo>
                    <a:cubicBezTo>
                      <a:pt x="9115" y="0"/>
                      <a:pt x="17249" y="5722"/>
                      <a:pt x="20329" y="14302"/>
                    </a:cubicBezTo>
                  </a:path>
                  <a:path w="20330" h="21600" stroke="0" extrusionOk="0">
                    <a:moveTo>
                      <a:pt x="0" y="0"/>
                    </a:moveTo>
                    <a:cubicBezTo>
                      <a:pt x="9115" y="0"/>
                      <a:pt x="17249" y="5722"/>
                      <a:pt x="20329" y="143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6">
                <a:extLst>
                  <a:ext uri="{FF2B5EF4-FFF2-40B4-BE49-F238E27FC236}">
                    <a16:creationId xmlns:a16="http://schemas.microsoft.com/office/drawing/2014/main" id="{E137ECF1-B5A4-6B45-B92F-312A7FEADC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90725" y="2735263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7">
                <a:extLst>
                  <a:ext uri="{FF2B5EF4-FFF2-40B4-BE49-F238E27FC236}">
                    <a16:creationId xmlns:a16="http://schemas.microsoft.com/office/drawing/2014/main" id="{48C72EBE-541C-F84B-A959-F8688E1B9C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90725" y="3344863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8">
                <a:extLst>
                  <a:ext uri="{FF2B5EF4-FFF2-40B4-BE49-F238E27FC236}">
                    <a16:creationId xmlns:a16="http://schemas.microsoft.com/office/drawing/2014/main" id="{F7EBAFCC-9401-E74D-81D2-ACAE7B12C5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6600" y="3040063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42E101-0975-5445-9FE5-88BC8F295DFC}"/>
              </a:ext>
            </a:extLst>
          </p:cNvPr>
          <p:cNvGrpSpPr/>
          <p:nvPr/>
        </p:nvGrpSpPr>
        <p:grpSpPr>
          <a:xfrm>
            <a:off x="1465981" y="3690035"/>
            <a:ext cx="705758" cy="254073"/>
            <a:chOff x="3124200" y="2971800"/>
            <a:chExt cx="1905000" cy="685800"/>
          </a:xfrm>
        </p:grpSpPr>
        <p:sp>
          <p:nvSpPr>
            <p:cNvPr id="40" name="Line 12">
              <a:extLst>
                <a:ext uri="{FF2B5EF4-FFF2-40B4-BE49-F238E27FC236}">
                  <a16:creationId xmlns:a16="http://schemas.microsoft.com/office/drawing/2014/main" id="{32AFD28D-0D9D-A542-AF02-201D9553A6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95800" y="3276600"/>
              <a:ext cx="533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" name="Group 22">
              <a:extLst>
                <a:ext uri="{FF2B5EF4-FFF2-40B4-BE49-F238E27FC236}">
                  <a16:creationId xmlns:a16="http://schemas.microsoft.com/office/drawing/2014/main" id="{C2F1905F-D5CB-8E43-968C-28561EF06B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800" y="2971800"/>
              <a:ext cx="609600" cy="685800"/>
              <a:chOff x="2256" y="1872"/>
              <a:chExt cx="384" cy="432"/>
            </a:xfrm>
          </p:grpSpPr>
          <p:sp>
            <p:nvSpPr>
              <p:cNvPr id="44" name="Line 23">
                <a:extLst>
                  <a:ext uri="{FF2B5EF4-FFF2-40B4-BE49-F238E27FC236}">
                    <a16:creationId xmlns:a16="http://schemas.microsoft.com/office/drawing/2014/main" id="{78DA5A65-1314-2D41-A85B-64A9E422D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872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Line 24">
                <a:extLst>
                  <a:ext uri="{FF2B5EF4-FFF2-40B4-BE49-F238E27FC236}">
                    <a16:creationId xmlns:a16="http://schemas.microsoft.com/office/drawing/2014/main" id="{90868D75-F97A-8C4D-9C16-AEFC142E2F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872"/>
                <a:ext cx="384" cy="2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Line 25">
                <a:extLst>
                  <a:ext uri="{FF2B5EF4-FFF2-40B4-BE49-F238E27FC236}">
                    <a16:creationId xmlns:a16="http://schemas.microsoft.com/office/drawing/2014/main" id="{32DCA4E4-5FD0-2943-8B3E-A62CE91F2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6" y="2083"/>
                <a:ext cx="384" cy="22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" name="Line 26">
              <a:extLst>
                <a:ext uri="{FF2B5EF4-FFF2-40B4-BE49-F238E27FC236}">
                  <a16:creationId xmlns:a16="http://schemas.microsoft.com/office/drawing/2014/main" id="{2597ECA6-41F6-074D-AB7F-449E42D2FF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4200" y="3276600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28">
              <a:extLst>
                <a:ext uri="{FF2B5EF4-FFF2-40B4-BE49-F238E27FC236}">
                  <a16:creationId xmlns:a16="http://schemas.microsoft.com/office/drawing/2014/main" id="{E4F4965D-85A7-7047-8C66-F5099405C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400" y="32004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835C0A4C-51C3-104A-B8DD-AA1910874C30}"/>
              </a:ext>
            </a:extLst>
          </p:cNvPr>
          <p:cNvCxnSpPr>
            <a:stCxn id="12" idx="0"/>
            <a:endCxn id="28" idx="1"/>
          </p:cNvCxnSpPr>
          <p:nvPr/>
        </p:nvCxnSpPr>
        <p:spPr>
          <a:xfrm rot="16200000" flipH="1">
            <a:off x="1602757" y="2905147"/>
            <a:ext cx="547656" cy="592534"/>
          </a:xfrm>
          <a:prstGeom prst="bentConnector3">
            <a:avLst>
              <a:gd name="adj1" fmla="val 96959"/>
            </a:avLst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2BF0B150-88B2-6B4A-AD6B-EB44FC84A5E9}"/>
              </a:ext>
            </a:extLst>
          </p:cNvPr>
          <p:cNvCxnSpPr>
            <a:cxnSpLocks/>
            <a:stCxn id="12" idx="0"/>
            <a:endCxn id="20" idx="1"/>
          </p:cNvCxnSpPr>
          <p:nvPr/>
        </p:nvCxnSpPr>
        <p:spPr>
          <a:xfrm rot="5400000" flipH="1" flipV="1">
            <a:off x="1674721" y="2430568"/>
            <a:ext cx="402614" cy="591421"/>
          </a:xfrm>
          <a:prstGeom prst="bentConnector5">
            <a:avLst>
              <a:gd name="adj1" fmla="val 106461"/>
              <a:gd name="adj2" fmla="val 50000"/>
              <a:gd name="adj3" fmla="val 107097"/>
            </a:avLst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B90057EC-9FB6-E74F-8393-A9686FD150AB}"/>
              </a:ext>
            </a:extLst>
          </p:cNvPr>
          <p:cNvCxnSpPr>
            <a:cxnSpLocks/>
            <a:stCxn id="21" idx="0"/>
          </p:cNvCxnSpPr>
          <p:nvPr/>
        </p:nvCxnSpPr>
        <p:spPr>
          <a:xfrm rot="16200000" flipH="1">
            <a:off x="3038258" y="2226850"/>
            <a:ext cx="395584" cy="660262"/>
          </a:xfrm>
          <a:prstGeom prst="bentConnector2">
            <a:avLst/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E5DD3D2-DA45-4542-B910-AE0084942CA3}"/>
              </a:ext>
            </a:extLst>
          </p:cNvPr>
          <p:cNvCxnSpPr>
            <a:cxnSpLocks/>
            <a:stCxn id="30" idx="0"/>
            <a:endCxn id="37" idx="1"/>
          </p:cNvCxnSpPr>
          <p:nvPr/>
        </p:nvCxnSpPr>
        <p:spPr>
          <a:xfrm rot="5400000" flipH="1" flipV="1">
            <a:off x="2949173" y="3024017"/>
            <a:ext cx="574865" cy="659149"/>
          </a:xfrm>
          <a:prstGeom prst="bentConnector5">
            <a:avLst>
              <a:gd name="adj1" fmla="val 96929"/>
              <a:gd name="adj2" fmla="val 50000"/>
              <a:gd name="adj3" fmla="val 97515"/>
            </a:avLst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D06E8A7-7F64-904C-8781-3111210AF348}"/>
              </a:ext>
            </a:extLst>
          </p:cNvPr>
          <p:cNvSpPr txBox="1"/>
          <p:nvPr/>
        </p:nvSpPr>
        <p:spPr>
          <a:xfrm>
            <a:off x="612692" y="237006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3517F1-F93D-DD43-95E9-91396618F73C}"/>
              </a:ext>
            </a:extLst>
          </p:cNvPr>
          <p:cNvSpPr txBox="1"/>
          <p:nvPr/>
        </p:nvSpPr>
        <p:spPr>
          <a:xfrm>
            <a:off x="627488" y="325621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55663F-6EB9-8641-8D60-7D85710B8B78}"/>
              </a:ext>
            </a:extLst>
          </p:cNvPr>
          <p:cNvSpPr txBox="1"/>
          <p:nvPr/>
        </p:nvSpPr>
        <p:spPr>
          <a:xfrm>
            <a:off x="1884363" y="182562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A16BA66-BFDA-A145-9FE0-8094C73EB080}"/>
              </a:ext>
            </a:extLst>
          </p:cNvPr>
          <p:cNvSpPr txBox="1"/>
          <p:nvPr/>
        </p:nvSpPr>
        <p:spPr>
          <a:xfrm>
            <a:off x="4164485" y="3033587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49C1E7-7EE9-FB43-B414-74BAD17ACFDE}"/>
              </a:ext>
            </a:extLst>
          </p:cNvPr>
          <p:cNvSpPr txBox="1"/>
          <p:nvPr/>
        </p:nvSpPr>
        <p:spPr>
          <a:xfrm>
            <a:off x="1157327" y="364719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CD1D46-6960-F14C-ABDC-5D849C6028C6}"/>
              </a:ext>
            </a:extLst>
          </p:cNvPr>
          <p:cNvSpPr txBox="1"/>
          <p:nvPr/>
        </p:nvSpPr>
        <p:spPr>
          <a:xfrm>
            <a:off x="1628641" y="275409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D67A131-86CA-1042-A115-79DC190BDAB9}"/>
              </a:ext>
            </a:extLst>
          </p:cNvPr>
          <p:cNvSpPr txBox="1"/>
          <p:nvPr/>
        </p:nvSpPr>
        <p:spPr>
          <a:xfrm>
            <a:off x="1945896" y="393498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7969C83-24EB-654A-844A-058F279733B8}"/>
              </a:ext>
            </a:extLst>
          </p:cNvPr>
          <p:cNvSpPr txBox="1"/>
          <p:nvPr/>
        </p:nvSpPr>
        <p:spPr>
          <a:xfrm>
            <a:off x="2706175" y="189032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447A048-2774-AE4D-8858-469B5C45FAB4}"/>
              </a:ext>
            </a:extLst>
          </p:cNvPr>
          <p:cNvSpPr txBox="1"/>
          <p:nvPr/>
        </p:nvSpPr>
        <p:spPr>
          <a:xfrm>
            <a:off x="2759603" y="374055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949761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97D98-BA2C-404E-8264-9826CD31B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representations of CNF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296076-15F6-2949-A2A4-413405AC6A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¬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)∧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−1 −2  5</m:t>
                        </m:r>
                      </m:e>
                    </m:d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−5 1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−5    2</m:t>
                        </m:r>
                      </m:e>
                    </m:d>
                  </m:oMath>
                </a14:m>
                <a:r>
                  <a:rPr lang="en-US" dirty="0"/>
                  <a:t>		DIMACS</a:t>
                </a:r>
              </a:p>
              <a:p>
                <a:endParaRPr lang="en-US" dirty="0"/>
              </a:p>
              <a:p>
                <a:r>
                  <a:rPr lang="en-US" dirty="0" err="1"/>
                  <a:t>SMTLib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296076-15F6-2949-A2A4-413405AC6A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643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22B2E-6EA1-EB46-A383-8901B8135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Davis Putnam </a:t>
            </a:r>
            <a:r>
              <a:rPr lang="en-US" dirty="0" err="1"/>
              <a:t>Logemann</a:t>
            </a:r>
            <a:r>
              <a:rPr lang="en-US" dirty="0"/>
              <a:t> Loveland Algorithm (DPLL) 1962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6E241D-45BF-F545-B33B-2E3689CA68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Transform the given formula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by applying a sequence of satisfiability preserving rules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If final result has an empty clause then </a:t>
                </a:r>
                <a:r>
                  <a:rPr lang="en-US" i="1" dirty="0"/>
                  <a:t>unsatisfiable</a:t>
                </a:r>
              </a:p>
              <a:p>
                <a:pPr marL="0" indent="0">
                  <a:buNone/>
                </a:pPr>
                <a:r>
                  <a:rPr lang="en-US" dirty="0"/>
                  <a:t>if final result has no clauses then the formula is </a:t>
                </a:r>
                <a:r>
                  <a:rPr lang="en-US" i="1" dirty="0"/>
                  <a:t>satisfiable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6E241D-45BF-F545-B33B-2E3689CA68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175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A63C-3BEB-4047-9967-792053C2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Davis Putnam Algorithm (DP) 1960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77748-D74B-BB48-A822-20A11DD58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Rule 1. </a:t>
            </a:r>
            <a:r>
              <a:rPr lang="en-US" b="1" dirty="0"/>
              <a:t>Unit propagation</a:t>
            </a:r>
          </a:p>
          <a:p>
            <a:pPr marL="0" indent="0">
              <a:buNone/>
            </a:pPr>
            <a:r>
              <a:rPr lang="en-US" dirty="0"/>
              <a:t>Rule 2. </a:t>
            </a:r>
            <a:r>
              <a:rPr lang="en-US" b="1" dirty="0"/>
              <a:t>Pure literal</a:t>
            </a:r>
          </a:p>
          <a:p>
            <a:pPr marL="0" indent="0">
              <a:buNone/>
            </a:pPr>
            <a:r>
              <a:rPr lang="en-US" dirty="0"/>
              <a:t>Rule 3. </a:t>
            </a:r>
            <a:r>
              <a:rPr lang="en-US" b="1" dirty="0"/>
              <a:t>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6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A63C-3BEB-4047-9967-792053C2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 1960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E77748-D74B-BB48-A822-20A11DD582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Rule 1. </a:t>
                </a:r>
                <a:r>
                  <a:rPr lang="en-US" b="1" dirty="0"/>
                  <a:t>Unit propagation</a:t>
                </a:r>
              </a:p>
              <a:p>
                <a:pPr marL="0" indent="0">
                  <a:buNone/>
                </a:pPr>
                <a:r>
                  <a:rPr lang="en-US" dirty="0"/>
                  <a:t>A clause has a single literal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≡…∧…∧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∧…∧…</m:t>
                      </m:r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What choice do we really have? 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≡…∧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∨¬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∧…∧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¬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∨¬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E77748-D74B-BB48-A822-20A11DD582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83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A63C-3BEB-4047-9967-792053C2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 1960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E77748-D74B-BB48-A822-20A11DD582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Rule 1. </a:t>
                </a:r>
                <a:r>
                  <a:rPr lang="en-US" b="1" dirty="0"/>
                  <a:t>Unit propagation</a:t>
                </a:r>
              </a:p>
              <a:p>
                <a:pPr marL="0" indent="0">
                  <a:buNone/>
                </a:pPr>
                <a:r>
                  <a:rPr lang="en-US" dirty="0"/>
                  <a:t>A clause has a single literal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≡…∧…∧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∧…∧…</m:t>
                      </m:r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What choice do we really have? 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≡…∧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∧…∧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¬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 </m:t>
                      </m:r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E77748-D74B-BB48-A822-20A11DD582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922001-BBE8-C74B-B885-CE53A54A19E6}"/>
                  </a:ext>
                </a:extLst>
              </p:cNvPr>
              <p:cNvSpPr txBox="1"/>
              <p:nvPr/>
            </p:nvSpPr>
            <p:spPr>
              <a:xfrm>
                <a:off x="1143000" y="5807631"/>
                <a:ext cx="47414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/>
                  <a:t> are equisatisfiable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922001-BBE8-C74B-B885-CE53A54A1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807631"/>
                <a:ext cx="4741491" cy="584775"/>
              </a:xfrm>
              <a:prstGeom prst="rect">
                <a:avLst/>
              </a:prstGeom>
              <a:blipFill>
                <a:blip r:embed="rId3"/>
                <a:stretch>
                  <a:fillRect t="-10638" r="-2139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9150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A63C-3BEB-4047-9967-792053C2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Davis Putnam </a:t>
            </a:r>
            <a:r>
              <a:rPr lang="en-US" dirty="0" err="1"/>
              <a:t>Logemann</a:t>
            </a:r>
            <a:r>
              <a:rPr lang="en-US" dirty="0"/>
              <a:t> Loveland Algorithm (DPLL) 1962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E77748-D74B-BB48-A822-20A11DD582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Rule 1. </a:t>
                </a:r>
                <a:r>
                  <a:rPr lang="en-US" b="1" dirty="0"/>
                  <a:t>Unit propagation</a:t>
                </a:r>
              </a:p>
              <a:p>
                <a:pPr marL="0" indent="0">
                  <a:buNone/>
                </a:pPr>
                <a:r>
                  <a:rPr lang="en-US" dirty="0"/>
                  <a:t>Rule 2. </a:t>
                </a:r>
                <a:r>
                  <a:rPr lang="en-US" b="1" dirty="0"/>
                  <a:t>Pure literal</a:t>
                </a:r>
              </a:p>
              <a:p>
                <a:pPr marL="0" indent="0">
                  <a:buNone/>
                </a:pPr>
                <a:r>
                  <a:rPr lang="en-US" dirty="0"/>
                  <a:t>A literal appears only positively (or negatively)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≡…∧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∨¬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∨¬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∧…∧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¬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∨¬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does not appear anywhere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Makes sense to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remove all occurrences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E77748-D74B-BB48-A822-20A11DD582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627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A63C-3BEB-4047-9967-792053C2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Davis Putnam </a:t>
            </a:r>
            <a:r>
              <a:rPr lang="en-US" dirty="0" err="1"/>
              <a:t>Logemann</a:t>
            </a:r>
            <a:r>
              <a:rPr lang="en-US" dirty="0"/>
              <a:t> Loveland Algorithm (DPLL) 1962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E77748-D74B-BB48-A822-20A11DD582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849495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Rule 1. </a:t>
                </a:r>
                <a:r>
                  <a:rPr lang="en-US" sz="2400" b="1" dirty="0"/>
                  <a:t>Unit propagation</a:t>
                </a:r>
              </a:p>
              <a:p>
                <a:pPr marL="0" indent="0">
                  <a:buNone/>
                </a:pPr>
                <a:r>
                  <a:rPr lang="en-US" sz="2400" dirty="0"/>
                  <a:t>Rule 2. </a:t>
                </a:r>
                <a:r>
                  <a:rPr lang="en-US" sz="2400" b="1" dirty="0"/>
                  <a:t>Pure literal</a:t>
                </a:r>
              </a:p>
              <a:p>
                <a:pPr marL="0" indent="0">
                  <a:buNone/>
                </a:pPr>
                <a:r>
                  <a:rPr lang="en-US" sz="2400" dirty="0"/>
                  <a:t>A literal appears only positively (or negatively) in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≡…∧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∨¬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∨¬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∧…∧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¬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b="1" dirty="0"/>
              </a:p>
              <a:p>
                <a:pPr marL="0" indent="0">
                  <a:buNone/>
                </a:pPr>
                <a:r>
                  <a:rPr lang="en-US" sz="2400" b="0" dirty="0"/>
                  <a:t>	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does not appear anywhere</a:t>
                </a:r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r>
                  <a:rPr lang="en-US" sz="2400" dirty="0"/>
                  <a:t>Makes sense to 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and remove all clauses in which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occurs</a:t>
                </a:r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 algn="ctr">
                  <a:buNone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≡…∧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∧…∧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[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=0]</m:t>
                    </m:r>
                  </m:oMath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E77748-D74B-BB48-A822-20A11DD582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849495"/>
              </a:xfrm>
              <a:blipFill>
                <a:blip r:embed="rId3"/>
                <a:stretch>
                  <a:fillRect l="-844" t="-2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62AA5C-0F04-FD40-837A-6BB79D16868D}"/>
                  </a:ext>
                </a:extLst>
              </p:cNvPr>
              <p:cNvSpPr txBox="1"/>
              <p:nvPr/>
            </p:nvSpPr>
            <p:spPr>
              <a:xfrm>
                <a:off x="2806505" y="5108627"/>
                <a:ext cx="47414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/>
                  <a:t> are equisatisfiable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62AA5C-0F04-FD40-837A-6BB79D168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505" y="5108627"/>
                <a:ext cx="4741491" cy="584775"/>
              </a:xfrm>
              <a:prstGeom prst="rect">
                <a:avLst/>
              </a:prstGeom>
              <a:blipFill>
                <a:blip r:embed="rId4"/>
                <a:stretch>
                  <a:fillRect t="-10638" r="-2139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034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A63C-3BEB-4047-9967-792053C2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Davis Putnam Algorithm (DP) 1960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E77748-D74B-BB48-A822-20A11DD582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600" cy="5379719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Rule 1. </a:t>
                </a:r>
                <a:r>
                  <a:rPr lang="en-US" b="1" dirty="0"/>
                  <a:t>Unit propagation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Rule 2. </a:t>
                </a:r>
                <a:r>
                  <a:rPr lang="en-US" b="1" dirty="0"/>
                  <a:t>Pure literal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Rule 3. </a:t>
                </a:r>
                <a:r>
                  <a:rPr lang="en-US" b="1" dirty="0"/>
                  <a:t>Resolution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Choose a literal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that appears with both polarity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. Suppose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∨…∨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 a clause in which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appears positively,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∨…∨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 a clause in which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appears negatively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Then the resolved clause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∨…∨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Pairwise, resolve each clause in which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appears positively with a clause in which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appears negatively, and take the conjunction of all the results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Why is the result equisatisfiable?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What is the size of the resulting formula?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E77748-D74B-BB48-A822-20A11DD582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600" cy="5379719"/>
              </a:xfrm>
              <a:blipFill>
                <a:blip r:embed="rId3"/>
                <a:stretch>
                  <a:fillRect l="-603" t="-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5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A5D1-77F6-3247-89F3-3B08B8FA7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DPLL modifies resolution in DP with recursive DFS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AF0BF8-E425-DE44-839A-48421EE6FD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Rule 1. </a:t>
                </a:r>
                <a:r>
                  <a:rPr lang="en-US" b="1" dirty="0"/>
                  <a:t>Unit propagation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Rule 2. </a:t>
                </a:r>
                <a:r>
                  <a:rPr lang="en-US" b="1" dirty="0"/>
                  <a:t>Pure literal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Rule 3’.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be the current set of clauses. Choose a literal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b="1" dirty="0"/>
                  <a:t>	</a:t>
                </a:r>
                <a:r>
                  <a:rPr lang="en-US" dirty="0"/>
                  <a:t>Check satisfiability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   (guessing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	If satisfiable then return True else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		return result of checking satisfiability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This is essentially a depth first search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AF0BF8-E425-DE44-839A-48421EE6FD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580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63796-6C63-3442-B514-C2AFB493A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25D81-7DB8-1546-8485-E2F4B629E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Chapter 7</a:t>
            </a:r>
          </a:p>
          <a:p>
            <a:r>
              <a:rPr lang="en-US" dirty="0"/>
              <a:t>Appendix C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Outline</a:t>
            </a:r>
          </a:p>
          <a:p>
            <a:r>
              <a:rPr lang="en-US" dirty="0"/>
              <a:t> Propositional Satisfiability problem</a:t>
            </a:r>
          </a:p>
          <a:p>
            <a:r>
              <a:rPr lang="en-US" dirty="0"/>
              <a:t>Normal forms </a:t>
            </a:r>
          </a:p>
          <a:p>
            <a:r>
              <a:rPr lang="en-US" dirty="0"/>
              <a:t>DPLL algorithm</a:t>
            </a:r>
          </a:p>
        </p:txBody>
      </p:sp>
    </p:spTree>
    <p:extLst>
      <p:ext uri="{BB962C8B-B14F-4D97-AF65-F5344CB8AC3E}">
        <p14:creationId xmlns:p14="http://schemas.microsoft.com/office/powerpoint/2010/main" val="1674716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EA79-E530-DF4B-8335-0CA69DBE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greedy algorithm for SAT (GSAT)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F94FB-83A7-DB4A-9682-010303B59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99016"/>
                <a:ext cx="10515600" cy="4993857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Input: Set of clauses </a:t>
                </a:r>
                <a:r>
                  <a:rPr lang="en-US" i="1" dirty="0"/>
                  <a:t>C</a:t>
                </a:r>
                <a:r>
                  <a:rPr lang="en-US" dirty="0"/>
                  <a:t> over </a:t>
                </a:r>
                <a:r>
                  <a:rPr lang="en-US" i="1" dirty="0"/>
                  <a:t>X</a:t>
                </a:r>
                <a:r>
                  <a:rPr lang="en-US" dirty="0"/>
                  <a:t>, parameters </a:t>
                </a:r>
                <a:r>
                  <a:rPr lang="en-US" i="1" dirty="0"/>
                  <a:t>max-flips, max-tires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Output: A satisfying assignment for C,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dirty="0"/>
                  <a:t> if none found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for </a:t>
                </a:r>
                <a:r>
                  <a:rPr lang="en-US" dirty="0" err="1"/>
                  <a:t>i</a:t>
                </a:r>
                <a:r>
                  <a:rPr lang="en-US" dirty="0"/>
                  <a:t> =  1 to </a:t>
                </a:r>
                <a:r>
                  <a:rPr lang="en-US" i="1" dirty="0"/>
                  <a:t>max-tries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i="1" dirty="0"/>
                  <a:t>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i="1" dirty="0"/>
                  <a:t> := </a:t>
                </a:r>
                <a:r>
                  <a:rPr lang="en-US" dirty="0"/>
                  <a:t>random truth assignment in </a:t>
                </a:r>
                <a:r>
                  <a:rPr lang="en-US" i="1" dirty="0" err="1"/>
                  <a:t>val</a:t>
                </a:r>
                <a:r>
                  <a:rPr lang="en-US" i="1" dirty="0"/>
                  <a:t>(X)</a:t>
                </a:r>
                <a:r>
                  <a:rPr lang="en-US" dirty="0"/>
                  <a:t>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	for j = 1 to </a:t>
                </a:r>
                <a:r>
                  <a:rPr lang="en-US" i="1" dirty="0"/>
                  <a:t>max-flips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i="1" dirty="0"/>
                  <a:t>		</a:t>
                </a: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then return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i="1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i="1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variable in C such that flipping its value gives the largest 				increase in the number of clauses of C that are satisfied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i="1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i="1" dirty="0"/>
                  <a:t>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with the assignment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flipped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return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F94FB-83A7-DB4A-9682-010303B59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99016"/>
                <a:ext cx="10515600" cy="4993857"/>
              </a:xfrm>
              <a:blipFill>
                <a:blip r:embed="rId2"/>
                <a:stretch>
                  <a:fillRect l="-603" t="-761" b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06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57" y="590362"/>
            <a:ext cx="5940838" cy="5409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1" y="985623"/>
            <a:ext cx="2130137" cy="1778361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Experimental results on SAT solving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4345" y="5064311"/>
            <a:ext cx="27366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From Slides of Clark Barrett’s lecture.</a:t>
            </a:r>
          </a:p>
          <a:p>
            <a:r>
              <a:rPr lang="en-US" sz="1350" dirty="0"/>
              <a:t>Summer School on Verification Technology, Systems &amp; Applications, September 17, 2008 – p. 42/98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38765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EA79-E530-DF4B-8335-0CA69DBE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Stålmarck’s</a:t>
            </a:r>
            <a:r>
              <a:rPr lang="en-US" dirty="0"/>
              <a:t>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F94FB-83A7-DB4A-9682-010303B59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99016"/>
                <a:ext cx="10515600" cy="4993857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Breadth first search instead of depth-first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Given a set of clauses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any basic deduction algorithm R, the </a:t>
                </a:r>
                <a:r>
                  <a:rPr lang="en-US" b="1" i="1" dirty="0"/>
                  <a:t>dilemma rule </a:t>
                </a:r>
                <a:r>
                  <a:rPr lang="en-US" dirty="0"/>
                  <a:t>performs a case split on some literal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by considering the new sets of clauses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∪{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¬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∪{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b="1" dirty="0"/>
                  <a:t> 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b="1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R is applied to each of these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respectively</a:t>
                </a:r>
                <a:endParaRPr lang="en-US" b="1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The original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 is augmented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F94FB-83A7-DB4A-9682-010303B59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99016"/>
                <a:ext cx="10515600" cy="4993857"/>
              </a:xfrm>
              <a:blipFill>
                <a:blip r:embed="rId2"/>
                <a:stretch>
                  <a:fillRect l="-1086" r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554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63164-A333-E147-90BE-3D8C2944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468"/>
            <a:ext cx="10515600" cy="904873"/>
          </a:xfrm>
        </p:spPr>
        <p:txBody>
          <a:bodyPr/>
          <a:lstStyle/>
          <a:p>
            <a:r>
              <a:rPr lang="en-US" dirty="0"/>
              <a:t>Abstract DPLL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398361-64A4-6A4A-8D3C-B35FBB13F2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94341"/>
                <a:ext cx="10515600" cy="539853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Abstract DPLL uses </a:t>
                </a:r>
                <a:r>
                  <a:rPr lang="en-US" b="1" dirty="0"/>
                  <a:t>states</a:t>
                </a:r>
                <a:r>
                  <a:rPr lang="en-US" dirty="0"/>
                  <a:t> and </a:t>
                </a:r>
                <a:r>
                  <a:rPr lang="en-US" b="1" dirty="0"/>
                  <a:t>transitions </a:t>
                </a:r>
                <a:r>
                  <a:rPr lang="en-US" dirty="0"/>
                  <a:t>to model the progress of the algorithm</a:t>
                </a:r>
              </a:p>
              <a:p>
                <a:r>
                  <a:rPr lang="en-US" dirty="0"/>
                  <a:t>Most states are of the form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where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sequence </a:t>
                </a:r>
                <a:r>
                  <a:rPr lang="en-US" dirty="0"/>
                  <a:t>of annotated </a:t>
                </a:r>
                <a:r>
                  <a:rPr lang="en-US" b="1" dirty="0"/>
                  <a:t>literals </a:t>
                </a:r>
                <a:r>
                  <a:rPr lang="en-US" dirty="0"/>
                  <a:t>denoting partial truth assignment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is the CNF formula being checked, represented as a set of </a:t>
                </a:r>
                <a:r>
                  <a:rPr lang="en-US" b="1" dirty="0"/>
                  <a:t>clauses</a:t>
                </a:r>
              </a:p>
              <a:p>
                <a:r>
                  <a:rPr lang="en-US" b="1" dirty="0"/>
                  <a:t>Initial state: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∅||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is to be checked for satisfiability</a:t>
                </a:r>
              </a:p>
              <a:p>
                <a:r>
                  <a:rPr lang="en-US" dirty="0"/>
                  <a:t>Transitions between states are defined by a set of </a:t>
                </a:r>
                <a:r>
                  <a:rPr lang="en-US" b="1" dirty="0"/>
                  <a:t>conditional transition rules</a:t>
                </a:r>
              </a:p>
              <a:p>
                <a:r>
                  <a:rPr lang="en-US" b="1" dirty="0"/>
                  <a:t>Final state</a:t>
                </a:r>
              </a:p>
              <a:p>
                <a:pPr lvl="1"/>
                <a:r>
                  <a:rPr lang="en-US" i="1" dirty="0"/>
                  <a:t>Fail </a:t>
                </a:r>
                <a:r>
                  <a:rPr lang="en-US" dirty="0"/>
                  <a:t>special state,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unsatisfiable, 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CNF formula equisatisfiable with original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i="1" dirty="0"/>
              </a:p>
              <a:p>
                <a:r>
                  <a:rPr lang="en-US" dirty="0"/>
                  <a:t>We will 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to mean that every truth assignment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𝑇𝑟𝑢𝑒</m:t>
                    </m:r>
                  </m:oMath>
                </a14:m>
                <a:r>
                  <a:rPr lang="en-US" dirty="0"/>
                  <a:t> implies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𝑇𝑟𝑢𝑒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398361-64A4-6A4A-8D3C-B35FBB13F2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94341"/>
                <a:ext cx="10515600" cy="5398532"/>
              </a:xfrm>
              <a:blipFill>
                <a:blip r:embed="rId2"/>
                <a:stretch>
                  <a:fillRect l="-965" t="-2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8034089-64E4-7741-9DBF-7521E102D631}"/>
              </a:ext>
            </a:extLst>
          </p:cNvPr>
          <p:cNvSpPr txBox="1"/>
          <p:nvPr/>
        </p:nvSpPr>
        <p:spPr>
          <a:xfrm>
            <a:off x="914400" y="6485467"/>
            <a:ext cx="1067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Abstract DPLL and Abstract DPLL Modulo Theories Robert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Nieuwenhuis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Albert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Oliveras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and Cesare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Tinelli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221908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F1DA7-4D28-EB4F-90B8-BBEBEAFF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 DPLL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01CF605-B0ED-BD45-BF42-7BD3631B5E5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72570813"/>
                  </p:ext>
                </p:extLst>
              </p:nvPr>
            </p:nvGraphicFramePr>
            <p:xfrm>
              <a:off x="838200" y="1825625"/>
              <a:ext cx="10515600" cy="42913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99267">
                      <a:extLst>
                        <a:ext uri="{9D8B030D-6E8A-4147-A177-3AD203B41FA5}">
                          <a16:colId xmlns:a16="http://schemas.microsoft.com/office/drawing/2014/main" val="2436545505"/>
                        </a:ext>
                      </a:extLst>
                    </a:gridCol>
                    <a:gridCol w="3623733">
                      <a:extLst>
                        <a:ext uri="{9D8B030D-6E8A-4147-A177-3AD203B41FA5}">
                          <a16:colId xmlns:a16="http://schemas.microsoft.com/office/drawing/2014/main" val="2270618466"/>
                        </a:ext>
                      </a:extLst>
                    </a:gridCol>
                    <a:gridCol w="4292600">
                      <a:extLst>
                        <a:ext uri="{9D8B030D-6E8A-4147-A177-3AD203B41FA5}">
                          <a16:colId xmlns:a16="http://schemas.microsoft.com/office/drawing/2014/main" val="4190726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UnitProp: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∨ℓ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ℓ||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∨ℓ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If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⊨¬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ℓ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𝑢𝑛𝑑𝑒𝑓𝑖𝑛𝑒𝑑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eqArr>
                                </m:e>
                              </m:d>
                            </m:oMath>
                          </a14:m>
                          <a:endParaRPr lang="en-US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15799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PureLiteral</a:t>
                          </a:r>
                          <a:r>
                            <a:rPr lang="en-US" dirty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ℓ||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If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ℓ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𝑜𝑐𝑐𝑢𝑟𝑠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𝑠𝑜𝑚𝑒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𝑐𝑙𝑎𝑢𝑠𝑒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𝑜𝑓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¬ℓ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𝑜𝑐𝑐𝑢𝑟𝑠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𝑛𝑜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𝑐𝑙𝑎𝑢𝑠𝑒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𝑜𝑓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ℓ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𝑢𝑛𝑑𝑒𝑓𝑖𝑛𝑒𝑑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eqArr>
                                </m:e>
                              </m:d>
                            </m:oMath>
                          </a14:m>
                          <a:endParaRPr lang="en-US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37139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Decide: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||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If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ℓ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𝑜𝑟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¬ℓ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𝑜𝑐𝑐𝑢𝑟𝑠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𝑐𝑙𝑎𝑢𝑠𝑒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𝑜𝑓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ℓ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𝑢𝑛𝑑𝑒𝑓𝑖𝑛𝑒𝑑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eqArr>
                                </m:e>
                              </m:d>
                            </m:oMath>
                          </a14:m>
                          <a:endParaRPr lang="en-US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64493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Backtrack: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||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¬ℓ||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If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 ℓ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p>
                                      </m:s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⊨¬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𝑐𝑜𝑛𝑡𝑎𝑖𝑛𝑠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𝑛𝑜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𝑑𝑒𝑐𝑖𝑠𝑖𝑜𝑛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𝑙𝑖𝑡𝑒𝑟𝑎𝑙𝑠</m:t>
                                      </m:r>
                                    </m:e>
                                  </m:eqArr>
                                </m:e>
                              </m:d>
                            </m:oMath>
                          </a14:m>
                          <a:endParaRPr lang="en-US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4803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Fail: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𝑓𝑎𝑖𝑙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If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⊨¬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𝑐𝑜𝑛𝑡𝑎𝑖𝑛𝑠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𝑛𝑜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𝑑𝑒𝑐𝑖𝑠𝑖𝑜𝑛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𝑙𝑖𝑡𝑒𝑟𝑎𝑙𝑠</m:t>
                                      </m:r>
                                    </m:e>
                                  </m:eqArr>
                                </m:e>
                              </m:d>
                            </m:oMath>
                          </a14:m>
                          <a:endParaRPr lang="en-US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96375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63224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01CF605-B0ED-BD45-BF42-7BD3631B5E5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72570813"/>
                  </p:ext>
                </p:extLst>
              </p:nvPr>
            </p:nvGraphicFramePr>
            <p:xfrm>
              <a:off x="838200" y="1825625"/>
              <a:ext cx="10515600" cy="42913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99267">
                      <a:extLst>
                        <a:ext uri="{9D8B030D-6E8A-4147-A177-3AD203B41FA5}">
                          <a16:colId xmlns:a16="http://schemas.microsoft.com/office/drawing/2014/main" val="2436545505"/>
                        </a:ext>
                      </a:extLst>
                    </a:gridCol>
                    <a:gridCol w="3623733">
                      <a:extLst>
                        <a:ext uri="{9D8B030D-6E8A-4147-A177-3AD203B41FA5}">
                          <a16:colId xmlns:a16="http://schemas.microsoft.com/office/drawing/2014/main" val="2270618466"/>
                        </a:ext>
                      </a:extLst>
                    </a:gridCol>
                    <a:gridCol w="4292600">
                      <a:extLst>
                        <a:ext uri="{9D8B030D-6E8A-4147-A177-3AD203B41FA5}">
                          <a16:colId xmlns:a16="http://schemas.microsoft.com/office/drawing/2014/main" val="4190726930"/>
                        </a:ext>
                      </a:extLst>
                    </a:gridCol>
                  </a:tblGrid>
                  <a:tr h="7033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88" t="-233929" r="-304390" b="-7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2281" t="-233929" r="-118947" b="-7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5266" t="-233929" r="-296" b="-70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1579958"/>
                      </a:ext>
                    </a:extLst>
                  </a:tr>
                  <a:tr h="11071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88" t="-214943" r="-304390" b="-3528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2281" t="-214943" r="-118947" b="-3528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5266" t="-214943" r="-296" b="-3528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3713923"/>
                      </a:ext>
                    </a:extLst>
                  </a:tr>
                  <a:tr h="7033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88" t="-489286" r="-304390" b="-4482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2281" t="-489286" r="-118947" b="-4482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5266" t="-489286" r="-296" b="-4482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6449341"/>
                      </a:ext>
                    </a:extLst>
                  </a:tr>
                  <a:tr h="7033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88" t="-600000" r="-304390" b="-35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2281" t="-600000" r="-118947" b="-35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5266" t="-600000" r="-296" b="-35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480344"/>
                      </a:ext>
                    </a:extLst>
                  </a:tr>
                  <a:tr h="7033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88" t="-687500" r="-304390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2281" t="-687500" r="-118947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5266" t="-687500" r="-296" b="-2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96375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63224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6CC2EA1-F632-1A4F-86F4-BD83574C38A9}"/>
              </a:ext>
            </a:extLst>
          </p:cNvPr>
          <p:cNvSpPr txBox="1"/>
          <p:nvPr/>
        </p:nvSpPr>
        <p:spPr>
          <a:xfrm>
            <a:off x="914400" y="6485467"/>
            <a:ext cx="1067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Abstract DPLL and Abstract DPLL Modulo Theories Robert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Nieuwenhuis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Albert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Oliveras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and Cesare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Tinelli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2006.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F00435-DB84-FB4C-A1F8-379359AA12AE}"/>
                  </a:ext>
                </a:extLst>
              </p14:cNvPr>
              <p14:cNvContentPartPr/>
              <p14:nvPr/>
            </p14:nvContentPartPr>
            <p14:xfrm>
              <a:off x="2489040" y="1320840"/>
              <a:ext cx="1987920" cy="317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4F00435-DB84-FB4C-A1F8-379359AA12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9680" y="1311480"/>
                <a:ext cx="2006640" cy="33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42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55981-246C-9E4F-8CDB-2EDD6145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An Example: Abstract DPLL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FF9260-BA47-C549-81FE-105CF0B1AA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959" y="1053884"/>
                <a:ext cx="10981841" cy="5548393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1∨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2∨3      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∨2         1∨  4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PureLiteral</a:t>
                </a:r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r>
                  <a:rPr lang="en-US" dirty="0"/>
                  <a:t>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1∨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     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      2∨3      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∨2         </m:t>
                    </m:r>
                    <m:bar>
                      <m:bar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1∨  4</m:t>
                        </m:r>
                      </m:e>
                    </m:ba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(Decide)</a:t>
                </a:r>
              </a:p>
              <a:p>
                <a:pPr marL="0" indent="0">
                  <a:buNone/>
                </a:pPr>
                <a:r>
                  <a:rPr lang="en-US" dirty="0"/>
                  <a:t>4 1</a:t>
                </a:r>
                <a:r>
                  <a:rPr lang="en-US" baseline="30000" dirty="0"/>
                  <a:t>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||</m:t>
                    </m:r>
                    <m:bar>
                      <m:bar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1∨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</m:e>
                    </m:bar>
                    <m:r>
                      <a:rPr lang="en-US" i="1">
                        <a:latin typeface="Cambria Math" panose="02040503050406030204" pitchFamily="18" charset="0"/>
                      </a:rPr>
                      <m:t>      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      2∨3      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∨2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∨  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4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UnitProp</a:t>
                </a:r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r>
                  <a:rPr lang="en-US" dirty="0"/>
                  <a:t>4 1</a:t>
                </a:r>
                <a:r>
                  <a:rPr lang="en-US" baseline="30000" dirty="0"/>
                  <a:t>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1∨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        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2∨3      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∨2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    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∨  </m:t>
                    </m:r>
                  </m:oMath>
                </a14:m>
                <a:r>
                  <a:rPr lang="en-US" dirty="0"/>
                  <a:t>4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UnitProp</a:t>
                </a:r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r>
                  <a:rPr lang="en-US" dirty="0"/>
                  <a:t>4 1</a:t>
                </a:r>
                <a:r>
                  <a:rPr lang="en-US" baseline="30000" dirty="0"/>
                  <a:t>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dirty="0"/>
                  <a:t> 3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1∨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        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2∨3       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∨2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    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∨  </m:t>
                    </m:r>
                  </m:oMath>
                </a14:m>
                <a:r>
                  <a:rPr lang="en-US" dirty="0"/>
                  <a:t>4</a:t>
                </a:r>
              </a:p>
              <a:p>
                <a:pPr marL="0" indent="0">
                  <a:buNone/>
                </a:pPr>
                <a:r>
                  <a:rPr lang="en-US" dirty="0"/>
                  <a:t>4 1</a:t>
                </a:r>
                <a:r>
                  <a:rPr lang="en-US" baseline="30000" dirty="0"/>
                  <a:t>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dirty="0"/>
                  <a:t> 3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1∨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        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2∨3       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∨2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∨  </m:t>
                    </m:r>
                  </m:oMath>
                </a14:m>
                <a:r>
                  <a:rPr lang="en-US" dirty="0"/>
                  <a:t>4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(Backtrack)</a:t>
                </a:r>
              </a:p>
              <a:p>
                <a:pPr marL="0" indent="0">
                  <a:buNone/>
                </a:pPr>
                <a:r>
                  <a:rPr lang="en-US" dirty="0"/>
                  <a:t>4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||1∨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      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2∨3      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∨2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1∨  4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UnitProp</a:t>
                </a:r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r>
                  <a:rPr lang="en-US" dirty="0"/>
                  <a:t>4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1∨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      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2∨3      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∨2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1∨  4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UnitProp</a:t>
                </a:r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r>
                  <a:rPr lang="en-US" dirty="0"/>
                  <a:t>4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 3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1∨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      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2∨3       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∨2     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1∨  4</m:t>
                    </m:r>
                  </m:oMath>
                </a14:m>
                <a:r>
                  <a:rPr lang="en-US" dirty="0"/>
                  <a:t> =&gt; Fail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FF9260-BA47-C549-81FE-105CF0B1AA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959" y="1053884"/>
                <a:ext cx="10981841" cy="5548393"/>
              </a:xfrm>
              <a:blipFill>
                <a:blip r:embed="rId2"/>
                <a:stretch>
                  <a:fillRect l="-462" b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63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F075C-D589-4444-AB8F-D7F0D052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C7F6B-4140-E243-BBA3-7FCB4F208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HW1 (due Sept 17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Install Z3</a:t>
            </a:r>
          </a:p>
          <a:p>
            <a:r>
              <a:rPr lang="en-US" dirty="0"/>
              <a:t>Give a 3 sentence pitch for your project in next class</a:t>
            </a:r>
          </a:p>
          <a:p>
            <a:endParaRPr lang="en-US" dirty="0"/>
          </a:p>
          <a:p>
            <a:r>
              <a:rPr lang="en-US" dirty="0"/>
              <a:t>Next: SMT</a:t>
            </a:r>
          </a:p>
        </p:txBody>
      </p:sp>
    </p:spTree>
    <p:extLst>
      <p:ext uri="{BB962C8B-B14F-4D97-AF65-F5344CB8AC3E}">
        <p14:creationId xmlns:p14="http://schemas.microsoft.com/office/powerpoint/2010/main" val="137379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8341-BD5C-D746-8AC5-8B58EC40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Boolean </a:t>
            </a:r>
            <a:r>
              <a:rPr lang="en-US" i="1" dirty="0"/>
              <a:t>satisfiability</a:t>
            </a:r>
            <a:r>
              <a:rPr lang="en-US" dirty="0"/>
              <a:t> problem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F5D30-7D30-344A-9A6A-151EDEADED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34332"/>
                <a:ext cx="10515600" cy="5133167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3800" dirty="0"/>
                  <a:t>Given a </a:t>
                </a:r>
                <a:r>
                  <a:rPr lang="en-US" sz="3800" i="1" dirty="0"/>
                  <a:t>well-formed formula </a:t>
                </a:r>
                <a:r>
                  <a:rPr lang="en-US" sz="3800" dirty="0"/>
                  <a:t>in propositional logic, determine whether there exists a satisfying solution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∧¬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	Set of variables: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	Each variable is Boolean: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𝑡𝑦𝑝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b="0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Formula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is </a:t>
                </a:r>
                <a:r>
                  <a:rPr lang="en-US" i="1" dirty="0">
                    <a:solidFill>
                      <a:srgbClr val="0070C0"/>
                    </a:solidFill>
                  </a:rPr>
                  <a:t>well-formed</a:t>
                </a:r>
                <a:r>
                  <a:rPr lang="en-US" dirty="0"/>
                  <a:t> if it uses propositional operators,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∧,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US" dirty="0"/>
                  <a:t>, not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 err="1"/>
                  <a:t>iff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etc., properly 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Recall, a valuation </a:t>
                </a:r>
                <a:r>
                  <a:rPr lang="en-US" b="1" dirty="0"/>
                  <a:t>x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maps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to a value 0 or 1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A valuation </a:t>
                </a:r>
                <a:r>
                  <a:rPr lang="en-US" b="1" dirty="0"/>
                  <a:t>x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>
                    <a:solidFill>
                      <a:srgbClr val="0070C0"/>
                    </a:solidFill>
                  </a:rPr>
                  <a:t>satisfies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is each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replaced by the corresponding value in </a:t>
                </a:r>
                <a:r>
                  <a:rPr lang="en-US" b="1" dirty="0"/>
                  <a:t>x </a:t>
                </a:r>
                <a:r>
                  <a:rPr lang="en-US" dirty="0"/>
                  <a:t>evaluates to </a:t>
                </a:r>
                <a:r>
                  <a:rPr lang="en-US" i="1" dirty="0"/>
                  <a:t>true. </a:t>
                </a:r>
                <a:r>
                  <a:rPr lang="en-US" dirty="0"/>
                  <a:t>We write this as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i="1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Otherwise, we write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⊭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i="1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Example:</a:t>
                </a:r>
                <a:r>
                  <a:rPr lang="en-US" b="1" dirty="0"/>
                  <a:t>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≡⟨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↦1,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↦1,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↦0⟩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⊨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i="1" dirty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F5D30-7D30-344A-9A6A-151EDEADED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34332"/>
                <a:ext cx="10515600" cy="5133167"/>
              </a:xfrm>
              <a:blipFill>
                <a:blip r:embed="rId3"/>
                <a:stretch>
                  <a:fillRect l="-965" t="-988" r="-362" b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053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65B8-EE04-5341-849F-DC9AAE34E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Boolean </a:t>
            </a:r>
            <a:r>
              <a:rPr lang="en-US" i="1" dirty="0"/>
              <a:t>satisfiability</a:t>
            </a:r>
            <a:r>
              <a:rPr lang="en-US" dirty="0"/>
              <a:t> problem (SAT)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218424-9387-FD41-9F88-4456A00C47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7356"/>
                <a:ext cx="10883900" cy="53934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Given a well-formed formula in propositional logic, determine whether there exists a satisfying solution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Restatement: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𝑣𝑎𝑙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b="0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If the answer is ”No” then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is said to be </a:t>
                </a:r>
                <a:r>
                  <a:rPr lang="en-US" i="1" dirty="0">
                    <a:solidFill>
                      <a:srgbClr val="0070C0"/>
                    </a:solidFill>
                  </a:rPr>
                  <a:t>unsatisfiable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b="1" dirty="0"/>
                  <a:t>Aside. </a:t>
                </a: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𝑣𝑎𝑙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⊨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is said to be </a:t>
                </a:r>
                <a:r>
                  <a:rPr lang="en-US" i="1" dirty="0">
                    <a:solidFill>
                      <a:srgbClr val="0070C0"/>
                    </a:solidFill>
                  </a:rPr>
                  <a:t>valid </a:t>
                </a:r>
                <a:r>
                  <a:rPr lang="en-US" i="1" dirty="0"/>
                  <a:t>or</a:t>
                </a:r>
                <a:r>
                  <a:rPr lang="en-US" i="1" dirty="0">
                    <a:solidFill>
                      <a:srgbClr val="0070C0"/>
                    </a:solidFill>
                  </a:rPr>
                  <a:t> a tautology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valid then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m:rPr>
                        <m:sty m:val="p"/>
                      </m:rP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unsatisfiable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are </a:t>
                </a:r>
                <a:r>
                  <a:rPr lang="en-US" i="1" dirty="0">
                    <a:solidFill>
                      <a:srgbClr val="0070C0"/>
                    </a:solidFill>
                  </a:rPr>
                  <a:t>tautologically equivalent </a:t>
                </a:r>
                <a:r>
                  <a:rPr lang="en-US" dirty="0"/>
                  <a:t>if they have the same truth tables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𝑣𝑎𝑙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⊨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↔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⊨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b="1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What is a naïve method for solving SAT?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What is the complexity of this approach? How many evaluations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? 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218424-9387-FD41-9F88-4456A00C47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7356"/>
                <a:ext cx="10883900" cy="5393410"/>
              </a:xfrm>
              <a:blipFill>
                <a:blip r:embed="rId3"/>
                <a:stretch>
                  <a:fillRect l="-583" t="-706" r="-1282" b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511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CF3B52-5647-BC4A-909A-791AADB41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834" y="1502122"/>
            <a:ext cx="2338753" cy="4005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B8617C-3EE8-8E4D-BD7D-DD64B6AAE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2955" y1="23496" x2="32955" y2="23496"/>
                        <a14:backgroundMark x1="32955" y1="23496" x2="29545" y2="14098"/>
                        <a14:backgroundMark x1="31591" y1="14098" x2="38864" y2="28195"/>
                        <a14:backgroundMark x1="38864" y1="28195" x2="28864" y2="15789"/>
                        <a14:backgroundMark x1="28864" y1="15789" x2="36818" y2="11842"/>
                        <a14:backgroundMark x1="90682" y1="65226" x2="72273" y2="68045"/>
                        <a14:backgroundMark x1="72273" y1="68045" x2="83864" y2="6748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832" b="21753"/>
          <a:stretch/>
        </p:blipFill>
        <p:spPr>
          <a:xfrm>
            <a:off x="1711569" y="815791"/>
            <a:ext cx="4466616" cy="4686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20FD8-8C11-514F-B3A0-0F20C9648651}"/>
              </a:ext>
            </a:extLst>
          </p:cNvPr>
          <p:cNvSpPr txBox="1"/>
          <p:nvPr/>
        </p:nvSpPr>
        <p:spPr>
          <a:xfrm>
            <a:off x="8366129" y="6211668"/>
            <a:ext cx="3760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by Sayan Mitra using pictures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from Wikipedia and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cartoonstock.com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2BD415-F394-5344-A6E9-A16F72EC39C5}"/>
              </a:ext>
            </a:extLst>
          </p:cNvPr>
          <p:cNvSpPr/>
          <p:nvPr/>
        </p:nvSpPr>
        <p:spPr>
          <a:xfrm>
            <a:off x="5732585" y="510434"/>
            <a:ext cx="2338753" cy="1318606"/>
          </a:xfrm>
          <a:prstGeom prst="wedgeEllipseCallout">
            <a:avLst>
              <a:gd name="adj1" fmla="val 84512"/>
              <a:gd name="adj2" fmla="val 11317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 Don’t Get No </a:t>
            </a:r>
            <a:r>
              <a:rPr lang="en-US" b="1" i="1" dirty="0"/>
              <a:t>Satisfaction</a:t>
            </a:r>
            <a:r>
              <a:rPr lang="en-US" dirty="0"/>
              <a:t>, but I try, try, try,…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91E6BBB9-AD7C-084F-A554-97FEC62FDFA5}"/>
              </a:ext>
            </a:extLst>
          </p:cNvPr>
          <p:cNvSpPr/>
          <p:nvPr/>
        </p:nvSpPr>
        <p:spPr>
          <a:xfrm>
            <a:off x="5050475" y="3006417"/>
            <a:ext cx="2338753" cy="1318606"/>
          </a:xfrm>
          <a:prstGeom prst="wedgeEllipseCallout">
            <a:avLst>
              <a:gd name="adj1" fmla="val -90676"/>
              <a:gd name="adj2" fmla="val -9486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 can prove why.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850F6-9FE6-0C48-BBE2-FF80F4376CBC}"/>
              </a:ext>
            </a:extLst>
          </p:cNvPr>
          <p:cNvSpPr txBox="1"/>
          <p:nvPr/>
        </p:nvSpPr>
        <p:spPr>
          <a:xfrm>
            <a:off x="3839432" y="3167389"/>
            <a:ext cx="521553" cy="369332"/>
          </a:xfrm>
          <a:prstGeom prst="rect">
            <a:avLst/>
          </a:prstGeom>
          <a:solidFill>
            <a:srgbClr val="8D8B8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latin typeface="Lucida Sans" panose="020B0602030504020204" pitchFamily="34" charset="77"/>
              </a:rPr>
              <a:t>Prof. Cook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CF552E-4660-0249-BD76-CCE15399DBF1}"/>
              </a:ext>
            </a:extLst>
          </p:cNvPr>
          <p:cNvSpPr txBox="1"/>
          <p:nvPr/>
        </p:nvSpPr>
        <p:spPr>
          <a:xfrm>
            <a:off x="150561" y="6257835"/>
            <a:ext cx="6751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Stephen A. Cook: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Complexity of Theorem-Proving Procedures. 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STOC 1971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 151-158</a:t>
            </a:r>
          </a:p>
          <a:p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 animBg="1"/>
      <p:bldP spid="8" grpId="0" animBg="1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DFF18-0819-9B4E-A648-51B362D7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 is NP-complete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A48C7-4408-9C47-B82C-4BC37944D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2" y="1658940"/>
            <a:ext cx="86502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SAT was the first problem shown to be NP-complete</a:t>
            </a:r>
            <a:r>
              <a:rPr lang="en-US" sz="2400" dirty="0">
                <a:solidFill>
                  <a:srgbClr val="0070C0"/>
                </a:solidFill>
              </a:rPr>
              <a:t> [Cook 71]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	</a:t>
            </a:r>
            <a:r>
              <a:rPr lang="en-US" sz="2400" dirty="0"/>
              <a:t>2-SAT can be solved in polynomial time (Exercise)</a:t>
            </a:r>
          </a:p>
          <a:p>
            <a:pPr marL="0" indent="0">
              <a:buNone/>
            </a:pPr>
            <a:r>
              <a:rPr lang="en-US" sz="2400" dirty="0"/>
              <a:t>(Read definition of NP: Nondeterministic Polytime in Appendix C)</a:t>
            </a:r>
          </a:p>
          <a:p>
            <a:pPr marL="0" indent="0">
              <a:buNone/>
            </a:pPr>
            <a:r>
              <a:rPr lang="en-US" sz="2400" dirty="0"/>
              <a:t>This has real implications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Essentially we don’t know better than the naïve algorithm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 solver for SAT can be used to solve any other problem in the NP class with only polytime slowdown. i.e., makes a lot of sense to build SAT solvers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SAT/SMT solving is the cornerstone of </a:t>
            </a:r>
            <a:r>
              <a:rPr lang="en-US" sz="2400" i="1" dirty="0"/>
              <a:t>many</a:t>
            </a:r>
            <a:r>
              <a:rPr lang="en-US" sz="2400" dirty="0"/>
              <a:t> verification procedures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A980B-82C4-664E-B340-532B88507189}"/>
              </a:ext>
            </a:extLst>
          </p:cNvPr>
          <p:cNvSpPr txBox="1"/>
          <p:nvPr/>
        </p:nvSpPr>
        <p:spPr>
          <a:xfrm>
            <a:off x="357188" y="5934670"/>
            <a:ext cx="780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Stephen Cook, The complexity of theorem-proving procedures. In Proceedings of the third annual ACM symposium on theory of computing. STOC ‘71.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A98E0-A3D8-6A4B-9AA5-B88071C9AB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58"/>
          <a:stretch/>
        </p:blipFill>
        <p:spPr>
          <a:xfrm>
            <a:off x="9255124" y="178565"/>
            <a:ext cx="2662238" cy="3024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A60CF4-36F0-A141-8868-A3BBE372A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050" y="4721048"/>
            <a:ext cx="3066385" cy="195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1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271DC-3598-934D-830B-ED9C3749C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B25CBD-EB2E-FF41-9E88-B369B7BD2E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We will assume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latin typeface="+mj-lt"/>
                  </a:rPr>
                  <a:t>to be in </a:t>
                </a:r>
                <a:r>
                  <a:rPr lang="en-US" i="1" dirty="0">
                    <a:solidFill>
                      <a:srgbClr val="0070C0"/>
                    </a:solidFill>
                    <a:latin typeface="+mj-lt"/>
                  </a:rPr>
                  <a:t>conjunctive normal form (CNF)</a:t>
                </a:r>
              </a:p>
              <a:p>
                <a:pPr marL="0" indent="0">
                  <a:buNone/>
                </a:pPr>
                <a:r>
                  <a:rPr lang="en-US" i="1" dirty="0">
                    <a:solidFill>
                      <a:srgbClr val="0070C0"/>
                    </a:solidFill>
                    <a:latin typeface="+mj-lt"/>
                  </a:rPr>
                  <a:t>	literals: </a:t>
                </a:r>
                <a:r>
                  <a:rPr lang="en-US" dirty="0"/>
                  <a:t>variable or its negation, 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i="1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	</a:t>
                </a:r>
                <a:r>
                  <a:rPr lang="en-US" i="1" dirty="0">
                    <a:solidFill>
                      <a:srgbClr val="0070C0"/>
                    </a:solidFill>
                  </a:rPr>
                  <a:t>clause: </a:t>
                </a:r>
                <a:r>
                  <a:rPr lang="en-US" dirty="0"/>
                  <a:t>disjunction (or) of literals, e.g.,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>	</a:t>
                </a:r>
                <a:r>
                  <a:rPr lang="en-US" i="1" dirty="0">
                    <a:solidFill>
                      <a:srgbClr val="0070C0"/>
                    </a:solidFill>
                  </a:rPr>
                  <a:t>CNF formula: </a:t>
                </a:r>
                <a:r>
                  <a:rPr lang="en-US" dirty="0"/>
                  <a:t>conjunction (and) of clauses, </a:t>
                </a:r>
              </a:p>
              <a:p>
                <a:pPr marL="0" indent="0">
                  <a:buNone/>
                </a:pPr>
                <a:r>
                  <a:rPr lang="en-US" dirty="0"/>
                  <a:t>		e.g.,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A variable may appear </a:t>
                </a:r>
                <a:r>
                  <a:rPr lang="en-US" i="1" dirty="0"/>
                  <a:t>positively </a:t>
                </a:r>
                <a:r>
                  <a:rPr lang="en-US" dirty="0"/>
                  <a:t>or </a:t>
                </a:r>
                <a:r>
                  <a:rPr lang="en-US" i="1" dirty="0"/>
                  <a:t>negatively </a:t>
                </a:r>
                <a:r>
                  <a:rPr lang="en-US" dirty="0"/>
                  <a:t>in a clause</a:t>
                </a:r>
              </a:p>
              <a:p>
                <a:pPr marL="0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>	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B25CBD-EB2E-FF41-9E88-B369B7BD2E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8875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FAB5-07DB-564B-8A82-DD8B58FCC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and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940048-8E13-9448-B51D-F58DF822F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511622"/>
                <a:ext cx="10515600" cy="266534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Repeated subexpression is inefficient</a:t>
                </a:r>
              </a:p>
              <a:p>
                <a:pPr marL="0" indent="0">
                  <a:buNone/>
                </a:pPr>
                <a:r>
                  <a:rPr lang="en-US" dirty="0"/>
                  <a:t>Solution: rename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∨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¬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are </a:t>
                </a:r>
                <a:r>
                  <a:rPr lang="en-US" b="1" dirty="0"/>
                  <a:t>not</a:t>
                </a:r>
                <a:r>
                  <a:rPr lang="en-US" dirty="0"/>
                  <a:t> </a:t>
                </a:r>
                <a:r>
                  <a:rPr lang="en-US" i="1" dirty="0">
                    <a:solidFill>
                      <a:srgbClr val="00B0F0"/>
                    </a:solidFill>
                  </a:rPr>
                  <a:t>tautologically equivalent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dirty="0"/>
                  <a:t>satisfies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But they are </a:t>
                </a:r>
                <a:r>
                  <a:rPr lang="en-US" i="1" dirty="0">
                    <a:solidFill>
                      <a:srgbClr val="0070C0"/>
                    </a:solidFill>
                  </a:rPr>
                  <a:t>equisatisfiable, </a:t>
                </a:r>
                <a:r>
                  <a:rPr lang="en-US" dirty="0"/>
                  <a:t>i.e.,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satisfiable </a:t>
                </a:r>
                <a:r>
                  <a:rPr lang="en-US" dirty="0" err="1"/>
                  <a:t>iff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b="1" i="1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dirty="0"/>
                  <a:t>is also satisfiable</a:t>
                </a:r>
                <a:endParaRPr lang="en-US" b="1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rgbClr val="00B0F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940048-8E13-9448-B51D-F58DF822F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511622"/>
                <a:ext cx="10515600" cy="2665341"/>
              </a:xfrm>
              <a:blipFill>
                <a:blip r:embed="rId2"/>
                <a:stretch>
                  <a:fillRect l="-965" t="-4762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91EBD01-8353-8942-9B5C-827A9ACEED69}"/>
              </a:ext>
            </a:extLst>
          </p:cNvPr>
          <p:cNvGrpSpPr>
            <a:grpSpLocks/>
          </p:cNvGrpSpPr>
          <p:nvPr/>
        </p:nvGrpSpPr>
        <p:grpSpPr bwMode="auto">
          <a:xfrm>
            <a:off x="1023938" y="1690690"/>
            <a:ext cx="734180" cy="568397"/>
            <a:chOff x="3600" y="1584"/>
            <a:chExt cx="1488" cy="1152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0EE6A6E1-D636-3448-AF41-FAD298012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1584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0CADC2C8-31BB-1D4D-8DEF-4621B5516D6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76" y="2160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C76BCB29-8283-D44E-800F-DFE156F69F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1584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F4C481A4-C916-DE4B-A7E4-2B75B45D98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2736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DAA7A62C-FF41-414A-81D0-A26DF49EA3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584"/>
              <a:ext cx="0" cy="11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0DA098FD-CAC3-E542-8A33-3C22A1A9BC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5EA19526-67A1-214C-906F-10E1653A9D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2496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A935859A-B96B-6D46-AF85-611207243D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2" y="2160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88CD5B-062C-9F44-8EBE-73F7E5F5C3CD}"/>
              </a:ext>
            </a:extLst>
          </p:cNvPr>
          <p:cNvGrpSpPr/>
          <p:nvPr/>
        </p:nvGrpSpPr>
        <p:grpSpPr>
          <a:xfrm>
            <a:off x="1936954" y="1642591"/>
            <a:ext cx="1009650" cy="614042"/>
            <a:chOff x="1676400" y="2438400"/>
            <a:chExt cx="1981200" cy="1204913"/>
          </a:xfrm>
        </p:grpSpPr>
        <p:sp>
          <p:nvSpPr>
            <p:cNvPr id="20" name="Arc 5">
              <a:extLst>
                <a:ext uri="{FF2B5EF4-FFF2-40B4-BE49-F238E27FC236}">
                  <a16:creationId xmlns:a16="http://schemas.microsoft.com/office/drawing/2014/main" id="{F32B0847-264D-9742-A430-61F8F8091773}"/>
                </a:ext>
              </a:extLst>
            </p:cNvPr>
            <p:cNvSpPr>
              <a:spLocks/>
            </p:cNvSpPr>
            <p:nvPr/>
          </p:nvSpPr>
          <p:spPr bwMode="auto">
            <a:xfrm rot="2334890">
              <a:off x="1676400" y="2484438"/>
              <a:ext cx="914400" cy="941387"/>
            </a:xfrm>
            <a:custGeom>
              <a:avLst/>
              <a:gdLst>
                <a:gd name="G0" fmla="+- 0 0 0"/>
                <a:gd name="G1" fmla="+- 21019 0 0"/>
                <a:gd name="G2" fmla="+- 21600 0 0"/>
                <a:gd name="T0" fmla="*/ 4977 w 21600"/>
                <a:gd name="T1" fmla="*/ 0 h 22194"/>
                <a:gd name="T2" fmla="*/ 21568 w 21600"/>
                <a:gd name="T3" fmla="*/ 22194 h 22194"/>
                <a:gd name="T4" fmla="*/ 0 w 21600"/>
                <a:gd name="T5" fmla="*/ 21019 h 2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2194" fill="none" extrusionOk="0">
                  <a:moveTo>
                    <a:pt x="4976" y="0"/>
                  </a:moveTo>
                  <a:cubicBezTo>
                    <a:pt x="14719" y="2307"/>
                    <a:pt x="21600" y="11006"/>
                    <a:pt x="21600" y="21019"/>
                  </a:cubicBezTo>
                  <a:cubicBezTo>
                    <a:pt x="21600" y="21410"/>
                    <a:pt x="21589" y="21802"/>
                    <a:pt x="21568" y="22194"/>
                  </a:cubicBezTo>
                </a:path>
                <a:path w="21600" h="22194" stroke="0" extrusionOk="0">
                  <a:moveTo>
                    <a:pt x="4976" y="0"/>
                  </a:moveTo>
                  <a:cubicBezTo>
                    <a:pt x="14719" y="2307"/>
                    <a:pt x="21600" y="11006"/>
                    <a:pt x="21600" y="21019"/>
                  </a:cubicBezTo>
                  <a:cubicBezTo>
                    <a:pt x="21600" y="21410"/>
                    <a:pt x="21589" y="21802"/>
                    <a:pt x="21568" y="22194"/>
                  </a:cubicBezTo>
                  <a:lnTo>
                    <a:pt x="0" y="2101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095D70-E51B-D74A-BFE2-6839412BF9D6}"/>
                </a:ext>
              </a:extLst>
            </p:cNvPr>
            <p:cNvGrpSpPr/>
            <p:nvPr/>
          </p:nvGrpSpPr>
          <p:grpSpPr>
            <a:xfrm>
              <a:off x="1990725" y="2438400"/>
              <a:ext cx="1666875" cy="1204913"/>
              <a:chOff x="1990725" y="2438400"/>
              <a:chExt cx="1666875" cy="1204913"/>
            </a:xfrm>
          </p:grpSpPr>
          <p:sp>
            <p:nvSpPr>
              <p:cNvPr id="22" name="Arc 3">
                <a:extLst>
                  <a:ext uri="{FF2B5EF4-FFF2-40B4-BE49-F238E27FC236}">
                    <a16:creationId xmlns:a16="http://schemas.microsoft.com/office/drawing/2014/main" id="{F66FF944-0F2D-8C4E-A476-319749ECD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325" y="2438400"/>
                <a:ext cx="1057275" cy="9080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30"/>
                  <a:gd name="T1" fmla="*/ 0 h 21600"/>
                  <a:gd name="T2" fmla="*/ 20330 w 20330"/>
                  <a:gd name="T3" fmla="*/ 14302 h 21600"/>
                  <a:gd name="T4" fmla="*/ 0 w 2033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30" h="21600" fill="none" extrusionOk="0">
                    <a:moveTo>
                      <a:pt x="0" y="0"/>
                    </a:moveTo>
                    <a:cubicBezTo>
                      <a:pt x="9115" y="0"/>
                      <a:pt x="17249" y="5722"/>
                      <a:pt x="20329" y="14302"/>
                    </a:cubicBezTo>
                  </a:path>
                  <a:path w="20330" h="21600" stroke="0" extrusionOk="0">
                    <a:moveTo>
                      <a:pt x="0" y="0"/>
                    </a:moveTo>
                    <a:cubicBezTo>
                      <a:pt x="9115" y="0"/>
                      <a:pt x="17249" y="5722"/>
                      <a:pt x="20329" y="143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Arc 4">
                <a:extLst>
                  <a:ext uri="{FF2B5EF4-FFF2-40B4-BE49-F238E27FC236}">
                    <a16:creationId xmlns:a16="http://schemas.microsoft.com/office/drawing/2014/main" id="{64D5B087-62DB-F147-A411-8EE8AD8D07F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219325" y="2735263"/>
                <a:ext cx="1057275" cy="9080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30"/>
                  <a:gd name="T1" fmla="*/ 0 h 21600"/>
                  <a:gd name="T2" fmla="*/ 20330 w 20330"/>
                  <a:gd name="T3" fmla="*/ 14302 h 21600"/>
                  <a:gd name="T4" fmla="*/ 0 w 2033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30" h="21600" fill="none" extrusionOk="0">
                    <a:moveTo>
                      <a:pt x="0" y="0"/>
                    </a:moveTo>
                    <a:cubicBezTo>
                      <a:pt x="9115" y="0"/>
                      <a:pt x="17249" y="5722"/>
                      <a:pt x="20329" y="14302"/>
                    </a:cubicBezTo>
                  </a:path>
                  <a:path w="20330" h="21600" stroke="0" extrusionOk="0">
                    <a:moveTo>
                      <a:pt x="0" y="0"/>
                    </a:moveTo>
                    <a:cubicBezTo>
                      <a:pt x="9115" y="0"/>
                      <a:pt x="17249" y="5722"/>
                      <a:pt x="20329" y="143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6">
                <a:extLst>
                  <a:ext uri="{FF2B5EF4-FFF2-40B4-BE49-F238E27FC236}">
                    <a16:creationId xmlns:a16="http://schemas.microsoft.com/office/drawing/2014/main" id="{B6C828C1-BFC2-3D45-BB57-0B8B070DB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90725" y="2735263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7">
                <a:extLst>
                  <a:ext uri="{FF2B5EF4-FFF2-40B4-BE49-F238E27FC236}">
                    <a16:creationId xmlns:a16="http://schemas.microsoft.com/office/drawing/2014/main" id="{FCCB99FC-D23E-D14D-A020-14FE24B6EC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90725" y="3344863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8">
                <a:extLst>
                  <a:ext uri="{FF2B5EF4-FFF2-40B4-BE49-F238E27FC236}">
                    <a16:creationId xmlns:a16="http://schemas.microsoft.com/office/drawing/2014/main" id="{D385086B-6CD8-844B-891B-6B19831F2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6600" y="3040063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65534B-20D8-EF4D-B01A-8C82E11E2C82}"/>
              </a:ext>
            </a:extLst>
          </p:cNvPr>
          <p:cNvGrpSpPr/>
          <p:nvPr/>
        </p:nvGrpSpPr>
        <p:grpSpPr>
          <a:xfrm>
            <a:off x="3197125" y="1847851"/>
            <a:ext cx="705758" cy="254073"/>
            <a:chOff x="3124200" y="2971800"/>
            <a:chExt cx="1905000" cy="685800"/>
          </a:xfrm>
        </p:grpSpPr>
        <p:sp>
          <p:nvSpPr>
            <p:cNvPr id="29" name="Line 12">
              <a:extLst>
                <a:ext uri="{FF2B5EF4-FFF2-40B4-BE49-F238E27FC236}">
                  <a16:creationId xmlns:a16="http://schemas.microsoft.com/office/drawing/2014/main" id="{AA28517A-240B-A747-B327-619A7AEDD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95800" y="3276600"/>
              <a:ext cx="533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" name="Group 22">
              <a:extLst>
                <a:ext uri="{FF2B5EF4-FFF2-40B4-BE49-F238E27FC236}">
                  <a16:creationId xmlns:a16="http://schemas.microsoft.com/office/drawing/2014/main" id="{DD5CFAE2-2F4E-D04B-8497-D095503E19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800" y="2971800"/>
              <a:ext cx="609600" cy="685800"/>
              <a:chOff x="2256" y="1872"/>
              <a:chExt cx="384" cy="432"/>
            </a:xfrm>
          </p:grpSpPr>
          <p:sp>
            <p:nvSpPr>
              <p:cNvPr id="33" name="Line 23">
                <a:extLst>
                  <a:ext uri="{FF2B5EF4-FFF2-40B4-BE49-F238E27FC236}">
                    <a16:creationId xmlns:a16="http://schemas.microsoft.com/office/drawing/2014/main" id="{F51842D2-B83D-2A46-99EA-D7B4B4056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872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24">
                <a:extLst>
                  <a:ext uri="{FF2B5EF4-FFF2-40B4-BE49-F238E27FC236}">
                    <a16:creationId xmlns:a16="http://schemas.microsoft.com/office/drawing/2014/main" id="{F6CF4705-3A5B-D440-8453-08BEACC01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872"/>
                <a:ext cx="384" cy="2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25">
                <a:extLst>
                  <a:ext uri="{FF2B5EF4-FFF2-40B4-BE49-F238E27FC236}">
                    <a16:creationId xmlns:a16="http://schemas.microsoft.com/office/drawing/2014/main" id="{0B7A5956-B146-3245-92EE-B00C0BC6E9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6" y="2083"/>
                <a:ext cx="384" cy="22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" name="Line 26">
              <a:extLst>
                <a:ext uri="{FF2B5EF4-FFF2-40B4-BE49-F238E27FC236}">
                  <a16:creationId xmlns:a16="http://schemas.microsoft.com/office/drawing/2014/main" id="{D0C15478-EE5E-1249-AD63-92BC24A89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4200" y="3276600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28">
              <a:extLst>
                <a:ext uri="{FF2B5EF4-FFF2-40B4-BE49-F238E27FC236}">
                  <a16:creationId xmlns:a16="http://schemas.microsoft.com/office/drawing/2014/main" id="{E4B359E4-CA69-D040-9651-F20BBE63E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400" y="32004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C74F59-E798-D541-87EA-EA52B4C4875D}"/>
              </a:ext>
            </a:extLst>
          </p:cNvPr>
          <p:cNvGrpSpPr>
            <a:grpSpLocks/>
          </p:cNvGrpSpPr>
          <p:nvPr/>
        </p:nvGrpSpPr>
        <p:grpSpPr bwMode="auto">
          <a:xfrm>
            <a:off x="7234238" y="1403550"/>
            <a:ext cx="734180" cy="568397"/>
            <a:chOff x="3600" y="1584"/>
            <a:chExt cx="1488" cy="1152"/>
          </a:xfrm>
        </p:grpSpPr>
        <p:sp>
          <p:nvSpPr>
            <p:cNvPr id="37" name="Arc 4">
              <a:extLst>
                <a:ext uri="{FF2B5EF4-FFF2-40B4-BE49-F238E27FC236}">
                  <a16:creationId xmlns:a16="http://schemas.microsoft.com/office/drawing/2014/main" id="{5F116AC2-EEC2-4C46-A918-2336135B7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1584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Arc 5">
              <a:extLst>
                <a:ext uri="{FF2B5EF4-FFF2-40B4-BE49-F238E27FC236}">
                  <a16:creationId xmlns:a16="http://schemas.microsoft.com/office/drawing/2014/main" id="{E965A3AD-C7BB-1C48-A22C-A62FA5AF4C4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76" y="2160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6">
              <a:extLst>
                <a:ext uri="{FF2B5EF4-FFF2-40B4-BE49-F238E27FC236}">
                  <a16:creationId xmlns:a16="http://schemas.microsoft.com/office/drawing/2014/main" id="{F6B9BE8C-846C-B842-8362-B386B47B78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1584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7">
              <a:extLst>
                <a:ext uri="{FF2B5EF4-FFF2-40B4-BE49-F238E27FC236}">
                  <a16:creationId xmlns:a16="http://schemas.microsoft.com/office/drawing/2014/main" id="{0C94AFC7-4BE5-3248-ADA7-3DEE55C29B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2736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8">
              <a:extLst>
                <a:ext uri="{FF2B5EF4-FFF2-40B4-BE49-F238E27FC236}">
                  <a16:creationId xmlns:a16="http://schemas.microsoft.com/office/drawing/2014/main" id="{AF9766B6-0F23-E94A-B007-B51F0ACA43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584"/>
              <a:ext cx="0" cy="11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9">
              <a:extLst>
                <a:ext uri="{FF2B5EF4-FFF2-40B4-BE49-F238E27FC236}">
                  <a16:creationId xmlns:a16="http://schemas.microsoft.com/office/drawing/2014/main" id="{671DA853-834A-7B48-BCDD-5E45C2AAB1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0">
              <a:extLst>
                <a:ext uri="{FF2B5EF4-FFF2-40B4-BE49-F238E27FC236}">
                  <a16:creationId xmlns:a16="http://schemas.microsoft.com/office/drawing/2014/main" id="{CF79B901-DA82-C544-A82B-FDF6DCB974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2496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11">
              <a:extLst>
                <a:ext uri="{FF2B5EF4-FFF2-40B4-BE49-F238E27FC236}">
                  <a16:creationId xmlns:a16="http://schemas.microsoft.com/office/drawing/2014/main" id="{AB1B0C13-CE85-7F4C-B8DD-525D762F8E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2" y="2160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37E17C-B66C-9047-AF22-8F9FBF65421B}"/>
              </a:ext>
            </a:extLst>
          </p:cNvPr>
          <p:cNvGrpSpPr>
            <a:grpSpLocks/>
          </p:cNvGrpSpPr>
          <p:nvPr/>
        </p:nvGrpSpPr>
        <p:grpSpPr bwMode="auto">
          <a:xfrm>
            <a:off x="8559839" y="835153"/>
            <a:ext cx="734180" cy="568397"/>
            <a:chOff x="3600" y="1584"/>
            <a:chExt cx="1488" cy="1152"/>
          </a:xfrm>
        </p:grpSpPr>
        <p:sp>
          <p:nvSpPr>
            <p:cNvPr id="46" name="Arc 4">
              <a:extLst>
                <a:ext uri="{FF2B5EF4-FFF2-40B4-BE49-F238E27FC236}">
                  <a16:creationId xmlns:a16="http://schemas.microsoft.com/office/drawing/2014/main" id="{4C106070-B144-F446-80BD-FFC8A5053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1584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Arc 5">
              <a:extLst>
                <a:ext uri="{FF2B5EF4-FFF2-40B4-BE49-F238E27FC236}">
                  <a16:creationId xmlns:a16="http://schemas.microsoft.com/office/drawing/2014/main" id="{963A9074-6AFF-B945-AC73-D21B703950D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76" y="2160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E4CF1404-EC98-2C48-8CAF-66CE7C15A5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1584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7">
              <a:extLst>
                <a:ext uri="{FF2B5EF4-FFF2-40B4-BE49-F238E27FC236}">
                  <a16:creationId xmlns:a16="http://schemas.microsoft.com/office/drawing/2014/main" id="{9BDC6DE8-E2EA-1A4F-9AED-2406468572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2736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8">
              <a:extLst>
                <a:ext uri="{FF2B5EF4-FFF2-40B4-BE49-F238E27FC236}">
                  <a16:creationId xmlns:a16="http://schemas.microsoft.com/office/drawing/2014/main" id="{4866482C-DA60-B343-ABC8-309D725CB6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584"/>
              <a:ext cx="0" cy="11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9">
              <a:extLst>
                <a:ext uri="{FF2B5EF4-FFF2-40B4-BE49-F238E27FC236}">
                  <a16:creationId xmlns:a16="http://schemas.microsoft.com/office/drawing/2014/main" id="{2AE6A0FC-1B09-8F4F-ADCB-3004F6674A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10">
              <a:extLst>
                <a:ext uri="{FF2B5EF4-FFF2-40B4-BE49-F238E27FC236}">
                  <a16:creationId xmlns:a16="http://schemas.microsoft.com/office/drawing/2014/main" id="{504D9B26-8E7E-1D4A-ABE7-14EEF57F12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2496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11">
              <a:extLst>
                <a:ext uri="{FF2B5EF4-FFF2-40B4-BE49-F238E27FC236}">
                  <a16:creationId xmlns:a16="http://schemas.microsoft.com/office/drawing/2014/main" id="{9EC5A4C8-71DB-FC4E-90FE-DAB9B281DF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2" y="2160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83A6AD5-E108-024B-B093-0C3E77848B02}"/>
              </a:ext>
            </a:extLst>
          </p:cNvPr>
          <p:cNvGrpSpPr>
            <a:grpSpLocks/>
          </p:cNvGrpSpPr>
          <p:nvPr/>
        </p:nvGrpSpPr>
        <p:grpSpPr bwMode="auto">
          <a:xfrm>
            <a:off x="8560952" y="2116988"/>
            <a:ext cx="734180" cy="568397"/>
            <a:chOff x="3600" y="1584"/>
            <a:chExt cx="1488" cy="1152"/>
          </a:xfrm>
        </p:grpSpPr>
        <p:sp>
          <p:nvSpPr>
            <p:cNvPr id="55" name="Arc 4">
              <a:extLst>
                <a:ext uri="{FF2B5EF4-FFF2-40B4-BE49-F238E27FC236}">
                  <a16:creationId xmlns:a16="http://schemas.microsoft.com/office/drawing/2014/main" id="{61326CA9-0F7D-D740-924B-5B25FB85D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1584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Arc 5">
              <a:extLst>
                <a:ext uri="{FF2B5EF4-FFF2-40B4-BE49-F238E27FC236}">
                  <a16:creationId xmlns:a16="http://schemas.microsoft.com/office/drawing/2014/main" id="{EE17DA02-28CD-FE40-986D-7806210CAAE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76" y="2160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930B02C7-7B9B-AA4C-A11C-9FDC83DBBF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1584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7">
              <a:extLst>
                <a:ext uri="{FF2B5EF4-FFF2-40B4-BE49-F238E27FC236}">
                  <a16:creationId xmlns:a16="http://schemas.microsoft.com/office/drawing/2014/main" id="{28325C71-A9AA-004A-BFBD-144457455A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2736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8">
              <a:extLst>
                <a:ext uri="{FF2B5EF4-FFF2-40B4-BE49-F238E27FC236}">
                  <a16:creationId xmlns:a16="http://schemas.microsoft.com/office/drawing/2014/main" id="{09356C0B-2811-7646-99CB-001F50C36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584"/>
              <a:ext cx="0" cy="11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9">
              <a:extLst>
                <a:ext uri="{FF2B5EF4-FFF2-40B4-BE49-F238E27FC236}">
                  <a16:creationId xmlns:a16="http://schemas.microsoft.com/office/drawing/2014/main" id="{0DF9AC8E-6CE9-1F43-8B8D-B712144E64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0">
              <a:extLst>
                <a:ext uri="{FF2B5EF4-FFF2-40B4-BE49-F238E27FC236}">
                  <a16:creationId xmlns:a16="http://schemas.microsoft.com/office/drawing/2014/main" id="{6D2C6E52-BA40-2043-9A81-C1D9EE7E25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2496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11">
              <a:extLst>
                <a:ext uri="{FF2B5EF4-FFF2-40B4-BE49-F238E27FC236}">
                  <a16:creationId xmlns:a16="http://schemas.microsoft.com/office/drawing/2014/main" id="{AD2C560C-589C-3340-8C78-29F0777855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2" y="2160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7C72922-2A79-9249-8709-9A3E9FEEEB42}"/>
              </a:ext>
            </a:extLst>
          </p:cNvPr>
          <p:cNvGrpSpPr/>
          <p:nvPr/>
        </p:nvGrpSpPr>
        <p:grpSpPr>
          <a:xfrm>
            <a:off x="9794096" y="1364374"/>
            <a:ext cx="1009650" cy="614042"/>
            <a:chOff x="1676400" y="2438400"/>
            <a:chExt cx="1981200" cy="1204913"/>
          </a:xfrm>
        </p:grpSpPr>
        <p:sp>
          <p:nvSpPr>
            <p:cNvPr id="64" name="Arc 5">
              <a:extLst>
                <a:ext uri="{FF2B5EF4-FFF2-40B4-BE49-F238E27FC236}">
                  <a16:creationId xmlns:a16="http://schemas.microsoft.com/office/drawing/2014/main" id="{8293E1A3-909B-4E4D-A498-57CB78623FDE}"/>
                </a:ext>
              </a:extLst>
            </p:cNvPr>
            <p:cNvSpPr>
              <a:spLocks/>
            </p:cNvSpPr>
            <p:nvPr/>
          </p:nvSpPr>
          <p:spPr bwMode="auto">
            <a:xfrm rot="2334890">
              <a:off x="1676400" y="2484438"/>
              <a:ext cx="914400" cy="941387"/>
            </a:xfrm>
            <a:custGeom>
              <a:avLst/>
              <a:gdLst>
                <a:gd name="G0" fmla="+- 0 0 0"/>
                <a:gd name="G1" fmla="+- 21019 0 0"/>
                <a:gd name="G2" fmla="+- 21600 0 0"/>
                <a:gd name="T0" fmla="*/ 4977 w 21600"/>
                <a:gd name="T1" fmla="*/ 0 h 22194"/>
                <a:gd name="T2" fmla="*/ 21568 w 21600"/>
                <a:gd name="T3" fmla="*/ 22194 h 22194"/>
                <a:gd name="T4" fmla="*/ 0 w 21600"/>
                <a:gd name="T5" fmla="*/ 21019 h 2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2194" fill="none" extrusionOk="0">
                  <a:moveTo>
                    <a:pt x="4976" y="0"/>
                  </a:moveTo>
                  <a:cubicBezTo>
                    <a:pt x="14719" y="2307"/>
                    <a:pt x="21600" y="11006"/>
                    <a:pt x="21600" y="21019"/>
                  </a:cubicBezTo>
                  <a:cubicBezTo>
                    <a:pt x="21600" y="21410"/>
                    <a:pt x="21589" y="21802"/>
                    <a:pt x="21568" y="22194"/>
                  </a:cubicBezTo>
                </a:path>
                <a:path w="21600" h="22194" stroke="0" extrusionOk="0">
                  <a:moveTo>
                    <a:pt x="4976" y="0"/>
                  </a:moveTo>
                  <a:cubicBezTo>
                    <a:pt x="14719" y="2307"/>
                    <a:pt x="21600" y="11006"/>
                    <a:pt x="21600" y="21019"/>
                  </a:cubicBezTo>
                  <a:cubicBezTo>
                    <a:pt x="21600" y="21410"/>
                    <a:pt x="21589" y="21802"/>
                    <a:pt x="21568" y="22194"/>
                  </a:cubicBezTo>
                  <a:lnTo>
                    <a:pt x="0" y="2101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A2D20F8-0D76-9C4F-AAB2-BECDF0547B19}"/>
                </a:ext>
              </a:extLst>
            </p:cNvPr>
            <p:cNvGrpSpPr/>
            <p:nvPr/>
          </p:nvGrpSpPr>
          <p:grpSpPr>
            <a:xfrm>
              <a:off x="1990725" y="2438400"/>
              <a:ext cx="1666875" cy="1204913"/>
              <a:chOff x="1990725" y="2438400"/>
              <a:chExt cx="1666875" cy="1204913"/>
            </a:xfrm>
          </p:grpSpPr>
          <p:sp>
            <p:nvSpPr>
              <p:cNvPr id="66" name="Arc 3">
                <a:extLst>
                  <a:ext uri="{FF2B5EF4-FFF2-40B4-BE49-F238E27FC236}">
                    <a16:creationId xmlns:a16="http://schemas.microsoft.com/office/drawing/2014/main" id="{F1822215-A462-874E-9880-87D828E42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325" y="2438400"/>
                <a:ext cx="1057275" cy="9080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30"/>
                  <a:gd name="T1" fmla="*/ 0 h 21600"/>
                  <a:gd name="T2" fmla="*/ 20330 w 20330"/>
                  <a:gd name="T3" fmla="*/ 14302 h 21600"/>
                  <a:gd name="T4" fmla="*/ 0 w 2033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30" h="21600" fill="none" extrusionOk="0">
                    <a:moveTo>
                      <a:pt x="0" y="0"/>
                    </a:moveTo>
                    <a:cubicBezTo>
                      <a:pt x="9115" y="0"/>
                      <a:pt x="17249" y="5722"/>
                      <a:pt x="20329" y="14302"/>
                    </a:cubicBezTo>
                  </a:path>
                  <a:path w="20330" h="21600" stroke="0" extrusionOk="0">
                    <a:moveTo>
                      <a:pt x="0" y="0"/>
                    </a:moveTo>
                    <a:cubicBezTo>
                      <a:pt x="9115" y="0"/>
                      <a:pt x="17249" y="5722"/>
                      <a:pt x="20329" y="143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Arc 4">
                <a:extLst>
                  <a:ext uri="{FF2B5EF4-FFF2-40B4-BE49-F238E27FC236}">
                    <a16:creationId xmlns:a16="http://schemas.microsoft.com/office/drawing/2014/main" id="{11513B0A-C96A-BC47-8770-8573D854648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219325" y="2735263"/>
                <a:ext cx="1057275" cy="9080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30"/>
                  <a:gd name="T1" fmla="*/ 0 h 21600"/>
                  <a:gd name="T2" fmla="*/ 20330 w 20330"/>
                  <a:gd name="T3" fmla="*/ 14302 h 21600"/>
                  <a:gd name="T4" fmla="*/ 0 w 2033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30" h="21600" fill="none" extrusionOk="0">
                    <a:moveTo>
                      <a:pt x="0" y="0"/>
                    </a:moveTo>
                    <a:cubicBezTo>
                      <a:pt x="9115" y="0"/>
                      <a:pt x="17249" y="5722"/>
                      <a:pt x="20329" y="14302"/>
                    </a:cubicBezTo>
                  </a:path>
                  <a:path w="20330" h="21600" stroke="0" extrusionOk="0">
                    <a:moveTo>
                      <a:pt x="0" y="0"/>
                    </a:moveTo>
                    <a:cubicBezTo>
                      <a:pt x="9115" y="0"/>
                      <a:pt x="17249" y="5722"/>
                      <a:pt x="20329" y="143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Line 6">
                <a:extLst>
                  <a:ext uri="{FF2B5EF4-FFF2-40B4-BE49-F238E27FC236}">
                    <a16:creationId xmlns:a16="http://schemas.microsoft.com/office/drawing/2014/main" id="{48097F6B-8F0F-984D-9416-8110AC7097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90725" y="2735263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Line 7">
                <a:extLst>
                  <a:ext uri="{FF2B5EF4-FFF2-40B4-BE49-F238E27FC236}">
                    <a16:creationId xmlns:a16="http://schemas.microsoft.com/office/drawing/2014/main" id="{6D4F55CF-3C3C-E640-9FDC-824438E66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90725" y="3344863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Line 8">
                <a:extLst>
                  <a:ext uri="{FF2B5EF4-FFF2-40B4-BE49-F238E27FC236}">
                    <a16:creationId xmlns:a16="http://schemas.microsoft.com/office/drawing/2014/main" id="{21DF6C2E-173D-3B48-A335-AB2F5FF45B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6600" y="3040063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3EB8617-6628-E340-9A35-243F53473EB1}"/>
              </a:ext>
            </a:extLst>
          </p:cNvPr>
          <p:cNvGrpSpPr/>
          <p:nvPr/>
        </p:nvGrpSpPr>
        <p:grpSpPr>
          <a:xfrm>
            <a:off x="7854081" y="2450198"/>
            <a:ext cx="705758" cy="254073"/>
            <a:chOff x="3124200" y="2971800"/>
            <a:chExt cx="1905000" cy="685800"/>
          </a:xfrm>
        </p:grpSpPr>
        <p:sp>
          <p:nvSpPr>
            <p:cNvPr id="72" name="Line 12">
              <a:extLst>
                <a:ext uri="{FF2B5EF4-FFF2-40B4-BE49-F238E27FC236}">
                  <a16:creationId xmlns:a16="http://schemas.microsoft.com/office/drawing/2014/main" id="{8B33F08B-B48F-2F45-8ECA-82FE3D1528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95800" y="3276600"/>
              <a:ext cx="533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3" name="Group 22">
              <a:extLst>
                <a:ext uri="{FF2B5EF4-FFF2-40B4-BE49-F238E27FC236}">
                  <a16:creationId xmlns:a16="http://schemas.microsoft.com/office/drawing/2014/main" id="{C62F1FBB-C54B-524A-BA1F-F9D6BE6E47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800" y="2971800"/>
              <a:ext cx="609600" cy="685800"/>
              <a:chOff x="2256" y="1872"/>
              <a:chExt cx="384" cy="432"/>
            </a:xfrm>
          </p:grpSpPr>
          <p:sp>
            <p:nvSpPr>
              <p:cNvPr id="76" name="Line 23">
                <a:extLst>
                  <a:ext uri="{FF2B5EF4-FFF2-40B4-BE49-F238E27FC236}">
                    <a16:creationId xmlns:a16="http://schemas.microsoft.com/office/drawing/2014/main" id="{D1F8FBBB-3318-D443-B689-575A7C616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872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Line 24">
                <a:extLst>
                  <a:ext uri="{FF2B5EF4-FFF2-40B4-BE49-F238E27FC236}">
                    <a16:creationId xmlns:a16="http://schemas.microsoft.com/office/drawing/2014/main" id="{229D35D7-C989-D845-B880-3456C232C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872"/>
                <a:ext cx="384" cy="2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5">
                <a:extLst>
                  <a:ext uri="{FF2B5EF4-FFF2-40B4-BE49-F238E27FC236}">
                    <a16:creationId xmlns:a16="http://schemas.microsoft.com/office/drawing/2014/main" id="{40D8D059-29CB-F44D-AD00-600C0D315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6" y="2083"/>
                <a:ext cx="384" cy="22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" name="Line 26">
              <a:extLst>
                <a:ext uri="{FF2B5EF4-FFF2-40B4-BE49-F238E27FC236}">
                  <a16:creationId xmlns:a16="http://schemas.microsoft.com/office/drawing/2014/main" id="{443E5EAC-37F1-784B-B1EB-6AE9CA7D12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4200" y="3276600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28">
              <a:extLst>
                <a:ext uri="{FF2B5EF4-FFF2-40B4-BE49-F238E27FC236}">
                  <a16:creationId xmlns:a16="http://schemas.microsoft.com/office/drawing/2014/main" id="{B3C48A25-6F31-9D4E-8A5C-552297076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400" y="32004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80" name="Elbow Connector 79">
            <a:extLst>
              <a:ext uri="{FF2B5EF4-FFF2-40B4-BE49-F238E27FC236}">
                <a16:creationId xmlns:a16="http://schemas.microsoft.com/office/drawing/2014/main" id="{70486AFF-666F-394E-9E4C-686A233B1B6D}"/>
              </a:ext>
            </a:extLst>
          </p:cNvPr>
          <p:cNvCxnSpPr>
            <a:stCxn id="44" idx="0"/>
            <a:endCxn id="60" idx="1"/>
          </p:cNvCxnSpPr>
          <p:nvPr/>
        </p:nvCxnSpPr>
        <p:spPr>
          <a:xfrm rot="16200000" flipH="1">
            <a:off x="7990857" y="1665310"/>
            <a:ext cx="547656" cy="592534"/>
          </a:xfrm>
          <a:prstGeom prst="bentConnector3">
            <a:avLst>
              <a:gd name="adj1" fmla="val 96959"/>
            </a:avLst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DAC7D86C-4807-F246-80E8-49D86C85B772}"/>
              </a:ext>
            </a:extLst>
          </p:cNvPr>
          <p:cNvCxnSpPr>
            <a:cxnSpLocks/>
            <a:stCxn id="44" idx="0"/>
            <a:endCxn id="52" idx="1"/>
          </p:cNvCxnSpPr>
          <p:nvPr/>
        </p:nvCxnSpPr>
        <p:spPr>
          <a:xfrm rot="5400000" flipH="1" flipV="1">
            <a:off x="8062821" y="1190731"/>
            <a:ext cx="402614" cy="591421"/>
          </a:xfrm>
          <a:prstGeom prst="bentConnector5">
            <a:avLst>
              <a:gd name="adj1" fmla="val 106461"/>
              <a:gd name="adj2" fmla="val 50000"/>
              <a:gd name="adj3" fmla="val 107097"/>
            </a:avLst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Elbow Connector 86">
            <a:extLst>
              <a:ext uri="{FF2B5EF4-FFF2-40B4-BE49-F238E27FC236}">
                <a16:creationId xmlns:a16="http://schemas.microsoft.com/office/drawing/2014/main" id="{E8557D8E-545C-F849-8321-ED347755E6B8}"/>
              </a:ext>
            </a:extLst>
          </p:cNvPr>
          <p:cNvCxnSpPr>
            <a:cxnSpLocks/>
            <a:stCxn id="53" idx="0"/>
          </p:cNvCxnSpPr>
          <p:nvPr/>
        </p:nvCxnSpPr>
        <p:spPr>
          <a:xfrm rot="16200000" flipH="1">
            <a:off x="9426358" y="987013"/>
            <a:ext cx="395584" cy="660262"/>
          </a:xfrm>
          <a:prstGeom prst="bentConnector2">
            <a:avLst/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B36036E4-E07F-9845-B83E-C8A429D39717}"/>
              </a:ext>
            </a:extLst>
          </p:cNvPr>
          <p:cNvCxnSpPr>
            <a:cxnSpLocks/>
            <a:stCxn id="62" idx="0"/>
            <a:endCxn id="69" idx="1"/>
          </p:cNvCxnSpPr>
          <p:nvPr/>
        </p:nvCxnSpPr>
        <p:spPr>
          <a:xfrm rot="5400000" flipH="1" flipV="1">
            <a:off x="9337273" y="1784180"/>
            <a:ext cx="574865" cy="659149"/>
          </a:xfrm>
          <a:prstGeom prst="bentConnector5">
            <a:avLst>
              <a:gd name="adj1" fmla="val 96929"/>
              <a:gd name="adj2" fmla="val 50000"/>
              <a:gd name="adj3" fmla="val 97515"/>
            </a:avLst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484DAD76-3201-6A48-B2E9-28331215AC53}"/>
              </a:ext>
            </a:extLst>
          </p:cNvPr>
          <p:cNvSpPr txBox="1"/>
          <p:nvPr/>
        </p:nvSpPr>
        <p:spPr>
          <a:xfrm>
            <a:off x="7000792" y="11302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25CBFA0-7DB8-1842-AD47-2F09B2A6437F}"/>
              </a:ext>
            </a:extLst>
          </p:cNvPr>
          <p:cNvSpPr txBox="1"/>
          <p:nvPr/>
        </p:nvSpPr>
        <p:spPr>
          <a:xfrm>
            <a:off x="7015588" y="201637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C5B4E37-02D2-144C-B139-A64A12AF6191}"/>
              </a:ext>
            </a:extLst>
          </p:cNvPr>
          <p:cNvSpPr txBox="1"/>
          <p:nvPr/>
        </p:nvSpPr>
        <p:spPr>
          <a:xfrm>
            <a:off x="8272463" y="58578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C6BF953-5455-0B4B-8AC5-10BBF3037249}"/>
              </a:ext>
            </a:extLst>
          </p:cNvPr>
          <p:cNvSpPr txBox="1"/>
          <p:nvPr/>
        </p:nvSpPr>
        <p:spPr>
          <a:xfrm>
            <a:off x="7786688" y="277177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F533853-F170-5545-8F8F-CD68BA9047C7}"/>
              </a:ext>
            </a:extLst>
          </p:cNvPr>
          <p:cNvSpPr txBox="1"/>
          <p:nvPr/>
        </p:nvSpPr>
        <p:spPr>
          <a:xfrm>
            <a:off x="10729913" y="19431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D340E07-7B62-4C45-B8CF-9D88A05D7CAE}"/>
                  </a:ext>
                </a:extLst>
              </p:cNvPr>
              <p:cNvSpPr txBox="1"/>
              <p:nvPr/>
            </p:nvSpPr>
            <p:spPr>
              <a:xfrm>
                <a:off x="1014413" y="2943225"/>
                <a:ext cx="3726340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∧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∨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¬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∧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D340E07-7B62-4C45-B8CF-9D88A05D7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413" y="2943225"/>
                <a:ext cx="3726340" cy="4049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82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24FE2-EBEB-F341-99AE-B961A54D1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CNF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DCDFA-2DB4-B842-85F3-F91AE6077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View the formula as a graph</a:t>
            </a:r>
          </a:p>
          <a:p>
            <a:r>
              <a:rPr lang="en-US" dirty="0"/>
              <a:t>Give new names (variables) to non-</a:t>
            </a:r>
            <a:r>
              <a:rPr lang="en-US" dirty="0" err="1"/>
              <a:t>leafs</a:t>
            </a:r>
            <a:endParaRPr lang="en-US" dirty="0"/>
          </a:p>
          <a:p>
            <a:r>
              <a:rPr lang="en-US" dirty="0"/>
              <a:t>Relate the inputs and the outputs of the </a:t>
            </a:r>
            <a:r>
              <a:rPr lang="en-US" dirty="0" err="1"/>
              <a:t>nonleafs</a:t>
            </a:r>
            <a:r>
              <a:rPr lang="en-US" dirty="0"/>
              <a:t> and add this as a new clause</a:t>
            </a:r>
          </a:p>
          <a:p>
            <a:r>
              <a:rPr lang="en-US" dirty="0"/>
              <a:t>Take conjunction of all of this</a:t>
            </a:r>
          </a:p>
        </p:txBody>
      </p:sp>
    </p:spTree>
    <p:extLst>
      <p:ext uri="{BB962C8B-B14F-4D97-AF65-F5344CB8AC3E}">
        <p14:creationId xmlns:p14="http://schemas.microsoft.com/office/powerpoint/2010/main" val="270944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4710</TotalTime>
  <Words>1560</Words>
  <Application>Microsoft Macintosh PowerPoint</Application>
  <PresentationFormat>Widescreen</PresentationFormat>
  <Paragraphs>269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Lucida Sans</vt:lpstr>
      <vt:lpstr>Office Theme</vt:lpstr>
      <vt:lpstr>Satisfiability</vt:lpstr>
      <vt:lpstr>Readings</vt:lpstr>
      <vt:lpstr>Boolean satisfiability problem</vt:lpstr>
      <vt:lpstr>Boolean satisfiability problem (SAT)</vt:lpstr>
      <vt:lpstr>PowerPoint Presentation</vt:lpstr>
      <vt:lpstr>SAT is NP-complete</vt:lpstr>
      <vt:lpstr>Details</vt:lpstr>
      <vt:lpstr>Logic and circuits</vt:lpstr>
      <vt:lpstr>Converting to CNF</vt:lpstr>
      <vt:lpstr>Converting to CNF</vt:lpstr>
      <vt:lpstr>Standard representations of CNF</vt:lpstr>
      <vt:lpstr>Davis Putnam Logemann Loveland Algorithm (DPLL) 1962</vt:lpstr>
      <vt:lpstr>Davis Putnam Algorithm (DP) 1960</vt:lpstr>
      <vt:lpstr>DP 1960</vt:lpstr>
      <vt:lpstr>DP 1960</vt:lpstr>
      <vt:lpstr>Davis Putnam Logemann Loveland Algorithm (DPLL) 1962</vt:lpstr>
      <vt:lpstr>Davis Putnam Logemann Loveland Algorithm (DPLL) 1962</vt:lpstr>
      <vt:lpstr>Davis Putnam Algorithm (DP) 1960</vt:lpstr>
      <vt:lpstr>DPLL modifies resolution in DP with recursive DFS rule</vt:lpstr>
      <vt:lpstr>A simple greedy algorithm for SAT (GSAT)</vt:lpstr>
      <vt:lpstr>Experimental results on SAT solving</vt:lpstr>
      <vt:lpstr>Stålmarck’s algorithm</vt:lpstr>
      <vt:lpstr>Abstract DPLL</vt:lpstr>
      <vt:lpstr>Abstract DPLL</vt:lpstr>
      <vt:lpstr>An Example: Abstract DPLL</vt:lpstr>
      <vt:lpstr>Assignments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Mitra, Sayan</cp:lastModifiedBy>
  <cp:revision>59</cp:revision>
  <cp:lastPrinted>2019-09-03T19:32:40Z</cp:lastPrinted>
  <dcterms:created xsi:type="dcterms:W3CDTF">2017-09-10T19:42:11Z</dcterms:created>
  <dcterms:modified xsi:type="dcterms:W3CDTF">2019-09-03T19:34:49Z</dcterms:modified>
</cp:coreProperties>
</file>