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24" r:id="rId2"/>
    <p:sldId id="389" r:id="rId3"/>
    <p:sldId id="566" r:id="rId4"/>
    <p:sldId id="565" r:id="rId5"/>
    <p:sldId id="558" r:id="rId6"/>
    <p:sldId id="559" r:id="rId7"/>
    <p:sldId id="568" r:id="rId8"/>
    <p:sldId id="560" r:id="rId9"/>
    <p:sldId id="561" r:id="rId10"/>
    <p:sldId id="562" r:id="rId11"/>
    <p:sldId id="563" r:id="rId12"/>
    <p:sldId id="564" r:id="rId13"/>
    <p:sldId id="946" r:id="rId14"/>
    <p:sldId id="390" r:id="rId15"/>
    <p:sldId id="391" r:id="rId16"/>
    <p:sldId id="392" r:id="rId17"/>
    <p:sldId id="393" r:id="rId18"/>
    <p:sldId id="394" r:id="rId19"/>
    <p:sldId id="395" r:id="rId20"/>
    <p:sldId id="396" r:id="rId21"/>
    <p:sldId id="397" r:id="rId22"/>
    <p:sldId id="399" r:id="rId23"/>
    <p:sldId id="400" r:id="rId24"/>
    <p:sldId id="945" r:id="rId25"/>
    <p:sldId id="398" r:id="rId26"/>
    <p:sldId id="401" r:id="rId27"/>
    <p:sldId id="402" r:id="rId28"/>
    <p:sldId id="571" r:id="rId29"/>
    <p:sldId id="291" r:id="rId30"/>
    <p:sldId id="277" r:id="rId31"/>
    <p:sldId id="290" r:id="rId32"/>
    <p:sldId id="280" r:id="rId33"/>
    <p:sldId id="947" r:id="rId34"/>
    <p:sldId id="293" r:id="rId35"/>
    <p:sldId id="300" r:id="rId36"/>
    <p:sldId id="289" r:id="rId37"/>
    <p:sldId id="279" r:id="rId38"/>
    <p:sldId id="282" r:id="rId39"/>
    <p:sldId id="292" r:id="rId40"/>
    <p:sldId id="298" r:id="rId41"/>
    <p:sldId id="297" r:id="rId42"/>
    <p:sldId id="299" r:id="rId43"/>
    <p:sldId id="294" r:id="rId44"/>
    <p:sldId id="301" r:id="rId45"/>
    <p:sldId id="302" r:id="rId46"/>
    <p:sldId id="303" r:id="rId47"/>
    <p:sldId id="296" r:id="rId48"/>
    <p:sldId id="56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1"/>
    <p:restoredTop sz="89869"/>
  </p:normalViewPr>
  <p:slideViewPr>
    <p:cSldViewPr showGuides="1">
      <p:cViewPr varScale="1">
        <p:scale>
          <a:sx n="94" d="100"/>
          <a:sy n="94" d="100"/>
        </p:scale>
        <p:origin x="60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12T18:45:31.469"/>
    </inkml:context>
    <inkml:brush xml:id="br0">
      <inkml:brushProperty name="width" value="0.05292" units="cm"/>
      <inkml:brushProperty name="height" value="0.05292" units="cm"/>
      <inkml:brushProperty name="color" value="#FF0000"/>
    </inkml:brush>
  </inkml:definitions>
  <inkml:trace contextRef="#ctx0" brushRef="#br0">24042 11430 24575,'0'20'0,"0"-5"0,23-15 0,-17 0 0,18 0 0,-9 0 0,-11 0 0,12 0 0,-16 0 0,16 0 0,-12 0 0,11 0 0,-30 0 0,11 0 0,-12 0 0,16 0 0,-16 0 0,12 0 0,-11 0 0,15 0 0,0 0 0,-24 0 0,18 0 0,-17 0 0,23 0 0,0 0 0,-16 16 0,12-12 0,-11 12 0,15-16 0,0 0 0,-16 0 0,12 0 0,-12 23 0,16-17 0,0 17 0,-23-23 0,17 0 0,-18 0 0,24 0 0,-15 16 0,11-12 0,-28 12 0,28-16 0,-35 15 0,33-11 0,-33 12 0,35-16 0,-11 24 0,-9-19 0,18 19 0,-17-24 0,7 16 0,12-12 0,-12 11 0,1-15 0,11 0 0,-12 0 0,16 16 0,0-12 0,-23 12 0,17-16 0,-18 0 0,24 23 0,0-17 0,-15 33 0,11-35 0,-12 12 0,16 7 0,-16-17 0,12 18 0,-11-9 0,15-11 0,0 12 0,-24 0 0,18-13 0,-17 13 0,23-16 0,0 24 0,0-18 0,0 17 0,0-23 0,-16 16 0,12-12 0,-12 11 0,16-15 0,0 16 0,0-12 0,0 12 0,0-16 0,0 23 0,0-17 0,0 18 0,0-24 0,0 15 0,0-11 0,0 12 0,0-16 0,0 16 0,0-13 0,0 13 0,0 8 0,0-18 0,0 17 0,0-23 0,0 16 0,0-12 0,0 11 0,16-15 0,-12 0 0,12 0 0,-16 0 0,23 0 0,-17 0 0,33 0 0,-35 0 0,28 0 0,-28 0 0,35 24 0,-33-18 0,33 17 0,-20-23 0,25 0 0,-23 0 0,18 0 0,-11 16 0,-7-12 0,18 12 0,-19-16 0,0 0 0,19 0 0,-33 0 0,33 0 0,-35 0 0,12 0 0,-16 0 0,15 0 0,-11 0 0,12 0 0,7 0 0,-17 0 0,33 0 0,-35 0 0,12 0 0,-16 0 0,16 0 0,-12 0 0,11 0 0,-15 0 0,24 0 0,-18 0 0,17 0 0,-23-16 0,16 12 0,-12-12 0,11 16 0,1 0 0,-12 0 0,35 0 0,-33-23 0,33 17 0,-35-18 0,12 24 0,7 0 0,-17 0 0,34-15 0,-37 11 0,13-12 0,0-7 0,-12 17 0,35-18 0,-33 24 0,33-16 0,-35 13 0,27-13 0,-27 0 0,35 12 0,-33-11 0,33-9 0,-35 18 0,28-17 0,-28 7 0,35 12 0,-33-12 0,33 16 0,-35-15 0,12 11 0,7-35 0,-17 33 0,33-18 0,-35 24 0,27-16 0,-27 13 0,36-13 0,-35 0 0,35 12 0,-36-11 0,11-9 0,1 18 0,-12-17 0,35 23 0,-33-16 0,17 12 0,-7-12 0,-12 16 0,12 0 0,-1 0 0,-11-23 0,12 17 0,7-17 0,-1 7 0,5 12 0,-11-12 0,0 1 0,11 11 0,-5-12 0,17-8 0,-35 19 0,13-15 0,5 0 0,0 16 0,5-27 0,5 27 0,-5-35 0,10 33-320,-15-14 0,-1 1 320,22 15 0,-5-27 0,5 27 0,-21-16 0,-1 0 0,16 15 0,-14-13 0,-3-4 0,0-5 0,19 5 0,-17-1 0,5 7 0,12 12 0,-33-11 0,33-1 640,-35 12-640,12-12 0,-16 16 0,0-23 0,0 17 0,16-18 0,-12 24 0,11-15 0,-15 11 0,0-28 0,24 29 0,-18-37 0,17 19 0,-7-22 0,-12 0 0,11 21 0,1-17 0,-12 11 0,12-9 0,-16 10 0,0-5 0,0 5 0,0 5 0,0-17 0,0 20 0,0-1 0,0-19 0,0 33 0,0-33 0,0 19 0,0 0 0,0 5 0,0-9 0,0 3 0,0-7 0,0-11 0,0 33 0,-16-33 0,12 35 0,-12-12 0,16 1 0,-15-13 0,11 7 0,-12-3 0,-7 9 0,17 11 0,-18-28 0,24 28 0,-15-11 0,11-9 0,-12 18 0,16-17 0,-16 23 0,12-16 0,-11 12 0,-9-12 0,18 16 0,-17-15 0,7 11 0,12-12 0,-35-7 0,33 17 0,-33-18 0,19 9 0,1 11 0,-1-16 0,0 0 0,-1 15 0,-7-35 0,-3 36 0,4-11 0,-11-1 0,11 12 0,-4-11 0,3 15 0,7 0 0,-19-24 0,21 18 0,-1-17 0,5 23 0,-9 0 0,18 0 0,-33 0 0,35 0 0,-35 0 0,33 0 0,-33 0 0,19 0 0,1 23 0,-21-17 0,19 18 0,-7-9 0,-3-11 0,10 12 0,-1-1-552,-19-11 552,8 14 0,-1 4-847,8-12 1,-1 1 846,-8 15 0,0-1 0,3-14 0,-1 0 0,-5 8 0,0 1 0,2-9 0,1-3 0,7 1 0,-1 2 0,-13 8 0,2 1-934,-1 2 934,7-8 0,1-1 0,-4 3-168,11-7 0,1-2 168,-12-3 470,9 35-470,-3-33 1618,27 17-1618,-35-7 1028,17-12-1028,-5 11 0,-5-15 0,5 16 399,5-12-399,1 15 0,3 1 0,14-14 0,-27 18 0,3-9 0,-9 13-699,-6-7 699,21-1 0,1-1 0,-16 1 0,11-11 0,1 2 0,7 8 0,-1 1-558,-15-9 1,1-1 557,12 11 0,1 2 0,-9 0 0,-1-3 0,0-10 0,1 1 0,9 9 0,-1-1 0,-13-9 0,1 0 0,14 11 0,1 1-56,-25 0 56,23 17 0,-19-35 0,18 35 0,-7-17 0,-11 5 0,33-11 0,-17-1 658,7-11-658,12 12 1150,-12 7-1150,1-1 62,11 5-62,-12-11 0,16 0 0,0-12 0,0 11 0,-23 9 0,17-18 0,-18 33 0,8-35 0,13 27 0,-13-27 0,16 35 0,-16-17 0,12 5 0,-11 13 0,-9-35 0,18 35 0,-17-21 0,23 1 0,0 19 0,0-33 0,0 33 0,0-35 0,0 27 0,0-27 0,0 36 0,0-35 0,0 35 0,0-36 0,0 27 0,0-27 0,0 35 0,0-33 0,0 33 0,0-35 0,0 35 0,0-33 0,0 18 0,0-24 0,0 15 0,0-11 0,0 28 0,0-29 0,0 37 0,0-34 0,0 17 0,0-7 0,0-12 0,0 27 0,0-27 0,0 12 0,0 7 0,0-17 0,0 18 0,0-24 0,0 15 0,0-11 0,0 12 0,0 0 0,23-13 0,-17 13 0,18 8 0,-24-18 0,0 17 0,0-23 0,15 16 0,-11-12 0,12 11 0,-16-15 0,0 24 0,0-18 0,16 17 0,-13-23 0,13 16 0,-16-12 0,0 12 0,0-16 0,24 0 0,-18 0 0,17 15 0,-23-11 0,0 12 0,16-16 0,-12 0 0,11 23 0,-15-17 0,0 18 0,16-24 0,-12 0 0,12 0 0,7 15 0,-17-11 0,18 12 0,-24-16 0,15 0 0,-11 0 0,12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BD878-CB87-AC49-9AD4-B55B9A9C8C11}" type="datetimeFigureOut">
              <a:rPr lang="en-US" smtClean="0"/>
              <a:t>9/17/19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177EA-5FA2-FC4D-B806-DB3ED58BC455}" type="slidenum">
              <a:rPr lang="en-US" smtClean="0"/>
              <a:t>‹#›</a:t>
            </a:fld>
            <a:endParaRPr lang="en-US"/>
          </a:p>
        </p:txBody>
      </p:sp>
    </p:spTree>
    <p:extLst>
      <p:ext uri="{BB962C8B-B14F-4D97-AF65-F5344CB8AC3E}">
        <p14:creationId xmlns:p14="http://schemas.microsoft.com/office/powerpoint/2010/main" val="122372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years 1665–66 bubonic plague broke out in England. Cambridge University shut down, sending the 22 year-old undergraduate [</a:t>
            </a:r>
            <a:r>
              <a:rPr lang="en-US" dirty="0" err="1"/>
              <a:t>Issac</a:t>
            </a:r>
            <a:r>
              <a:rPr lang="en-US" dirty="0"/>
              <a:t> Newton] back to his family farm at </a:t>
            </a:r>
            <a:r>
              <a:rPr lang="en-US" b="1" dirty="0" err="1"/>
              <a:t>Woolsthorpe</a:t>
            </a:r>
            <a:r>
              <a:rPr lang="en-US" dirty="0"/>
              <a:t>. During that time Newton had breakthrough insights in mathematics (</a:t>
            </a:r>
            <a:r>
              <a:rPr lang="en-US" b="1" dirty="0"/>
              <a:t>infinite series and calculus</a:t>
            </a:r>
            <a:r>
              <a:rPr lang="en-US" dirty="0"/>
              <a:t>), mechanics (</a:t>
            </a:r>
            <a:r>
              <a:rPr lang="en-US" b="1" dirty="0"/>
              <a:t>idea of universal gravity</a:t>
            </a:r>
            <a:r>
              <a:rPr lang="en-US" dirty="0"/>
              <a:t>), and optics (</a:t>
            </a:r>
            <a:r>
              <a:rPr lang="en-US" b="1" dirty="0"/>
              <a:t>theory of colors</a:t>
            </a:r>
            <a:r>
              <a:rPr lang="en-US" dirty="0"/>
              <a:t>). As he describes it: </a:t>
            </a:r>
          </a:p>
          <a:p>
            <a:endParaRPr lang="en-US" dirty="0"/>
          </a:p>
        </p:txBody>
      </p:sp>
      <p:sp>
        <p:nvSpPr>
          <p:cNvPr id="4" name="Slide Number Placeholder 3"/>
          <p:cNvSpPr>
            <a:spLocks noGrp="1"/>
          </p:cNvSpPr>
          <p:nvPr>
            <p:ph type="sldNum" sz="quarter" idx="5"/>
          </p:nvPr>
        </p:nvSpPr>
        <p:spPr/>
        <p:txBody>
          <a:bodyPr/>
          <a:lstStyle/>
          <a:p>
            <a:fld id="{FB9177EA-5FA2-FC4D-B806-DB3ED58BC455}" type="slidenum">
              <a:rPr lang="en-US" smtClean="0"/>
              <a:t>4</a:t>
            </a:fld>
            <a:endParaRPr lang="en-US"/>
          </a:p>
        </p:txBody>
      </p:sp>
    </p:spTree>
    <p:extLst>
      <p:ext uri="{BB962C8B-B14F-4D97-AF65-F5344CB8AC3E}">
        <p14:creationId xmlns:p14="http://schemas.microsoft.com/office/powerpoint/2010/main" val="352841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to right angle of the pendulum: line : hanging right at the bottom</a:t>
            </a:r>
          </a:p>
          <a:p>
            <a:endParaRPr lang="en-US" dirty="0"/>
          </a:p>
          <a:p>
            <a:r>
              <a:rPr lang="en-US" dirty="0"/>
              <a:t>up : higher speed CW, down higher speed CCW, on this line speed 0</a:t>
            </a:r>
          </a:p>
          <a:p>
            <a:endParaRPr lang="en-US" dirty="0"/>
          </a:p>
          <a:p>
            <a:r>
              <a:rPr lang="en-US" b="1" dirty="0"/>
              <a:t>Now as its hanging at the bottom I give the pen a slight tap.. give it some speed… and plot all the angles and the corresponding speeds… what would this look like?</a:t>
            </a:r>
          </a:p>
        </p:txBody>
      </p:sp>
      <p:sp>
        <p:nvSpPr>
          <p:cNvPr id="4" name="Slide Number Placeholder 3"/>
          <p:cNvSpPr>
            <a:spLocks noGrp="1"/>
          </p:cNvSpPr>
          <p:nvPr>
            <p:ph type="sldNum" sz="quarter" idx="5"/>
          </p:nvPr>
        </p:nvSpPr>
        <p:spPr/>
        <p:txBody>
          <a:bodyPr/>
          <a:lstStyle/>
          <a:p>
            <a:fld id="{68E2075C-BB6B-1242-B0E9-C1B429E7B4C4}" type="slidenum">
              <a:rPr lang="en-US" smtClean="0"/>
              <a:t>24</a:t>
            </a:fld>
            <a:endParaRPr lang="en-US"/>
          </a:p>
        </p:txBody>
      </p:sp>
    </p:spTree>
    <p:extLst>
      <p:ext uri="{BB962C8B-B14F-4D97-AF65-F5344CB8AC3E}">
        <p14:creationId xmlns:p14="http://schemas.microsoft.com/office/powerpoint/2010/main" val="24823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02EBB2-AC81-40FB-9B0E-818D0BA8F2EB}" type="datetimeFigureOut">
              <a:rPr lang="en-US" smtClean="0"/>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163768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2EBB2-AC81-40FB-9B0E-818D0BA8F2EB}" type="datetimeFigureOut">
              <a:rPr lang="en-US" smtClean="0"/>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130979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2EBB2-AC81-40FB-9B0E-818D0BA8F2EB}" type="datetimeFigureOut">
              <a:rPr lang="en-US" smtClean="0"/>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53107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10" name="Title 1"/>
          <p:cNvSpPr>
            <a:spLocks noGrp="1"/>
          </p:cNvSpPr>
          <p:nvPr>
            <p:ph type="title"/>
          </p:nvPr>
        </p:nvSpPr>
        <p:spPr>
          <a:xfrm>
            <a:off x="1124793" y="144818"/>
            <a:ext cx="10058400" cy="1051561"/>
          </a:xfrm>
        </p:spPr>
        <p:txBody>
          <a:bodyPr>
            <a:normAutofit/>
          </a:bodyPr>
          <a:lstStyle>
            <a:lvl1pPr marL="0">
              <a:defRPr sz="4000">
                <a:latin typeface="+mj-lt"/>
              </a:defRPr>
            </a:lvl1pPr>
          </a:lstStyle>
          <a:p>
            <a:r>
              <a:rPr lang="en-US" altLang="zh-CN" dirty="0"/>
              <a:t>Click to edit Master title style</a:t>
            </a:r>
            <a:endParaRPr lang="en-US" dirty="0"/>
          </a:p>
        </p:txBody>
      </p:sp>
      <p:sp>
        <p:nvSpPr>
          <p:cNvPr id="11" name="Content Placeholder 2"/>
          <p:cNvSpPr>
            <a:spLocks noGrp="1"/>
          </p:cNvSpPr>
          <p:nvPr>
            <p:ph idx="1"/>
          </p:nvPr>
        </p:nvSpPr>
        <p:spPr>
          <a:xfrm>
            <a:off x="1108355" y="1600200"/>
            <a:ext cx="10058400" cy="3720059"/>
          </a:xfrm>
        </p:spPr>
        <p:txBody>
          <a:bodyPr/>
          <a:lstStyle>
            <a:lvl1pPr marL="0" indent="0">
              <a:buSzPct val="100000"/>
              <a:buNone/>
              <a:defRPr>
                <a:latin typeface="+mj-lt"/>
              </a:defRPr>
            </a:lvl1pPr>
            <a:lvl2pPr marL="461422" indent="-260344">
              <a:buSzPct val="100000"/>
              <a:buFont typeface="Wingdings" charset="2"/>
              <a:buChar char="§"/>
              <a:tabLst/>
              <a:defRPr>
                <a:latin typeface="+mj-lt"/>
              </a:defRPr>
            </a:lvl2pPr>
            <a:lvl3pPr marL="613818" indent="-230712">
              <a:buSzPct val="100000"/>
              <a:buFont typeface="Wingdings" charset="2"/>
              <a:buChar char="§"/>
              <a:tabLst/>
              <a:defRPr>
                <a:latin typeface="+mj-lt"/>
              </a:defRPr>
            </a:lvl3pPr>
            <a:lvl4pPr marL="846646" indent="-232828">
              <a:buSzPct val="100000"/>
              <a:buFont typeface="Wingdings" charset="2"/>
              <a:buChar char="§"/>
              <a:tabLst/>
              <a:defRPr>
                <a:latin typeface="+mj-lt"/>
              </a:defRPr>
            </a:lvl4pPr>
            <a:lvl5pPr marL="1068891" indent="-222245">
              <a:buSzPct val="100000"/>
              <a:buFont typeface="Wingdings" charset="2"/>
              <a:buChar char="§"/>
              <a:tabLst/>
              <a:defRPr>
                <a:latin typeface="+mj-lt"/>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88" name="Slide Number Placeholder 8"/>
          <p:cNvSpPr>
            <a:spLocks noGrp="1"/>
          </p:cNvSpPr>
          <p:nvPr>
            <p:ph type="sldNum" sz="quarter" idx="12"/>
          </p:nvPr>
        </p:nvSpPr>
        <p:spPr>
          <a:xfrm>
            <a:off x="9900460" y="6459786"/>
            <a:ext cx="1312025" cy="365125"/>
          </a:xfr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3531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2EBB2-AC81-40FB-9B0E-818D0BA8F2EB}" type="datetimeFigureOut">
              <a:rPr lang="en-US" smtClean="0"/>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94972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02EBB2-AC81-40FB-9B0E-818D0BA8F2EB}" type="datetimeFigureOut">
              <a:rPr lang="en-US" smtClean="0"/>
              <a:t>9/17/19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1394883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2EBB2-AC81-40FB-9B0E-818D0BA8F2EB}" type="datetimeFigureOut">
              <a:rPr lang="en-US" smtClean="0"/>
              <a:t>9/17/19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112120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2EBB2-AC81-40FB-9B0E-818D0BA8F2EB}" type="datetimeFigureOut">
              <a:rPr lang="en-US" smtClean="0"/>
              <a:t>9/17/19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56989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2EBB2-AC81-40FB-9B0E-818D0BA8F2EB}" type="datetimeFigureOut">
              <a:rPr lang="en-US" smtClean="0"/>
              <a:t>9/17/19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193785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2EBB2-AC81-40FB-9B0E-818D0BA8F2EB}" type="datetimeFigureOut">
              <a:rPr lang="en-US" smtClean="0"/>
              <a:t>9/17/19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54218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02EBB2-AC81-40FB-9B0E-818D0BA8F2EB}" type="datetimeFigureOut">
              <a:rPr lang="en-US" smtClean="0"/>
              <a:t>9/17/19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291149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02EBB2-AC81-40FB-9B0E-818D0BA8F2EB}" type="datetimeFigureOut">
              <a:rPr lang="en-US" smtClean="0"/>
              <a:t>9/17/19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7691F-5D15-450F-BBF1-1B8E6B03E504}" type="slidenum">
              <a:rPr lang="en-US" smtClean="0"/>
              <a:t>‹#›</a:t>
            </a:fld>
            <a:endParaRPr lang="en-US"/>
          </a:p>
        </p:txBody>
      </p:sp>
    </p:spTree>
    <p:extLst>
      <p:ext uri="{BB962C8B-B14F-4D97-AF65-F5344CB8AC3E}">
        <p14:creationId xmlns:p14="http://schemas.microsoft.com/office/powerpoint/2010/main" val="418730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2EBB2-AC81-40FB-9B0E-818D0BA8F2EB}" type="datetimeFigureOut">
              <a:rPr lang="en-US" smtClean="0"/>
              <a:t>9/17/19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7691F-5D15-450F-BBF1-1B8E6B03E504}" type="slidenum">
              <a:rPr lang="en-US" smtClean="0"/>
              <a:t>‹#›</a:t>
            </a:fld>
            <a:endParaRPr lang="en-US"/>
          </a:p>
        </p:txBody>
      </p:sp>
    </p:spTree>
    <p:extLst>
      <p:ext uri="{BB962C8B-B14F-4D97-AF65-F5344CB8AC3E}">
        <p14:creationId xmlns:p14="http://schemas.microsoft.com/office/powerpoint/2010/main" val="570350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itras@illinois.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5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gi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0.png"/><Relationship Id="rId7" Type="http://schemas.openxmlformats.org/officeDocument/2006/relationships/customXml" Target="../ink/ink1.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1.png"/><Relationship Id="rId4" Type="http://schemas.openxmlformats.org/officeDocument/2006/relationships/image" Target="../media/image290.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94304"/>
          </a:xfrm>
        </p:spPr>
        <p:txBody>
          <a:bodyPr>
            <a:normAutofit/>
          </a:bodyPr>
          <a:lstStyle/>
          <a:p>
            <a:r>
              <a:rPr lang="en-US" sz="3600" dirty="0"/>
              <a:t>Modeling Physics</a:t>
            </a:r>
          </a:p>
        </p:txBody>
      </p:sp>
      <p:sp>
        <p:nvSpPr>
          <p:cNvPr id="3" name="Subtitle 2"/>
          <p:cNvSpPr>
            <a:spLocks noGrp="1"/>
          </p:cNvSpPr>
          <p:nvPr>
            <p:ph type="subTitle" idx="1"/>
          </p:nvPr>
        </p:nvSpPr>
        <p:spPr/>
        <p:txBody>
          <a:bodyPr>
            <a:normAutofit/>
          </a:bodyPr>
          <a:lstStyle/>
          <a:p>
            <a:r>
              <a:rPr lang="en-US" dirty="0"/>
              <a:t>Sayan Mitra</a:t>
            </a:r>
          </a:p>
          <a:p>
            <a:r>
              <a:rPr lang="en-US" dirty="0"/>
              <a:t>Verifying </a:t>
            </a:r>
            <a:r>
              <a:rPr lang="en-US"/>
              <a:t>cyberphysical</a:t>
            </a:r>
            <a:r>
              <a:rPr lang="en-US" dirty="0"/>
              <a:t> systems</a:t>
            </a:r>
          </a:p>
          <a:p>
            <a:r>
              <a:rPr lang="en-US" dirty="0">
                <a:hlinkClick r:id="rId2"/>
              </a:rPr>
              <a:t>mitras@illinois.edu</a:t>
            </a:r>
            <a:endParaRPr lang="en-US" dirty="0"/>
          </a:p>
        </p:txBody>
      </p:sp>
    </p:spTree>
    <p:extLst>
      <p:ext uri="{BB962C8B-B14F-4D97-AF65-F5344CB8AC3E}">
        <p14:creationId xmlns:p14="http://schemas.microsoft.com/office/powerpoint/2010/main" val="597011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Lipschitz continuity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spcBef>
                    <a:spcPts val="0"/>
                  </a:spcBef>
                  <a:buNone/>
                </a:pPr>
                <a:r>
                  <a:rPr lang="en-US" dirty="0"/>
                  <a:t>A function </a:t>
                </a:r>
                <a14:m>
                  <m:oMath xmlns:m="http://schemas.openxmlformats.org/officeDocument/2006/math">
                    <m:r>
                      <a:rPr lang="en-US" i="1">
                        <a:latin typeface="Cambria Math" charset="0"/>
                      </a:rPr>
                      <m:t>𝑓</m:t>
                    </m:r>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i="1">
                        <a:latin typeface="Cambria Math" charset="0"/>
                        <a:ea typeface="Cambria Math" charset="0"/>
                        <a:cs typeface="Cambria Math" charset="0"/>
                      </a:rPr>
                      <m:t>→</m:t>
                    </m:r>
                    <m:r>
                      <a:rPr lang="en-US" i="1">
                        <a:latin typeface="Cambria Math" charset="0"/>
                        <a:ea typeface="Cambria Math" charset="0"/>
                        <a:cs typeface="Cambria Math" charset="0"/>
                      </a:rPr>
                      <m:t>ℝ</m:t>
                    </m:r>
                  </m:oMath>
                </a14:m>
                <a:r>
                  <a:rPr lang="en-US" dirty="0"/>
                  <a:t> is Lipschitz continuous if there exist </a:t>
                </a:r>
                <a14:m>
                  <m:oMath xmlns:m="http://schemas.openxmlformats.org/officeDocument/2006/math">
                    <m:r>
                      <a:rPr lang="en-US" b="0" i="1" smtClean="0">
                        <a:latin typeface="Cambria Math" charset="0"/>
                      </a:rPr>
                      <m:t>𝐿</m:t>
                    </m:r>
                    <m:r>
                      <a:rPr lang="en-US" b="0" i="1" smtClean="0">
                        <a:latin typeface="Cambria Math" charset="0"/>
                      </a:rPr>
                      <m:t>&gt;0</m:t>
                    </m:r>
                  </m:oMath>
                </a14:m>
                <a:r>
                  <a:rPr lang="en-US" dirty="0"/>
                  <a:t> such that for any pair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𝑥</m:t>
                    </m:r>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oMath>
                </a14:m>
                <a:r>
                  <a:rPr lang="en-US" dirty="0"/>
                  <a:t>, </a:t>
                </a:r>
                <a14:m>
                  <m:oMath xmlns:m="http://schemas.openxmlformats.org/officeDocument/2006/math">
                    <m:d>
                      <m:dPr>
                        <m:begChr m:val="|"/>
                        <m:endChr m:val="|"/>
                        <m:ctrlPr>
                          <a:rPr lang="en-US" b="0" i="1" smtClean="0">
                            <a:latin typeface="Cambria Math" panose="02040503050406030204" pitchFamily="18" charset="0"/>
                            <a:ea typeface="Cambria Math" charset="0"/>
                            <a:cs typeface="Cambria Math" charset="0"/>
                          </a:rPr>
                        </m:ctrlPr>
                      </m:dPr>
                      <m:e>
                        <m:d>
                          <m:dPr>
                            <m:begChr m:val="|"/>
                            <m:endChr m:val="|"/>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𝑓</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𝑓</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r>
                                  <a:rPr lang="en-US" b="0" i="1" smtClean="0">
                                    <a:latin typeface="Cambria Math" charset="0"/>
                                    <a:ea typeface="Cambria Math" charset="0"/>
                                    <a:cs typeface="Cambria Math" charset="0"/>
                                  </a:rPr>
                                  <m:t>′</m:t>
                                </m:r>
                              </m:e>
                            </m:d>
                          </m:e>
                        </m:d>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𝐿</m:t>
                    </m:r>
                    <m:d>
                      <m:dPr>
                        <m:begChr m:val="|"/>
                        <m:endChr m:val="|"/>
                        <m:ctrlPr>
                          <a:rPr lang="en-US" b="0" i="1" smtClean="0">
                            <a:latin typeface="Cambria Math" panose="02040503050406030204" pitchFamily="18" charset="0"/>
                            <a:ea typeface="Cambria Math" charset="0"/>
                            <a:cs typeface="Cambria Math" charset="0"/>
                          </a:rPr>
                        </m:ctrlPr>
                      </m:dPr>
                      <m:e>
                        <m:d>
                          <m:dPr>
                            <m:begChr m:val="|"/>
                            <m:endChr m:val="|"/>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𝑥</m:t>
                                </m:r>
                              </m:e>
                              <m:sup>
                                <m:r>
                                  <a:rPr lang="en-US" b="0" i="1" smtClean="0">
                                    <a:latin typeface="Cambria Math" charset="0"/>
                                    <a:ea typeface="Cambria Math" charset="0"/>
                                    <a:cs typeface="Cambria Math" charset="0"/>
                                  </a:rPr>
                                  <m:t>′</m:t>
                                </m:r>
                              </m:sup>
                            </m:sSup>
                          </m:e>
                        </m:d>
                      </m:e>
                    </m:d>
                  </m:oMath>
                </a14:m>
                <a:endParaRPr lang="en-US" dirty="0"/>
              </a:p>
              <a:p>
                <a:pPr marL="0" indent="0">
                  <a:spcBef>
                    <a:spcPts val="0"/>
                  </a:spcBef>
                  <a:buNone/>
                </a:pPr>
                <a:endParaRPr lang="en-US" dirty="0"/>
              </a:p>
              <a:p>
                <a:pPr marL="0" indent="0">
                  <a:spcBef>
                    <a:spcPts val="0"/>
                  </a:spcBef>
                  <a:buNone/>
                </a:pPr>
                <a:r>
                  <a:rPr lang="en-US" dirty="0"/>
                  <a:t>Examples: </a:t>
                </a:r>
                <a14:m>
                  <m:oMath xmlns:m="http://schemas.openxmlformats.org/officeDocument/2006/math">
                    <m:r>
                      <a:rPr lang="en-US" b="0" i="1" smtClean="0">
                        <a:latin typeface="Cambria Math" charset="0"/>
                      </a:rPr>
                      <m:t>6</m:t>
                    </m:r>
                    <m:r>
                      <a:rPr lang="en-US" b="0" i="1" smtClean="0">
                        <a:latin typeface="Cambria Math" charset="0"/>
                      </a:rPr>
                      <m:t>𝑥</m:t>
                    </m:r>
                    <m:r>
                      <a:rPr lang="en-US" b="0" i="1" smtClean="0">
                        <a:latin typeface="Cambria Math" charset="0"/>
                      </a:rPr>
                      <m:t>+4;</m:t>
                    </m:r>
                    <m:d>
                      <m:dPr>
                        <m:begChr m:val="|"/>
                        <m:endChr m:val="|"/>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m:t>
                    </m:r>
                  </m:oMath>
                </a14:m>
                <a:r>
                  <a:rPr lang="en-US" dirty="0"/>
                  <a:t> all differentiable functions with bounded derivatives </a:t>
                </a:r>
              </a:p>
              <a:p>
                <a:pPr marL="0" indent="0">
                  <a:spcBef>
                    <a:spcPts val="0"/>
                  </a:spcBef>
                  <a:buNone/>
                </a:pPr>
                <a:endParaRPr lang="en-US" dirty="0"/>
              </a:p>
              <a:p>
                <a:pPr marL="0" indent="0">
                  <a:spcBef>
                    <a:spcPts val="0"/>
                  </a:spcBef>
                  <a:buNone/>
                </a:pPr>
                <a:r>
                  <a:rPr lang="en-US" b="0" dirty="0"/>
                  <a:t>Non-examples: </a:t>
                </a:r>
                <a14:m>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charset="0"/>
                          </a:rPr>
                          <m:t>𝑥</m:t>
                        </m:r>
                      </m:e>
                    </m:rad>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2</m:t>
                        </m:r>
                      </m:sup>
                    </m:sSup>
                  </m:oMath>
                </a14:m>
                <a:r>
                  <a:rPr lang="en-US" dirty="0"/>
                  <a:t> (locally Lipschitz)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52" t="-1617"/>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9837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Existence and uniqueness of solutions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a:solidFill>
                      <a:srgbClr val="00B0F0"/>
                    </a:solidFill>
                  </a:rPr>
                  <a:t>Theorem. </a:t>
                </a:r>
                <a:r>
                  <a:rPr lang="en-US" dirty="0"/>
                  <a:t>If </a:t>
                </a:r>
                <a14:m>
                  <m:oMath xmlns:m="http://schemas.openxmlformats.org/officeDocument/2006/math">
                    <m:r>
                      <a:rPr lang="en-US" b="0" i="1" smtClean="0">
                        <a:latin typeface="Cambria Math" charset="0"/>
                      </a:rPr>
                      <m:t>𝑝</m:t>
                    </m:r>
                    <m:r>
                      <a:rPr lang="en-US" b="0" i="1" smtClean="0">
                        <a:latin typeface="Cambria Math" charset="0"/>
                      </a:rPr>
                      <m:t>(</m:t>
                    </m:r>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𝑥</m:t>
                    </m:r>
                    <m:r>
                      <a:rPr lang="en-US" b="0" i="1" smtClean="0">
                        <a:latin typeface="Cambria Math" charset="0"/>
                      </a:rPr>
                      <m:t>)</m:t>
                    </m:r>
                  </m:oMath>
                </a14:m>
                <a:r>
                  <a:rPr lang="en-US" dirty="0"/>
                  <a:t> is Lipschitz continuous in the first argument then (1) has unique solutions.</a:t>
                </a:r>
              </a:p>
              <a:p>
                <a:pPr marL="0" indent="0">
                  <a:buNone/>
                </a:pPr>
                <a:endParaRPr lang="en-US" dirty="0"/>
              </a:p>
              <a:p>
                <a:pPr marL="0" indent="0">
                  <a:buNone/>
                </a:pPr>
                <a:r>
                  <a:rPr lang="en-US" dirty="0"/>
                  <a:t>Transition system model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52" t="-1617" r="-118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639342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Linear time-varying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0" y="1600200"/>
                <a:ext cx="10820400" cy="5257800"/>
              </a:xfrm>
            </p:spPr>
            <p:txBody>
              <a:bodyPr>
                <a:normAutofit fontScale="55000" lnSpcReduction="20000"/>
              </a:bodyPr>
              <a:lstStyle/>
              <a:p>
                <a:pPr marL="0" indent="0">
                  <a:lnSpc>
                    <a:spcPct val="120000"/>
                  </a:lnSpc>
                  <a:buNone/>
                </a:pPr>
                <a:r>
                  <a:rPr lang="en-US" dirty="0"/>
                  <a:t>In general, for nonlinear dynamical systems we do not have closed form solutions for </a:t>
                </a:r>
                <a14:m>
                  <m:oMath xmlns:m="http://schemas.openxmlformats.org/officeDocument/2006/math">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oMath>
                </a14:m>
                <a:r>
                  <a:rPr lang="en-US" dirty="0"/>
                  <a:t> but there are numerical solvers like CAPD, VNODE</a:t>
                </a:r>
              </a:p>
              <a:p>
                <a:pPr marL="0" indent="0">
                  <a:lnSpc>
                    <a:spcPct val="120000"/>
                  </a:lnSpc>
                  <a:buNone/>
                </a:pPr>
                <a:endParaRPr lang="en-US" b="0" i="1" dirty="0">
                  <a:latin typeface="Cambria Math" charset="0"/>
                </a:endParaRPr>
              </a:p>
              <a:p>
                <a:pPr marL="0" indent="0">
                  <a:lnSpc>
                    <a:spcPct val="120000"/>
                  </a:lnSpc>
                  <a:buNone/>
                </a:pP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𝐴</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𝐵</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oMath>
                </a14:m>
                <a:r>
                  <a:rPr lang="en-US" b="0" dirty="0"/>
                  <a:t> --- (2)</a:t>
                </a:r>
              </a:p>
              <a:p>
                <a:pPr marL="0" indent="0">
                  <a:lnSpc>
                    <a:spcPct val="120000"/>
                  </a:lnSpc>
                  <a:buNone/>
                </a:pPr>
                <a14:m>
                  <m:oMathPara xmlns:m="http://schemas.openxmlformats.org/officeDocument/2006/math">
                    <m:oMathParaPr>
                      <m:jc m:val="left"/>
                    </m:oMathParaPr>
                    <m:oMath xmlns:m="http://schemas.openxmlformats.org/officeDocument/2006/math">
                      <m:r>
                        <a:rPr lang="en-US" b="0" i="1" smtClean="0">
                          <a:latin typeface="Cambria Math" charset="0"/>
                        </a:rPr>
                        <m:t>𝑦</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𝐶</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𝐷</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 </m:t>
                      </m:r>
                    </m:oMath>
                  </m:oMathPara>
                </a14:m>
                <a:endParaRPr lang="en-US" b="0" i="1" dirty="0">
                  <a:latin typeface="Cambria Math" charset="0"/>
                </a:endParaRPr>
              </a:p>
              <a:p>
                <a:pPr marL="0" indent="0">
                  <a:lnSpc>
                    <a:spcPct val="120000"/>
                  </a:lnSpc>
                  <a:buNone/>
                </a:pPr>
                <a:endParaRPr lang="en-US" b="0" i="1" dirty="0">
                  <a:latin typeface="Cambria Math" charset="0"/>
                </a:endParaRPr>
              </a:p>
              <a:p>
                <a:pPr marL="0" indent="0">
                  <a:lnSpc>
                    <a:spcPct val="120000"/>
                  </a:lnSpc>
                  <a:buNone/>
                </a:pPr>
                <a:r>
                  <a:rPr lang="en-US" dirty="0"/>
                  <a:t> </a:t>
                </a:r>
                <a14:m>
                  <m:oMath xmlns:m="http://schemas.openxmlformats.org/officeDocument/2006/math">
                    <m:r>
                      <a:rPr lang="en-US" i="1">
                        <a:latin typeface="Cambria Math" charset="0"/>
                      </a:rPr>
                      <m:t>𝑢</m:t>
                    </m:r>
                    <m:d>
                      <m:dPr>
                        <m:ctrlPr>
                          <a:rPr lang="en-US" i="1">
                            <a:latin typeface="Cambria Math" panose="02040503050406030204" pitchFamily="18" charset="0"/>
                          </a:rPr>
                        </m:ctrlPr>
                      </m:dPr>
                      <m:e>
                        <m:r>
                          <a:rPr lang="en-US" i="1">
                            <a:latin typeface="Cambria Math" charset="0"/>
                          </a:rPr>
                          <m:t>𝑡</m:t>
                        </m:r>
                      </m:e>
                    </m:d>
                    <m:r>
                      <a:rPr lang="en-US" i="1">
                        <a:latin typeface="Cambria Math" charset="0"/>
                      </a:rPr>
                      <m:t> </m:t>
                    </m:r>
                  </m:oMath>
                </a14:m>
                <a:r>
                  <a:rPr lang="en-US" dirty="0"/>
                  <a:t> continuous everywhere except </a:t>
                </a:r>
                <a14:m>
                  <m:oMath xmlns:m="http://schemas.openxmlformats.org/officeDocument/2006/math">
                    <m:sSub>
                      <m:sSubPr>
                        <m:ctrlPr>
                          <a:rPr lang="en-US" b="0" i="1" smtClean="0">
                            <a:latin typeface="Cambria Math" panose="02040503050406030204" pitchFamily="18" charset="0"/>
                          </a:rPr>
                        </m:ctrlPr>
                      </m:sSubPr>
                      <m:e>
                        <m:r>
                          <a:rPr lang="en-US" i="1">
                            <a:latin typeface="Cambria Math" charset="0"/>
                          </a:rPr>
                          <m:t>𝐷</m:t>
                        </m:r>
                      </m:e>
                      <m:sub>
                        <m:r>
                          <a:rPr lang="en-US" b="0" i="1" smtClean="0">
                            <a:latin typeface="Cambria Math" charset="0"/>
                          </a:rPr>
                          <m:t>𝑥</m:t>
                        </m:r>
                      </m:sub>
                    </m:sSub>
                  </m:oMath>
                </a14:m>
                <a:endParaRPr lang="en-US" dirty="0"/>
              </a:p>
              <a:p>
                <a:pPr marL="0" indent="0">
                  <a:lnSpc>
                    <a:spcPct val="120000"/>
                  </a:lnSpc>
                  <a:buNone/>
                </a:pPr>
                <a:endParaRPr lang="en-US" dirty="0"/>
              </a:p>
              <a:p>
                <a:pPr marL="0" indent="0">
                  <a:lnSpc>
                    <a:spcPct val="120000"/>
                  </a:lnSpc>
                  <a:buNone/>
                </a:pPr>
                <a:r>
                  <a:rPr lang="en-US" b="1" dirty="0">
                    <a:solidFill>
                      <a:srgbClr val="00B0F0"/>
                    </a:solidFill>
                  </a:rPr>
                  <a:t>Theorem. </a:t>
                </a:r>
                <a:r>
                  <a:rPr lang="en-US" dirty="0"/>
                  <a:t>Let </a:t>
                </a:r>
                <a14:m>
                  <m:oMath xmlns:m="http://schemas.openxmlformats.org/officeDocument/2006/math">
                    <m:r>
                      <a:rPr lang="en-US" i="1">
                        <a:latin typeface="Cambria Math" charset="0"/>
                      </a:rPr>
                      <m:t>𝜉</m:t>
                    </m:r>
                    <m:d>
                      <m:dPr>
                        <m:ctrlPr>
                          <a:rPr lang="en-US" i="1">
                            <a:latin typeface="Cambria Math" panose="02040503050406030204" pitchFamily="18" charset="0"/>
                          </a:rPr>
                        </m:ctrlPr>
                      </m:dPr>
                      <m:e>
                        <m:r>
                          <a:rPr lang="en-US" i="1">
                            <a:latin typeface="Cambria Math" charset="0"/>
                          </a:rPr>
                          <m:t>𝑡</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r>
                          <a:rPr lang="en-US" b="0" i="1" smtClean="0">
                            <a:latin typeface="Cambria Math" charset="0"/>
                          </a:rPr>
                          <m:t>𝑢</m:t>
                        </m:r>
                      </m:e>
                    </m:d>
                  </m:oMath>
                </a14:m>
                <a:r>
                  <a:rPr lang="en-US" dirty="0"/>
                  <a:t> be the solution for (2) with points of discontinuity </a:t>
                </a:r>
                <a14:m>
                  <m:oMath xmlns:m="http://schemas.openxmlformats.org/officeDocument/2006/math">
                    <m:r>
                      <a:rPr lang="en-US" i="1">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𝐷</m:t>
                        </m:r>
                      </m:e>
                      <m:sub>
                        <m:r>
                          <a:rPr lang="en-US" b="0" i="1" smtClean="0">
                            <a:latin typeface="Cambria Math" charset="0"/>
                          </a:rPr>
                          <m:t>𝑥</m:t>
                        </m:r>
                      </m:sub>
                    </m:sSub>
                  </m:oMath>
                </a14:m>
                <a:endParaRPr lang="en-US" dirty="0"/>
              </a:p>
              <a:p>
                <a:pPr marL="514350" indent="-514350">
                  <a:lnSpc>
                    <a:spcPct val="120000"/>
                  </a:lnSpc>
                  <a:buFont typeface="+mj-lt"/>
                  <a:buAutoNum type="arabicPeriod"/>
                </a:pPr>
                <a14:m>
                  <m:oMath xmlns:m="http://schemas.openxmlformats.org/officeDocument/2006/math">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m:t>
                    </m:r>
                    <m:r>
                      <a:rPr lang="en-US" i="1">
                        <a:latin typeface="Cambria Math" charset="0"/>
                        <a:ea typeface="Cambria Math" charset="0"/>
                        <a:cs typeface="Cambria Math" charset="0"/>
                      </a:rPr>
                      <m:t>ℝ</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b="0" i="1" smtClean="0">
                        <a:latin typeface="Cambria Math" charset="0"/>
                      </a:rPr>
                      <m:t>,</m:t>
                    </m:r>
                    <m:r>
                      <a:rPr lang="en-US" b="0" i="1" smtClean="0">
                        <a:latin typeface="Cambria Math" charset="0"/>
                      </a:rPr>
                      <m:t>𝑢</m:t>
                    </m:r>
                    <m:r>
                      <a:rPr lang="en-US" b="0" i="1" smtClean="0">
                        <a:latin typeface="Cambria Math" charset="0"/>
                      </a:rPr>
                      <m:t>∈</m:t>
                    </m:r>
                    <m:r>
                      <a:rPr lang="en-US" b="0" i="1" smtClean="0">
                        <a:latin typeface="Cambria Math" charset="0"/>
                      </a:rPr>
                      <m:t>𝑃𝐶</m:t>
                    </m:r>
                    <m:d>
                      <m:dPr>
                        <m:ctrlPr>
                          <a:rPr lang="en-US" b="0" i="1" smtClean="0">
                            <a:latin typeface="Cambria Math" panose="02040503050406030204" pitchFamily="18" charset="0"/>
                          </a:rPr>
                        </m:ctrlPr>
                      </m:dPr>
                      <m:e>
                        <m:r>
                          <a:rPr lang="en-US" i="1">
                            <a:latin typeface="Cambria Math" charset="0"/>
                            <a:ea typeface="Cambria Math" charset="0"/>
                            <a:cs typeface="Cambria Math" charset="0"/>
                          </a:rPr>
                          <m:t>ℝ</m:t>
                        </m:r>
                        <m:r>
                          <a:rPr lang="en-US" b="0" i="0"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e>
                    </m:d>
                    <m:r>
                      <a:rPr lang="en-US" b="0" i="1" smtClean="0">
                        <a:latin typeface="Cambria Math" charset="0"/>
                        <a:ea typeface="Cambria Math" charset="0"/>
                        <a:cs typeface="Cambria Math" charset="0"/>
                      </a:rPr>
                      <m:t>,</m:t>
                    </m:r>
                  </m:oMath>
                </a14:m>
                <a:r>
                  <a:rPr lang="en-US" dirty="0"/>
                  <a:t> </a:t>
                </a:r>
                <a14:m>
                  <m:oMath xmlns:m="http://schemas.openxmlformats.org/officeDocument/2006/math">
                    <m:r>
                      <a:rPr lang="en-US" b="0" i="1" dirty="0" smtClean="0">
                        <a:latin typeface="Cambria Math" charset="0"/>
                      </a:rPr>
                      <m:t>𝜉</m:t>
                    </m:r>
                    <m:d>
                      <m:dPr>
                        <m:ctrlPr>
                          <a:rPr lang="en-US" b="0" i="1" dirty="0" smtClean="0">
                            <a:latin typeface="Cambria Math" panose="02040503050406030204" pitchFamily="18" charset="0"/>
                          </a:rPr>
                        </m:ctrlPr>
                      </m:dPr>
                      <m:e>
                        <m:r>
                          <a:rPr lang="en-US" b="0" i="1" dirty="0" smtClean="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𝑡</m:t>
                            </m:r>
                          </m:e>
                          <m:sub>
                            <m:r>
                              <a:rPr lang="en-US" b="0" i="1" dirty="0" smtClean="0">
                                <a:latin typeface="Cambria Math" charset="0"/>
                              </a:rPr>
                              <m:t>0</m:t>
                            </m:r>
                          </m:sub>
                        </m:sSub>
                        <m:r>
                          <a:rPr lang="en-US" b="0" i="1" dirty="0" smtClean="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𝑥</m:t>
                            </m:r>
                          </m:e>
                          <m:sub>
                            <m:r>
                              <a:rPr lang="en-US" b="0" i="1" dirty="0" smtClean="0">
                                <a:latin typeface="Cambria Math" charset="0"/>
                              </a:rPr>
                              <m:t>0</m:t>
                            </m:r>
                          </m:sub>
                        </m:sSub>
                        <m:r>
                          <a:rPr lang="en-US" b="0" i="1" dirty="0" smtClean="0">
                            <a:latin typeface="Cambria Math" charset="0"/>
                          </a:rPr>
                          <m:t>,</m:t>
                        </m:r>
                        <m:r>
                          <a:rPr lang="en-US" b="0" i="1" dirty="0" smtClean="0">
                            <a:latin typeface="Cambria Math" charset="0"/>
                          </a:rPr>
                          <m:t>𝑢</m:t>
                        </m:r>
                      </m:e>
                    </m:d>
                    <m:r>
                      <a:rPr lang="en-US" b="0" i="1" dirty="0" smtClean="0">
                        <a:latin typeface="Cambria Math" charset="0"/>
                      </a:rPr>
                      <m:t>:</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oMath>
                </a14:m>
                <a:r>
                  <a:rPr lang="en-US" dirty="0"/>
                  <a:t> is continuous and differentiable </a:t>
                </a:r>
                <a14:m>
                  <m:oMath xmlns:m="http://schemas.openxmlformats.org/officeDocument/2006/math">
                    <m:r>
                      <a:rPr lang="en-US" b="0" i="1" smtClean="0">
                        <a:latin typeface="Cambria Math" charset="0"/>
                      </a:rPr>
                      <m:t>∀ </m:t>
                    </m:r>
                    <m:r>
                      <a:rPr lang="en-US" b="0" i="1" smtClean="0">
                        <a:latin typeface="Cambria Math" charset="0"/>
                      </a:rPr>
                      <m:t>𝑡</m:t>
                    </m:r>
                    <m:r>
                      <a:rPr lang="en-US" b="0" i="1" smtClean="0">
                        <a:latin typeface="Cambria Math" charset="0"/>
                      </a:rPr>
                      <m:t>∈</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rPr>
                        </m:ctrlPr>
                      </m:sSubPr>
                      <m:e>
                        <m:r>
                          <a:rPr lang="en-US" b="0" i="1" smtClean="0">
                            <a:latin typeface="Cambria Math" charset="0"/>
                          </a:rPr>
                          <m:t>𝐷</m:t>
                        </m:r>
                      </m:e>
                      <m:sub>
                        <m:r>
                          <a:rPr lang="en-US" b="0" i="1" smtClean="0">
                            <a:latin typeface="Cambria Math" charset="0"/>
                          </a:rPr>
                          <m:t>𝑥</m:t>
                        </m:r>
                      </m:sub>
                    </m:sSub>
                  </m:oMath>
                </a14:m>
                <a:endParaRPr lang="en-US" dirty="0"/>
              </a:p>
              <a:p>
                <a:pPr marL="514350" indent="-514350">
                  <a:lnSpc>
                    <a:spcPct val="120000"/>
                  </a:lnSpc>
                  <a:buFont typeface="+mj-lt"/>
                  <a:buAutoNum type="arabicPeriod"/>
                </a:pPr>
                <a14:m>
                  <m:oMath xmlns:m="http://schemas.openxmlformats.org/officeDocument/2006/math">
                    <m:r>
                      <a:rPr lang="en-US" i="1">
                        <a:latin typeface="Cambria Math" charset="0"/>
                      </a:rPr>
                      <m:t>∀</m:t>
                    </m:r>
                    <m:r>
                      <a:rPr lang="en-US" b="0" i="1" smtClean="0">
                        <a:latin typeface="Cambria Math" charset="0"/>
                      </a:rPr>
                      <m:t>𝑡</m:t>
                    </m:r>
                    <m:r>
                      <a:rPr lang="en-US" b="0" i="1" smtClean="0">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r>
                      <a:rPr lang="en-US" i="1">
                        <a:latin typeface="Cambria Math" charset="0"/>
                        <a:ea typeface="Cambria Math" charset="0"/>
                        <a:cs typeface="Cambria Math" charset="0"/>
                      </a:rPr>
                      <m:t>ℝ</m:t>
                    </m:r>
                    <m:r>
                      <a:rPr lang="en-US" i="1">
                        <a:latin typeface="Cambria Math" charset="0"/>
                      </a:rPr>
                      <m:t>,</m:t>
                    </m:r>
                    <m:r>
                      <a:rPr lang="en-US" i="1" smtClean="0">
                        <a:latin typeface="Cambria Math" charset="0"/>
                      </a:rPr>
                      <m:t> </m:t>
                    </m:r>
                    <m:r>
                      <a:rPr lang="en-US" i="1">
                        <a:latin typeface="Cambria Math" charset="0"/>
                      </a:rPr>
                      <m:t>𝑢</m:t>
                    </m:r>
                    <m:r>
                      <a:rPr lang="en-US" i="1">
                        <a:latin typeface="Cambria Math" charset="0"/>
                      </a:rPr>
                      <m:t>∈</m:t>
                    </m:r>
                    <m:r>
                      <a:rPr lang="en-US" i="1">
                        <a:latin typeface="Cambria Math" charset="0"/>
                      </a:rPr>
                      <m:t>𝑃𝐶</m:t>
                    </m:r>
                    <m:d>
                      <m:dPr>
                        <m:ctrlPr>
                          <a:rPr lang="en-US" i="1">
                            <a:latin typeface="Cambria Math" panose="02040503050406030204" pitchFamily="18" charset="0"/>
                          </a:rPr>
                        </m:ctrlPr>
                      </m:dPr>
                      <m:e>
                        <m:r>
                          <a:rPr lang="en-US" i="1">
                            <a:latin typeface="Cambria Math" charset="0"/>
                            <a:ea typeface="Cambria Math" charset="0"/>
                            <a:cs typeface="Cambria Math" charset="0"/>
                          </a:rPr>
                          <m:t>ℝ</m:t>
                        </m:r>
                        <m:r>
                          <a:rPr lang="en-US">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e>
                    </m:d>
                    <m:r>
                      <a:rPr lang="en-US" i="1">
                        <a:latin typeface="Cambria Math" charset="0"/>
                        <a:ea typeface="Cambria Math" charset="0"/>
                        <a:cs typeface="Cambria Math" charset="0"/>
                      </a:rPr>
                      <m:t>,</m:t>
                    </m:r>
                  </m:oMath>
                </a14:m>
                <a:r>
                  <a:rPr lang="en-US" dirty="0"/>
                  <a:t> </a:t>
                </a:r>
                <a14:m>
                  <m:oMath xmlns:m="http://schemas.openxmlformats.org/officeDocument/2006/math">
                    <m:r>
                      <a:rPr lang="en-US" i="1" dirty="0">
                        <a:latin typeface="Cambria Math" charset="0"/>
                      </a:rPr>
                      <m:t>𝜉</m:t>
                    </m:r>
                    <m:d>
                      <m:dPr>
                        <m:ctrlPr>
                          <a:rPr lang="en-US" i="1" dirty="0">
                            <a:latin typeface="Cambria Math" panose="02040503050406030204" pitchFamily="18" charset="0"/>
                          </a:rPr>
                        </m:ctrlPr>
                      </m:dPr>
                      <m:e>
                        <m:r>
                          <a:rPr lang="en-US" b="0" i="1" dirty="0" smtClean="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m:t>
                        </m:r>
                        <m:r>
                          <a:rPr lang="en-US" b="0" i="1" dirty="0" smtClean="0">
                            <a:latin typeface="Cambria Math" charset="0"/>
                          </a:rPr>
                          <m:t>⋅</m:t>
                        </m:r>
                        <m:r>
                          <a:rPr lang="en-US" i="1" dirty="0">
                            <a:latin typeface="Cambria Math" charset="0"/>
                          </a:rPr>
                          <m:t>,</m:t>
                        </m:r>
                        <m:r>
                          <a:rPr lang="en-US" i="1" dirty="0">
                            <a:latin typeface="Cambria Math" charset="0"/>
                          </a:rPr>
                          <m:t>𝑢</m:t>
                        </m:r>
                      </m:e>
                    </m:d>
                    <m:r>
                      <a:rPr lang="en-US" i="1" dirty="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i="1">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dirty="0"/>
                  <a:t> is continuous</a:t>
                </a:r>
              </a:p>
              <a:p>
                <a:pPr marL="514350" indent="-514350">
                  <a:lnSpc>
                    <a:spcPct val="120000"/>
                  </a:lnSpc>
                  <a:buFont typeface="+mj-lt"/>
                  <a:buAutoNum type="arabicPeriod"/>
                </a:pPr>
                <a14:m>
                  <m:oMath xmlns:m="http://schemas.openxmlformats.org/officeDocument/2006/math">
                    <m:r>
                      <a:rPr lang="en-US" i="1" smtClean="0">
                        <a:latin typeface="Cambria Math" charset="0"/>
                      </a:rPr>
                      <m:t>∀</m:t>
                    </m:r>
                    <m:sSub>
                      <m:sSubPr>
                        <m:ctrlPr>
                          <a:rPr lang="en-US" i="1">
                            <a:latin typeface="Cambria Math" panose="02040503050406030204" pitchFamily="18" charset="0"/>
                          </a:rPr>
                        </m:ctrlPr>
                      </m:sSubPr>
                      <m:e>
                        <m:r>
                          <a:rPr lang="en-US" b="0" i="1" smtClean="0">
                            <a:latin typeface="Cambria Math" charset="0"/>
                          </a:rPr>
                          <m:t>𝑡</m:t>
                        </m:r>
                        <m:r>
                          <a:rPr lang="en-US" b="0" i="1" smtClean="0">
                            <a:latin typeface="Cambria Math" charset="0"/>
                          </a:rPr>
                          <m:t>,</m:t>
                        </m:r>
                        <m:r>
                          <a:rPr lang="en-US" i="1">
                            <a:latin typeface="Cambria Math" charset="0"/>
                          </a:rPr>
                          <m:t>𝑡</m:t>
                        </m:r>
                      </m:e>
                      <m:sub>
                        <m:r>
                          <a:rPr lang="en-US" i="1">
                            <a:latin typeface="Cambria Math" charset="0"/>
                          </a:rPr>
                          <m:t>0</m:t>
                        </m:r>
                      </m:sub>
                    </m:sSub>
                    <m:r>
                      <a:rPr lang="en-US" i="1">
                        <a:latin typeface="Cambria Math" charset="0"/>
                      </a:rPr>
                      <m:t>∈</m:t>
                    </m:r>
                    <m:r>
                      <a:rPr lang="en-US" i="1">
                        <a:latin typeface="Cambria Math" charset="0"/>
                        <a:ea typeface="Cambria Math" charset="0"/>
                        <a:cs typeface="Cambria Math" charset="0"/>
                      </a:rPr>
                      <m:t>ℝ</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r>
                          <a:rPr lang="en-US" b="0" i="1" smtClean="0">
                            <a:latin typeface="Cambria Math" charset="0"/>
                          </a:rPr>
                          <m:t>1</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02</m:t>
                        </m:r>
                      </m:sub>
                    </m:sSub>
                    <m:r>
                      <a:rPr lang="en-US" i="1">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i="1">
                        <a:latin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i="1">
                            <a:latin typeface="Cambria Math" charset="0"/>
                          </a:rPr>
                          <m:t>𝑢</m:t>
                        </m:r>
                      </m:e>
                      <m:sub>
                        <m:r>
                          <a:rPr lang="en-US" b="0" i="1" smtClean="0">
                            <a:latin typeface="Cambria Math" charset="0"/>
                          </a:rPr>
                          <m:t>1,</m:t>
                        </m:r>
                      </m:sub>
                    </m:sSub>
                    <m:sSub>
                      <m:sSubPr>
                        <m:ctrlPr>
                          <a:rPr lang="en-US" b="0" i="1" smtClean="0">
                            <a:latin typeface="Cambria Math" panose="02040503050406030204" pitchFamily="18" charset="0"/>
                          </a:rPr>
                        </m:ctrlPr>
                      </m:sSubPr>
                      <m:e>
                        <m:r>
                          <a:rPr lang="en-US" b="0" i="1" smtClean="0">
                            <a:latin typeface="Cambria Math" charset="0"/>
                          </a:rPr>
                          <m:t>𝑢</m:t>
                        </m:r>
                      </m:e>
                      <m:sub>
                        <m:r>
                          <a:rPr lang="en-US" b="0" i="1" smtClean="0">
                            <a:latin typeface="Cambria Math" charset="0"/>
                          </a:rPr>
                          <m:t>2</m:t>
                        </m:r>
                      </m:sub>
                    </m:sSub>
                    <m:r>
                      <a:rPr lang="en-US" i="1">
                        <a:latin typeface="Cambria Math" charset="0"/>
                      </a:rPr>
                      <m:t>∈</m:t>
                    </m:r>
                    <m:r>
                      <a:rPr lang="en-US" i="1">
                        <a:latin typeface="Cambria Math" charset="0"/>
                      </a:rPr>
                      <m:t>𝑃𝐶</m:t>
                    </m:r>
                    <m:d>
                      <m:dPr>
                        <m:ctrlPr>
                          <a:rPr lang="en-US" i="1">
                            <a:latin typeface="Cambria Math" panose="02040503050406030204" pitchFamily="18" charset="0"/>
                          </a:rPr>
                        </m:ctrlPr>
                      </m:dPr>
                      <m:e>
                        <m:r>
                          <a:rPr lang="en-US" i="1">
                            <a:latin typeface="Cambria Math" charset="0"/>
                            <a:ea typeface="Cambria Math" charset="0"/>
                            <a:cs typeface="Cambria Math" charset="0"/>
                          </a:rPr>
                          <m:t>ℝ</m:t>
                        </m:r>
                        <m:r>
                          <a:rPr lang="en-US">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e>
                    </m:d>
                    <m:r>
                      <a:rPr lang="en-US" i="1">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𝑎</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𝑎</m:t>
                        </m:r>
                      </m:e>
                      <m:sub>
                        <m:r>
                          <a:rPr lang="en-US" b="0" i="1" smtClean="0">
                            <a:latin typeface="Cambria Math" charset="0"/>
                            <a:ea typeface="Cambria Math" charset="0"/>
                            <a:cs typeface="Cambria Math" charset="0"/>
                          </a:rPr>
                          <m:t>2</m:t>
                        </m:r>
                      </m:sub>
                    </m:sSub>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 </m:t>
                    </m:r>
                    <m:r>
                      <a:rPr lang="en-US" i="1" dirty="0">
                        <a:latin typeface="Cambria Math" charset="0"/>
                      </a:rPr>
                      <m:t>𝜉</m:t>
                    </m:r>
                    <m:d>
                      <m:dPr>
                        <m:ctrlPr>
                          <a:rPr lang="en-US" i="1" dirty="0">
                            <a:latin typeface="Cambria Math" panose="02040503050406030204" pitchFamily="18" charset="0"/>
                          </a:rPr>
                        </m:ctrlPr>
                      </m:dPr>
                      <m:e>
                        <m:r>
                          <a:rPr lang="en-US" b="0" i="1" dirty="0" smtClean="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𝑎</m:t>
                            </m:r>
                          </m:e>
                          <m:sub>
                            <m:r>
                              <a:rPr lang="en-US" b="0" i="1" dirty="0" smtClean="0">
                                <a:latin typeface="Cambria Math" charset="0"/>
                              </a:rPr>
                              <m:t>1</m:t>
                            </m:r>
                          </m:sub>
                        </m:sSub>
                        <m:sSub>
                          <m:sSubPr>
                            <m:ctrlPr>
                              <a:rPr lang="en-US" i="1" dirty="0">
                                <a:latin typeface="Cambria Math" panose="02040503050406030204" pitchFamily="18" charset="0"/>
                              </a:rPr>
                            </m:ctrlPr>
                          </m:sSubPr>
                          <m:e>
                            <m:r>
                              <a:rPr lang="en-US" i="1" dirty="0">
                                <a:latin typeface="Cambria Math" charset="0"/>
                              </a:rPr>
                              <m:t>𝑥</m:t>
                            </m:r>
                          </m:e>
                          <m:sub>
                            <m:r>
                              <a:rPr lang="en-US" i="1" dirty="0">
                                <a:latin typeface="Cambria Math" charset="0"/>
                              </a:rPr>
                              <m:t>0</m:t>
                            </m:r>
                            <m:r>
                              <a:rPr lang="en-US" b="0" i="1" dirty="0" smtClean="0">
                                <a:latin typeface="Cambria Math" charset="0"/>
                              </a:rPr>
                              <m:t>1</m:t>
                            </m:r>
                          </m:sub>
                        </m:sSub>
                        <m:r>
                          <a:rPr lang="en-US" b="0" i="1" dirty="0" smtClean="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𝑎</m:t>
                            </m:r>
                          </m:e>
                          <m:sub>
                            <m:r>
                              <a:rPr lang="en-US" b="0" i="1" dirty="0" smtClean="0">
                                <a:latin typeface="Cambria Math" charset="0"/>
                              </a:rPr>
                              <m:t>2</m:t>
                            </m:r>
                          </m:sub>
                        </m:sSub>
                        <m:sSub>
                          <m:sSubPr>
                            <m:ctrlPr>
                              <a:rPr lang="en-US" b="0" i="1" dirty="0" smtClean="0">
                                <a:latin typeface="Cambria Math" panose="02040503050406030204" pitchFamily="18" charset="0"/>
                              </a:rPr>
                            </m:ctrlPr>
                          </m:sSubPr>
                          <m:e>
                            <m:r>
                              <a:rPr lang="en-US" b="0" i="1" dirty="0" smtClean="0">
                                <a:latin typeface="Cambria Math" charset="0"/>
                              </a:rPr>
                              <m:t>𝑥</m:t>
                            </m:r>
                          </m:e>
                          <m:sub>
                            <m:r>
                              <a:rPr lang="en-US" b="0" i="1" dirty="0" smtClean="0">
                                <a:latin typeface="Cambria Math" charset="0"/>
                              </a:rPr>
                              <m:t>02</m:t>
                            </m:r>
                          </m:sub>
                        </m:sSub>
                        <m:r>
                          <a:rPr lang="en-US" i="1" dirty="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𝑎</m:t>
                            </m:r>
                          </m:e>
                          <m:sub>
                            <m:r>
                              <a:rPr lang="en-US" b="0" i="1" dirty="0" smtClean="0">
                                <a:latin typeface="Cambria Math" charset="0"/>
                              </a:rPr>
                              <m:t>1</m:t>
                            </m:r>
                          </m:sub>
                        </m:sSub>
                        <m:sSub>
                          <m:sSubPr>
                            <m:ctrlPr>
                              <a:rPr lang="en-US" b="0" i="1" dirty="0" smtClean="0">
                                <a:latin typeface="Cambria Math" panose="02040503050406030204" pitchFamily="18" charset="0"/>
                              </a:rPr>
                            </m:ctrlPr>
                          </m:sSubPr>
                          <m:e>
                            <m:r>
                              <a:rPr lang="en-US" i="1" dirty="0">
                                <a:latin typeface="Cambria Math" charset="0"/>
                              </a:rPr>
                              <m:t>𝑢</m:t>
                            </m:r>
                          </m:e>
                          <m:sub>
                            <m:r>
                              <a:rPr lang="en-US" b="0" i="1" dirty="0" smtClean="0">
                                <a:latin typeface="Cambria Math" charset="0"/>
                              </a:rPr>
                              <m:t>1</m:t>
                            </m:r>
                          </m:sub>
                        </m:sSub>
                        <m:r>
                          <a:rPr lang="en-US" b="0" i="1" dirty="0" smtClean="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𝑎</m:t>
                            </m:r>
                          </m:e>
                          <m:sub>
                            <m:r>
                              <a:rPr lang="en-US" b="0" i="1" dirty="0" smtClean="0">
                                <a:latin typeface="Cambria Math" charset="0"/>
                              </a:rPr>
                              <m:t>2</m:t>
                            </m:r>
                          </m:sub>
                        </m:sSub>
                        <m:sSub>
                          <m:sSubPr>
                            <m:ctrlPr>
                              <a:rPr lang="en-US" b="0" i="1" dirty="0" smtClean="0">
                                <a:latin typeface="Cambria Math" panose="02040503050406030204" pitchFamily="18" charset="0"/>
                              </a:rPr>
                            </m:ctrlPr>
                          </m:sSubPr>
                          <m:e>
                            <m:r>
                              <a:rPr lang="en-US" b="0" i="1" dirty="0" smtClean="0">
                                <a:latin typeface="Cambria Math" charset="0"/>
                              </a:rPr>
                              <m:t>𝑢</m:t>
                            </m:r>
                          </m:e>
                          <m:sub>
                            <m:r>
                              <a:rPr lang="en-US" b="0" i="1" dirty="0" smtClean="0">
                                <a:latin typeface="Cambria Math" charset="0"/>
                              </a:rPr>
                              <m:t>2</m:t>
                            </m:r>
                          </m:sub>
                        </m:sSub>
                      </m:e>
                    </m:d>
                    <m:r>
                      <a:rPr lang="en-US" b="0" i="1" dirty="0" smtClean="0">
                        <a:latin typeface="Cambria Math" charset="0"/>
                      </a:rPr>
                      <m:t>=</m:t>
                    </m:r>
                    <m:sSub>
                      <m:sSubPr>
                        <m:ctrlPr>
                          <a:rPr lang="en-US" b="0" i="1" dirty="0" smtClean="0">
                            <a:latin typeface="Cambria Math" panose="02040503050406030204" pitchFamily="18" charset="0"/>
                          </a:rPr>
                        </m:ctrlPr>
                      </m:sSubPr>
                      <m:e>
                        <m:r>
                          <a:rPr lang="en-US" b="0" i="1" dirty="0" smtClean="0">
                            <a:latin typeface="Cambria Math" charset="0"/>
                          </a:rPr>
                          <m:t>𝑎</m:t>
                        </m:r>
                      </m:e>
                      <m:sub>
                        <m:r>
                          <a:rPr lang="en-US" b="0" i="1" dirty="0" smtClean="0">
                            <a:latin typeface="Cambria Math" charset="0"/>
                          </a:rPr>
                          <m:t>1</m:t>
                        </m:r>
                      </m:sub>
                    </m:sSub>
                    <m:r>
                      <a:rPr lang="en-US" i="1" dirty="0">
                        <a:latin typeface="Cambria Math" charset="0"/>
                      </a:rPr>
                      <m:t>𝜉</m:t>
                    </m:r>
                    <m:d>
                      <m:dPr>
                        <m:ctrlPr>
                          <a:rPr lang="en-US" i="1" dirty="0">
                            <a:latin typeface="Cambria Math" panose="02040503050406030204" pitchFamily="18" charset="0"/>
                          </a:rPr>
                        </m:ctrlPr>
                      </m:dPr>
                      <m:e>
                        <m:r>
                          <a:rPr lang="en-US" i="1" dirty="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m:t>
                        </m:r>
                        <m:r>
                          <a:rPr lang="en-US" i="1" dirty="0" smtClean="0">
                            <a:latin typeface="Cambria Math" charset="0"/>
                          </a:rPr>
                          <m:t> </m:t>
                        </m:r>
                        <m:sSub>
                          <m:sSubPr>
                            <m:ctrlPr>
                              <a:rPr lang="en-US" i="1" dirty="0">
                                <a:latin typeface="Cambria Math" panose="02040503050406030204" pitchFamily="18" charset="0"/>
                              </a:rPr>
                            </m:ctrlPr>
                          </m:sSubPr>
                          <m:e>
                            <m:r>
                              <a:rPr lang="en-US" i="1" dirty="0">
                                <a:latin typeface="Cambria Math" charset="0"/>
                              </a:rPr>
                              <m:t>𝑥</m:t>
                            </m:r>
                          </m:e>
                          <m:sub>
                            <m:r>
                              <a:rPr lang="en-US" i="1" dirty="0">
                                <a:latin typeface="Cambria Math" charset="0"/>
                              </a:rPr>
                              <m:t>01</m:t>
                            </m:r>
                          </m:sub>
                        </m:sSub>
                        <m:r>
                          <a:rPr lang="en-US" i="1" dirty="0">
                            <a:latin typeface="Cambria Math" charset="0"/>
                          </a:rPr>
                          <m:t>,</m:t>
                        </m:r>
                        <m:r>
                          <a:rPr lang="en-US" i="1" dirty="0" smtClean="0">
                            <a:latin typeface="Cambria Math" charset="0"/>
                          </a:rPr>
                          <m:t> </m:t>
                        </m:r>
                        <m:sSub>
                          <m:sSubPr>
                            <m:ctrlPr>
                              <a:rPr lang="en-US" i="1" dirty="0">
                                <a:latin typeface="Cambria Math" panose="02040503050406030204" pitchFamily="18" charset="0"/>
                              </a:rPr>
                            </m:ctrlPr>
                          </m:sSubPr>
                          <m:e>
                            <m:r>
                              <a:rPr lang="en-US" i="1" dirty="0">
                                <a:latin typeface="Cambria Math" charset="0"/>
                              </a:rPr>
                              <m:t>𝑢</m:t>
                            </m:r>
                          </m:e>
                          <m:sub>
                            <m:r>
                              <a:rPr lang="en-US" i="1" dirty="0">
                                <a:latin typeface="Cambria Math" charset="0"/>
                              </a:rPr>
                              <m:t>1</m:t>
                            </m:r>
                          </m:sub>
                        </m:sSub>
                      </m:e>
                    </m:d>
                    <m:r>
                      <a:rPr lang="en-US" b="0" i="1" dirty="0" smtClean="0">
                        <a:latin typeface="Cambria Math" charset="0"/>
                      </a:rPr>
                      <m:t>+</m:t>
                    </m:r>
                    <m:sSub>
                      <m:sSubPr>
                        <m:ctrlPr>
                          <a:rPr lang="en-US" i="1" dirty="0">
                            <a:latin typeface="Cambria Math" panose="02040503050406030204" pitchFamily="18" charset="0"/>
                          </a:rPr>
                        </m:ctrlPr>
                      </m:sSubPr>
                      <m:e>
                        <m:r>
                          <a:rPr lang="en-US" i="1" dirty="0">
                            <a:latin typeface="Cambria Math" charset="0"/>
                          </a:rPr>
                          <m:t>𝑎</m:t>
                        </m:r>
                      </m:e>
                      <m:sub>
                        <m:r>
                          <a:rPr lang="en-US" b="0" i="1" dirty="0" smtClean="0">
                            <a:latin typeface="Cambria Math" charset="0"/>
                          </a:rPr>
                          <m:t>2</m:t>
                        </m:r>
                      </m:sub>
                    </m:sSub>
                    <m:r>
                      <a:rPr lang="en-US" i="1" dirty="0">
                        <a:latin typeface="Cambria Math" charset="0"/>
                      </a:rPr>
                      <m:t>𝜉</m:t>
                    </m:r>
                    <m:d>
                      <m:dPr>
                        <m:ctrlPr>
                          <a:rPr lang="en-US" i="1" dirty="0">
                            <a:latin typeface="Cambria Math" panose="02040503050406030204" pitchFamily="18" charset="0"/>
                          </a:rPr>
                        </m:ctrlPr>
                      </m:dPr>
                      <m:e>
                        <m:r>
                          <a:rPr lang="en-US" i="1" dirty="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 </m:t>
                        </m:r>
                        <m:sSub>
                          <m:sSubPr>
                            <m:ctrlPr>
                              <a:rPr lang="en-US" i="1" dirty="0">
                                <a:latin typeface="Cambria Math" panose="02040503050406030204" pitchFamily="18" charset="0"/>
                              </a:rPr>
                            </m:ctrlPr>
                          </m:sSubPr>
                          <m:e>
                            <m:r>
                              <a:rPr lang="en-US" i="1" dirty="0">
                                <a:latin typeface="Cambria Math" charset="0"/>
                              </a:rPr>
                              <m:t>𝑥</m:t>
                            </m:r>
                          </m:e>
                          <m:sub>
                            <m:r>
                              <a:rPr lang="en-US" i="1" dirty="0">
                                <a:latin typeface="Cambria Math" charset="0"/>
                              </a:rPr>
                              <m:t>0</m:t>
                            </m:r>
                            <m:r>
                              <a:rPr lang="en-US" b="0" i="1" dirty="0" smtClean="0">
                                <a:latin typeface="Cambria Math" charset="0"/>
                              </a:rPr>
                              <m:t>2</m:t>
                            </m:r>
                          </m:sub>
                        </m:sSub>
                        <m:r>
                          <a:rPr lang="en-US" i="1" dirty="0">
                            <a:latin typeface="Cambria Math" charset="0"/>
                          </a:rPr>
                          <m:t>, </m:t>
                        </m:r>
                        <m:sSub>
                          <m:sSubPr>
                            <m:ctrlPr>
                              <a:rPr lang="en-US" i="1" dirty="0">
                                <a:latin typeface="Cambria Math" panose="02040503050406030204" pitchFamily="18" charset="0"/>
                              </a:rPr>
                            </m:ctrlPr>
                          </m:sSubPr>
                          <m:e>
                            <m:r>
                              <a:rPr lang="en-US" i="1" dirty="0">
                                <a:latin typeface="Cambria Math" charset="0"/>
                              </a:rPr>
                              <m:t>𝑢</m:t>
                            </m:r>
                          </m:e>
                          <m:sub>
                            <m:r>
                              <a:rPr lang="en-US" b="0" i="1" dirty="0" smtClean="0">
                                <a:latin typeface="Cambria Math" charset="0"/>
                              </a:rPr>
                              <m:t>2</m:t>
                            </m:r>
                          </m:sub>
                        </m:sSub>
                      </m:e>
                    </m:d>
                  </m:oMath>
                </a14:m>
                <a:endParaRPr lang="en-US" dirty="0"/>
              </a:p>
              <a:p>
                <a:pPr marL="514350" indent="-514350">
                  <a:lnSpc>
                    <a:spcPct val="120000"/>
                  </a:lnSpc>
                  <a:buFont typeface="+mj-lt"/>
                  <a:buAutoNum type="arabicPeriod"/>
                </a:pPr>
                <a14:m>
                  <m:oMath xmlns:m="http://schemas.openxmlformats.org/officeDocument/2006/math">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r>
                          <a:rPr lang="en-US" i="1">
                            <a:latin typeface="Cambria Math" charset="0"/>
                          </a:rPr>
                          <m:t>,</m:t>
                        </m:r>
                        <m:r>
                          <a:rPr lang="en-US" i="1">
                            <a:latin typeface="Cambria Math" charset="0"/>
                          </a:rPr>
                          <m:t>𝑡</m:t>
                        </m:r>
                      </m:e>
                      <m:sub>
                        <m:r>
                          <a:rPr lang="en-US" i="1">
                            <a:latin typeface="Cambria Math" charset="0"/>
                          </a:rPr>
                          <m:t>0</m:t>
                        </m:r>
                      </m:sub>
                    </m:sSub>
                    <m:r>
                      <a:rPr lang="en-US" i="1">
                        <a:latin typeface="Cambria Math" charset="0"/>
                      </a:rPr>
                      <m:t>∈</m:t>
                    </m:r>
                    <m:r>
                      <a:rPr lang="en-US" i="1">
                        <a:latin typeface="Cambria Math" charset="0"/>
                        <a:ea typeface="Cambria Math" charset="0"/>
                        <a:cs typeface="Cambria Math" charset="0"/>
                      </a:rPr>
                      <m:t>ℝ</m:t>
                    </m:r>
                    <m:r>
                      <a:rPr lang="en-US" i="1">
                        <a:latin typeface="Cambria Math" charset="0"/>
                      </a:rPr>
                      <m:t>,</m:t>
                    </m:r>
                    <m:r>
                      <a:rPr lang="en-US" i="1" smtClean="0">
                        <a:latin typeface="Cambria Math" charset="0"/>
                      </a:rPr>
                      <m:t> </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r>
                      <a:rPr lang="en-US" i="1">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i="1">
                        <a:latin typeface="Cambria Math" charset="0"/>
                      </a:rPr>
                      <m:t>,</m:t>
                    </m:r>
                    <m:r>
                      <a:rPr lang="en-US" b="0" i="1" smtClean="0">
                        <a:latin typeface="Cambria Math" charset="0"/>
                        <a:ea typeface="Cambria Math" charset="0"/>
                        <a:cs typeface="Cambria Math" charset="0"/>
                      </a:rPr>
                      <m:t>𝑢</m:t>
                    </m:r>
                    <m:r>
                      <a:rPr lang="en-US" i="1">
                        <a:latin typeface="Cambria Math" charset="0"/>
                      </a:rPr>
                      <m:t>∈</m:t>
                    </m:r>
                    <m:r>
                      <a:rPr lang="en-US" i="1">
                        <a:latin typeface="Cambria Math" charset="0"/>
                      </a:rPr>
                      <m:t>𝑃𝐶</m:t>
                    </m:r>
                    <m:d>
                      <m:dPr>
                        <m:ctrlPr>
                          <a:rPr lang="en-US" i="1">
                            <a:latin typeface="Cambria Math" panose="02040503050406030204" pitchFamily="18" charset="0"/>
                          </a:rPr>
                        </m:ctrlPr>
                      </m:dPr>
                      <m:e>
                        <m:r>
                          <a:rPr lang="en-US" i="1">
                            <a:latin typeface="Cambria Math" charset="0"/>
                            <a:ea typeface="Cambria Math" charset="0"/>
                            <a:cs typeface="Cambria Math" charset="0"/>
                          </a:rPr>
                          <m:t>ℝ</m:t>
                        </m:r>
                        <m:r>
                          <a:rPr lang="en-US">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𝑚</m:t>
                            </m:r>
                          </m:sup>
                        </m:sSup>
                      </m:e>
                    </m:d>
                    <m:r>
                      <a:rPr lang="en-US" i="1">
                        <a:latin typeface="Cambria Math" charset="0"/>
                        <a:ea typeface="Cambria Math" charset="0"/>
                        <a:cs typeface="Cambria Math" charset="0"/>
                      </a:rPr>
                      <m:t>, </m:t>
                    </m:r>
                    <m:r>
                      <a:rPr lang="en-US" i="1" dirty="0">
                        <a:latin typeface="Cambria Math" charset="0"/>
                      </a:rPr>
                      <m:t>𝜉</m:t>
                    </m:r>
                    <m:d>
                      <m:dPr>
                        <m:ctrlPr>
                          <a:rPr lang="en-US" i="1" dirty="0">
                            <a:latin typeface="Cambria Math" panose="02040503050406030204" pitchFamily="18" charset="0"/>
                          </a:rPr>
                        </m:ctrlPr>
                      </m:dPr>
                      <m:e>
                        <m:r>
                          <a:rPr lang="en-US" i="1" dirty="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m:t>
                        </m:r>
                        <m:r>
                          <a:rPr lang="en-US" i="1" dirty="0" smtClean="0">
                            <a:latin typeface="Cambria Math" charset="0"/>
                          </a:rPr>
                          <m:t> </m:t>
                        </m:r>
                        <m:sSub>
                          <m:sSubPr>
                            <m:ctrlPr>
                              <a:rPr lang="en-US" i="1" dirty="0">
                                <a:latin typeface="Cambria Math" panose="02040503050406030204" pitchFamily="18" charset="0"/>
                              </a:rPr>
                            </m:ctrlPr>
                          </m:sSubPr>
                          <m:e>
                            <m:r>
                              <a:rPr lang="en-US" i="1" dirty="0">
                                <a:latin typeface="Cambria Math" charset="0"/>
                              </a:rPr>
                              <m:t>𝑥</m:t>
                            </m:r>
                          </m:e>
                          <m:sub>
                            <m:r>
                              <a:rPr lang="en-US" i="1" dirty="0">
                                <a:latin typeface="Cambria Math" charset="0"/>
                              </a:rPr>
                              <m:t>0</m:t>
                            </m:r>
                          </m:sub>
                        </m:sSub>
                        <m:r>
                          <a:rPr lang="en-US" i="1" dirty="0">
                            <a:latin typeface="Cambria Math" charset="0"/>
                          </a:rPr>
                          <m:t>,</m:t>
                        </m:r>
                        <m:r>
                          <a:rPr lang="en-US" i="1" dirty="0" smtClean="0">
                            <a:latin typeface="Cambria Math" charset="0"/>
                          </a:rPr>
                          <m:t> </m:t>
                        </m:r>
                        <m:r>
                          <a:rPr lang="en-US" b="0" i="1" dirty="0" smtClean="0">
                            <a:latin typeface="Cambria Math" charset="0"/>
                          </a:rPr>
                          <m:t>𝑢</m:t>
                        </m:r>
                      </m:e>
                    </m:d>
                    <m:r>
                      <a:rPr lang="en-US" i="1" dirty="0">
                        <a:latin typeface="Cambria Math" charset="0"/>
                      </a:rPr>
                      <m:t>=</m:t>
                    </m:r>
                    <m:r>
                      <a:rPr lang="en-US" i="1" dirty="0">
                        <a:latin typeface="Cambria Math" charset="0"/>
                      </a:rPr>
                      <m:t>𝜉</m:t>
                    </m:r>
                    <m:d>
                      <m:dPr>
                        <m:ctrlPr>
                          <a:rPr lang="en-US" i="1" dirty="0">
                            <a:latin typeface="Cambria Math" panose="02040503050406030204" pitchFamily="18" charset="0"/>
                          </a:rPr>
                        </m:ctrlPr>
                      </m:dPr>
                      <m:e>
                        <m:r>
                          <a:rPr lang="en-US" i="1" dirty="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 </m:t>
                        </m:r>
                        <m:sSub>
                          <m:sSubPr>
                            <m:ctrlPr>
                              <a:rPr lang="en-US" b="0" i="1" dirty="0" smtClean="0">
                                <a:latin typeface="Cambria Math" panose="02040503050406030204" pitchFamily="18" charset="0"/>
                              </a:rPr>
                            </m:ctrlPr>
                          </m:sSubPr>
                          <m:e>
                            <m:r>
                              <a:rPr lang="en-US" b="0" i="1" dirty="0" smtClean="0">
                                <a:latin typeface="Cambria Math" charset="0"/>
                              </a:rPr>
                              <m:t>𝑥</m:t>
                            </m:r>
                          </m:e>
                          <m:sub>
                            <m:r>
                              <a:rPr lang="en-US" b="0" i="1" dirty="0" smtClean="0">
                                <a:latin typeface="Cambria Math" charset="0"/>
                              </a:rPr>
                              <m:t>0</m:t>
                            </m:r>
                          </m:sub>
                        </m:sSub>
                        <m:r>
                          <a:rPr lang="en-US" i="1" dirty="0">
                            <a:latin typeface="Cambria Math" charset="0"/>
                          </a:rPr>
                          <m:t>, </m:t>
                        </m:r>
                        <m:r>
                          <a:rPr lang="en-US" b="1" i="1" dirty="0" smtClean="0">
                            <a:latin typeface="Cambria Math" charset="0"/>
                          </a:rPr>
                          <m:t>𝟎</m:t>
                        </m:r>
                      </m:e>
                    </m:d>
                    <m:r>
                      <a:rPr lang="en-US" i="1" dirty="0">
                        <a:latin typeface="Cambria Math" charset="0"/>
                      </a:rPr>
                      <m:t>+</m:t>
                    </m:r>
                    <m:r>
                      <a:rPr lang="en-US" i="1" dirty="0">
                        <a:latin typeface="Cambria Math" charset="0"/>
                      </a:rPr>
                      <m:t>𝜉</m:t>
                    </m:r>
                    <m:d>
                      <m:dPr>
                        <m:ctrlPr>
                          <a:rPr lang="en-US" i="1" dirty="0">
                            <a:latin typeface="Cambria Math" panose="02040503050406030204" pitchFamily="18" charset="0"/>
                          </a:rPr>
                        </m:ctrlPr>
                      </m:dPr>
                      <m:e>
                        <m:r>
                          <a:rPr lang="en-US" i="1" dirty="0">
                            <a:latin typeface="Cambria Math" charset="0"/>
                          </a:rPr>
                          <m:t>𝑡</m:t>
                        </m:r>
                        <m:r>
                          <a:rPr lang="en-US" i="1" dirty="0">
                            <a:latin typeface="Cambria Math" charset="0"/>
                          </a:rPr>
                          <m:t>,</m:t>
                        </m:r>
                        <m:sSub>
                          <m:sSubPr>
                            <m:ctrlPr>
                              <a:rPr lang="en-US" i="1" dirty="0">
                                <a:latin typeface="Cambria Math" panose="02040503050406030204" pitchFamily="18" charset="0"/>
                              </a:rPr>
                            </m:ctrlPr>
                          </m:sSubPr>
                          <m:e>
                            <m:r>
                              <a:rPr lang="en-US" i="1" dirty="0">
                                <a:latin typeface="Cambria Math" charset="0"/>
                              </a:rPr>
                              <m:t>𝑡</m:t>
                            </m:r>
                          </m:e>
                          <m:sub>
                            <m:r>
                              <a:rPr lang="en-US" i="1" dirty="0">
                                <a:latin typeface="Cambria Math" charset="0"/>
                              </a:rPr>
                              <m:t>0</m:t>
                            </m:r>
                          </m:sub>
                        </m:sSub>
                        <m:r>
                          <a:rPr lang="en-US" i="1" dirty="0">
                            <a:latin typeface="Cambria Math" charset="0"/>
                          </a:rPr>
                          <m:t>, </m:t>
                        </m:r>
                        <m:r>
                          <a:rPr lang="en-US" b="0" i="1" dirty="0" smtClean="0">
                            <a:latin typeface="Cambria Math" charset="0"/>
                          </a:rPr>
                          <m:t>0</m:t>
                        </m:r>
                        <m:r>
                          <a:rPr lang="en-US" i="1" dirty="0">
                            <a:latin typeface="Cambria Math" charset="0"/>
                          </a:rPr>
                          <m:t>, </m:t>
                        </m:r>
                        <m:r>
                          <a:rPr lang="en-US" b="0" i="1" dirty="0" smtClean="0">
                            <a:latin typeface="Cambria Math" charset="0"/>
                          </a:rPr>
                          <m:t>𝑢</m:t>
                        </m:r>
                      </m:e>
                    </m:d>
                  </m:oMath>
                </a14:m>
                <a:endParaRPr lang="en-US" dirty="0"/>
              </a:p>
              <a:p>
                <a:pPr marL="514350" indent="-514350">
                  <a:lnSpc>
                    <a:spcPct val="120000"/>
                  </a:lnSpc>
                  <a:buFont typeface="+mj-lt"/>
                  <a:buAutoNum type="arabicPeriod"/>
                </a:pPr>
                <a:endParaRPr lang="en-US" dirty="0"/>
              </a:p>
              <a:p>
                <a:pPr marL="514350" indent="-514350">
                  <a:lnSpc>
                    <a:spcPct val="120000"/>
                  </a:lnSpc>
                  <a:buFont typeface="+mj-lt"/>
                  <a:buAutoNum type="arabicPeriod"/>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0" y="1600200"/>
                <a:ext cx="10820400" cy="5257800"/>
              </a:xfrm>
              <a:blipFill>
                <a:blip r:embed="rId2"/>
                <a:stretch>
                  <a:fillRect l="-469" t="-482" r="-822"/>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5977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Example 1: Simple model of an economy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charset="0"/>
                      </a:rPr>
                      <m:t>𝑥</m:t>
                    </m:r>
                  </m:oMath>
                </a14:m>
                <a:r>
                  <a:rPr lang="en-US" dirty="0"/>
                  <a:t>: national income </a:t>
                </a:r>
              </a:p>
              <a:p>
                <a14:m>
                  <m:oMath xmlns:m="http://schemas.openxmlformats.org/officeDocument/2006/math">
                    <m:r>
                      <a:rPr lang="en-US" b="0" i="1" smtClean="0">
                        <a:latin typeface="Cambria Math" charset="0"/>
                      </a:rPr>
                      <m:t>𝑦</m:t>
                    </m:r>
                    <m:r>
                      <a:rPr lang="en-US" b="0" i="1" smtClean="0">
                        <a:latin typeface="Cambria Math" charset="0"/>
                      </a:rPr>
                      <m:t>:</m:t>
                    </m:r>
                  </m:oMath>
                </a14:m>
                <a:r>
                  <a:rPr lang="en-US" dirty="0"/>
                  <a:t> rate of consumer spending </a:t>
                </a:r>
              </a:p>
              <a:p>
                <a14:m>
                  <m:oMath xmlns:m="http://schemas.openxmlformats.org/officeDocument/2006/math">
                    <m:r>
                      <a:rPr lang="en-US" b="0" i="1" smtClean="0">
                        <a:latin typeface="Cambria Math" charset="0"/>
                      </a:rPr>
                      <m:t>𝑔</m:t>
                    </m:r>
                  </m:oMath>
                </a14:m>
                <a:r>
                  <a:rPr lang="en-US" dirty="0"/>
                  <a:t>: rate government expenditure</a:t>
                </a:r>
              </a:p>
              <a:p>
                <a:endParaRPr lang="en-US" b="0" i="1" dirty="0">
                  <a:latin typeface="Cambria Math" panose="02040503050406030204" pitchFamily="18" charset="0"/>
                </a:endParaRP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r>
                      <a:rPr lang="en-US" b="0" i="1" dirty="0" smtClean="0">
                        <a:latin typeface="Cambria Math" charset="0"/>
                      </a:rPr>
                      <m:t>=</m:t>
                    </m:r>
                    <m:r>
                      <a:rPr lang="en-US" b="0" i="1" dirty="0" smtClean="0">
                        <a:latin typeface="Cambria Math" charset="0"/>
                      </a:rPr>
                      <m:t>𝑥</m:t>
                    </m:r>
                    <m:r>
                      <a:rPr lang="en-US" b="0" i="1" dirty="0" smtClean="0">
                        <a:latin typeface="Cambria Math" charset="0"/>
                      </a:rPr>
                      <m:t> −</m:t>
                    </m:r>
                    <m:r>
                      <a:rPr lang="en-US" b="0" i="1" dirty="0" smtClean="0">
                        <a:latin typeface="Cambria Math" charset="0"/>
                      </a:rPr>
                      <m:t>𝛼</m:t>
                    </m:r>
                    <m:r>
                      <a:rPr lang="en-US" b="0" i="1" dirty="0" smtClean="0">
                        <a:latin typeface="Cambria Math" charset="0"/>
                      </a:rPr>
                      <m:t>𝑦</m:t>
                    </m:r>
                  </m:oMath>
                </a14:m>
                <a:endParaRPr lang="en-US" b="0" dirty="0"/>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𝑦</m:t>
                        </m:r>
                      </m:e>
                    </m:acc>
                    <m:r>
                      <a:rPr lang="en-US" b="0" i="1" dirty="0" smtClean="0">
                        <a:latin typeface="Cambria Math" charset="0"/>
                      </a:rPr>
                      <m:t>=</m:t>
                    </m:r>
                    <m:r>
                      <a:rPr lang="en-US" b="0" i="1" dirty="0" smtClean="0">
                        <a:latin typeface="Cambria Math" charset="0"/>
                      </a:rPr>
                      <m:t>𝛽</m:t>
                    </m:r>
                    <m:d>
                      <m:dPr>
                        <m:ctrlPr>
                          <a:rPr lang="en-US" b="0" i="1" dirty="0" smtClean="0">
                            <a:latin typeface="Cambria Math" panose="02040503050406030204" pitchFamily="18" charset="0"/>
                          </a:rPr>
                        </m:ctrlPr>
                      </m:dPr>
                      <m:e>
                        <m:r>
                          <a:rPr lang="en-US" b="0" i="1" dirty="0" smtClean="0">
                            <a:latin typeface="Cambria Math" charset="0"/>
                          </a:rPr>
                          <m:t>𝑥</m:t>
                        </m:r>
                        <m:r>
                          <a:rPr lang="en-US" b="0" i="1" dirty="0" smtClean="0">
                            <a:latin typeface="Cambria Math" charset="0"/>
                          </a:rPr>
                          <m:t>−</m:t>
                        </m:r>
                        <m:r>
                          <a:rPr lang="en-US" b="0" i="1" dirty="0" smtClean="0">
                            <a:latin typeface="Cambria Math" charset="0"/>
                          </a:rPr>
                          <m:t>𝑦</m:t>
                        </m:r>
                        <m:r>
                          <a:rPr lang="en-US" b="0" i="1" dirty="0" smtClean="0">
                            <a:latin typeface="Cambria Math" charset="0"/>
                          </a:rPr>
                          <m:t>−</m:t>
                        </m:r>
                        <m:r>
                          <a:rPr lang="en-US" b="0" i="1" dirty="0" smtClean="0">
                            <a:latin typeface="Cambria Math" charset="0"/>
                          </a:rPr>
                          <m:t>𝑔</m:t>
                        </m:r>
                      </m:e>
                    </m:d>
                  </m:oMath>
                </a14:m>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140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9E20EA8-1ECC-FA48-B220-35E095804BE8}"/>
              </a:ext>
            </a:extLst>
          </p:cNvPr>
          <p:cNvPicPr>
            <a:picLocks noChangeAspect="1"/>
          </p:cNvPicPr>
          <p:nvPr/>
        </p:nvPicPr>
        <p:blipFill>
          <a:blip r:embed="rId3"/>
          <a:stretch>
            <a:fillRect/>
          </a:stretch>
        </p:blipFill>
        <p:spPr>
          <a:xfrm>
            <a:off x="6477000" y="3135201"/>
            <a:ext cx="5715000" cy="3722799"/>
          </a:xfrm>
          <a:prstGeom prst="rect">
            <a:avLst/>
          </a:prstGeom>
        </p:spPr>
      </p:pic>
    </p:spTree>
    <p:extLst>
      <p:ext uri="{BB962C8B-B14F-4D97-AF65-F5344CB8AC3E}">
        <p14:creationId xmlns:p14="http://schemas.microsoft.com/office/powerpoint/2010/main" val="421886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system and solutions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14:m>
                  <m:oMathPara xmlns:m="http://schemas.openxmlformats.org/officeDocument/2006/math">
                    <m:oMathParaPr>
                      <m:jc m:val="left"/>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𝐴</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𝐵</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𝑢</m:t>
                      </m:r>
                      <m:r>
                        <a:rPr lang="en-US" b="0" i="1" smtClean="0">
                          <a:latin typeface="Cambria Math" charset="0"/>
                        </a:rPr>
                        <m:t>(</m:t>
                      </m:r>
                      <m:r>
                        <a:rPr lang="en-US" b="0" i="1" smtClean="0">
                          <a:latin typeface="Cambria Math" charset="0"/>
                        </a:rPr>
                        <m:t>𝑡</m:t>
                      </m:r>
                      <m:r>
                        <a:rPr lang="en-US" b="0" i="1" smtClean="0">
                          <a:latin typeface="Cambria Math" charset="0"/>
                        </a:rPr>
                        <m:t>)</m:t>
                      </m:r>
                    </m:oMath>
                  </m:oMathPara>
                </a14:m>
                <a:endParaRPr lang="en-US" dirty="0"/>
              </a:p>
              <a:p>
                <a:pPr marL="0" indent="0">
                  <a:buNone/>
                </a:pPr>
                <a:endParaRPr lang="en-US" dirty="0"/>
              </a:p>
              <a:p>
                <a:pPr marL="0" indent="0">
                  <a:buNone/>
                </a:pPr>
                <a:r>
                  <a:rPr lang="en-US" dirty="0"/>
                  <a:t>For a given initial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b="0" i="1" smtClean="0">
                        <a:latin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𝑎𝑛𝑑</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𝑢</m:t>
                    </m:r>
                    <m:r>
                      <a:rPr lang="en-US" b="0" i="1" smtClean="0">
                        <a:latin typeface="Cambria Math" charset="0"/>
                        <a:ea typeface="Cambria Math" charset="0"/>
                        <a:cs typeface="Cambria Math" charset="0"/>
                      </a:rPr>
                      <m:t>(.)∈</m:t>
                    </m:r>
                    <m:r>
                      <a:rPr lang="en-US" b="0" i="1" smtClean="0">
                        <a:latin typeface="Cambria Math" charset="0"/>
                      </a:rPr>
                      <m:t>𝑃𝐶</m:t>
                    </m:r>
                    <m:r>
                      <a:rPr lang="en-US" b="0" i="1" smtClean="0">
                        <a:latin typeface="Cambria Math" charset="0"/>
                      </a:rPr>
                      <m:t>(</m:t>
                    </m:r>
                    <m:r>
                      <a:rPr lang="en-US" i="1" smtClean="0">
                        <a:latin typeface="Cambria Math" charset="0"/>
                        <a:ea typeface="Cambria Math" charset="0"/>
                        <a:cs typeface="Cambria Math" charset="0"/>
                      </a:rPr>
                      <m:t>ℝ</m:t>
                    </m:r>
                    <m:r>
                      <a:rPr lang="en-US" b="0" i="1" smtClean="0">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b="0" i="1" smtClean="0">
                        <a:latin typeface="Cambria Math" charset="0"/>
                        <a:ea typeface="Cambria Math" charset="0"/>
                        <a:cs typeface="Cambria Math" charset="0"/>
                      </a:rPr>
                      <m:t>)</m:t>
                    </m:r>
                  </m:oMath>
                </a14:m>
                <a:r>
                  <a:rPr lang="en-US" dirty="0"/>
                  <a:t> the </a:t>
                </a:r>
                <a:r>
                  <a:rPr lang="en-US" i="1" dirty="0"/>
                  <a:t>solution</a:t>
                </a:r>
                <a:r>
                  <a:rPr lang="en-US" dirty="0"/>
                  <a:t> is a function </a:t>
                </a:r>
                <a14:m>
                  <m:oMath xmlns:m="http://schemas.openxmlformats.org/officeDocument/2006/math">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r>
                          <a:rPr lang="en-US" b="0" i="1" smtClean="0">
                            <a:latin typeface="Cambria Math" charset="0"/>
                          </a:rPr>
                          <m:t>𝑢</m:t>
                        </m:r>
                      </m:e>
                    </m:d>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smtClean="0">
                            <a:latin typeface="Cambria Math" charset="0"/>
                            <a:ea typeface="Cambria Math" charset="0"/>
                            <a:cs typeface="Cambria Math" charset="0"/>
                          </a:rPr>
                          <m:t>ℝ</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endParaRPr lang="en-US" dirty="0"/>
              </a:p>
              <a:p>
                <a:pPr marL="0" indent="0">
                  <a:buNone/>
                </a:pPr>
                <a:endParaRPr lang="en-US" dirty="0"/>
              </a:p>
              <a:p>
                <a:pPr marL="0" indent="0">
                  <a:buNone/>
                </a:pPr>
                <a:r>
                  <a:rPr lang="en-US" dirty="0"/>
                  <a:t>We studied several properties of </a:t>
                </a:r>
                <a14:m>
                  <m:oMath xmlns:m="http://schemas.openxmlformats.org/officeDocument/2006/math">
                    <m:r>
                      <a:rPr lang="en-US" i="1">
                        <a:latin typeface="Cambria Math" charset="0"/>
                      </a:rPr>
                      <m:t>𝜉</m:t>
                    </m:r>
                  </m:oMath>
                </a14:m>
                <a:r>
                  <a:rPr lang="en-US" dirty="0"/>
                  <a:t> in the last lecture: continuity with respect to first and third argument, linearity, decomposition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r="-57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2210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system and solutions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Since </a:t>
                </a:r>
                <a14:m>
                  <m:oMath xmlns:m="http://schemas.openxmlformats.org/officeDocument/2006/math">
                    <m:r>
                      <a:rPr lang="en-US" i="1">
                        <a:latin typeface="Cambria Math" charset="0"/>
                      </a:rPr>
                      <m:t>𝜉</m:t>
                    </m:r>
                    <m:d>
                      <m:dPr>
                        <m:ctrlPr>
                          <a:rPr lang="en-US" i="1">
                            <a:latin typeface="Cambria Math" panose="02040503050406030204" pitchFamily="18" charset="0"/>
                          </a:rPr>
                        </m:ctrlPr>
                      </m:dPr>
                      <m:e>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r>
                          <a:rPr lang="en-US" i="1">
                            <a:latin typeface="Cambria Math" charset="0"/>
                          </a:rPr>
                          <m:t>,</m:t>
                        </m:r>
                        <m:r>
                          <a:rPr lang="en-US" i="1">
                            <a:latin typeface="Cambria Math" charset="0"/>
                          </a:rPr>
                          <m:t>𝑢</m:t>
                        </m:r>
                      </m:e>
                    </m:d>
                    <m:r>
                      <a:rPr lang="en-US" i="1">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r>
                          <a:rPr lang="en-US" i="1">
                            <a:latin typeface="Cambria Math" charset="0"/>
                            <a:ea typeface="Cambria Math" charset="0"/>
                            <a:cs typeface="Cambria Math" charset="0"/>
                          </a:rPr>
                          <m:t>→</m:t>
                        </m:r>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dirty="0"/>
                  <a:t> is a linear function of the initial state and input,</a:t>
                </a:r>
              </a:p>
              <a:p>
                <a14:m>
                  <m:oMath xmlns:m="http://schemas.openxmlformats.org/officeDocument/2006/math">
                    <m:r>
                      <a:rPr lang="en-US" i="1">
                        <a:latin typeface="Cambria Math" charset="0"/>
                      </a:rPr>
                      <m:t>𝜉</m:t>
                    </m:r>
                    <m:d>
                      <m:dPr>
                        <m:ctrlPr>
                          <a:rPr lang="en-US" i="1">
                            <a:latin typeface="Cambria Math" panose="02040503050406030204" pitchFamily="18" charset="0"/>
                          </a:rPr>
                        </m:ctrlPr>
                      </m:dPr>
                      <m:e>
                        <m:r>
                          <a:rPr lang="en-US" b="0" i="1" smtClean="0">
                            <a:latin typeface="Cambria Math" charset="0"/>
                          </a:rPr>
                          <m:t>𝑡</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r>
                          <a:rPr lang="en-US" i="1">
                            <a:latin typeface="Cambria Math" charset="0"/>
                          </a:rPr>
                          <m:t>,</m:t>
                        </m:r>
                        <m:r>
                          <a:rPr lang="en-US" i="1">
                            <a:latin typeface="Cambria Math" charset="0"/>
                          </a:rPr>
                          <m:t>𝑢</m:t>
                        </m:r>
                      </m:e>
                    </m:d>
                  </m:oMath>
                </a14:m>
                <a:r>
                  <a:rPr lang="en-US" dirty="0"/>
                  <a:t> = </a:t>
                </a:r>
                <a14:m>
                  <m:oMath xmlns:m="http://schemas.openxmlformats.org/officeDocument/2006/math">
                    <m:r>
                      <a:rPr lang="en-US" i="1">
                        <a:latin typeface="Cambria Math" charset="0"/>
                      </a:rPr>
                      <m:t>𝜉</m:t>
                    </m:r>
                    <m:d>
                      <m:dPr>
                        <m:ctrlPr>
                          <a:rPr lang="en-US" i="1">
                            <a:latin typeface="Cambria Math" panose="02040503050406030204" pitchFamily="18" charset="0"/>
                          </a:rPr>
                        </m:ctrlPr>
                      </m:dPr>
                      <m:e>
                        <m:r>
                          <a:rPr lang="en-US" b="0" i="1" smtClean="0">
                            <a:latin typeface="Cambria Math" charset="0"/>
                          </a:rPr>
                          <m:t>𝑡</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r>
                          <a:rPr lang="en-US" b="0" i="1" smtClean="0">
                            <a:latin typeface="Cambria Math" charset="0"/>
                          </a:rPr>
                          <m:t>0</m:t>
                        </m:r>
                        <m:r>
                          <a:rPr lang="en-US" i="1">
                            <a:latin typeface="Cambria Math" charset="0"/>
                          </a:rPr>
                          <m:t>,</m:t>
                        </m:r>
                        <m:r>
                          <a:rPr lang="en-US" i="1">
                            <a:latin typeface="Cambria Math" charset="0"/>
                          </a:rPr>
                          <m:t>𝑢</m:t>
                        </m:r>
                      </m:e>
                    </m:d>
                  </m:oMath>
                </a14:m>
                <a:r>
                  <a:rPr lang="en-US" dirty="0"/>
                  <a:t> + </a:t>
                </a:r>
                <a14:m>
                  <m:oMath xmlns:m="http://schemas.openxmlformats.org/officeDocument/2006/math">
                    <m:r>
                      <a:rPr lang="en-US" i="1">
                        <a:latin typeface="Cambria Math" charset="0"/>
                      </a:rPr>
                      <m:t>𝜉</m:t>
                    </m:r>
                    <m:d>
                      <m:dPr>
                        <m:ctrlPr>
                          <a:rPr lang="en-US" i="1">
                            <a:latin typeface="Cambria Math" panose="02040503050406030204" pitchFamily="18" charset="0"/>
                          </a:rPr>
                        </m:ctrlPr>
                      </m:dPr>
                      <m:e>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r>
                          <a:rPr lang="en-US" i="1">
                            <a:latin typeface="Cambria Math" charset="0"/>
                          </a:rPr>
                          <m:t>,</m:t>
                        </m:r>
                        <m:r>
                          <a:rPr lang="en-US" b="0" i="1" smtClean="0">
                            <a:latin typeface="Cambria Math" charset="0"/>
                          </a:rPr>
                          <m:t>0</m:t>
                        </m:r>
                      </m:e>
                    </m:d>
                  </m:oMath>
                </a14:m>
                <a:endParaRPr lang="en-US" dirty="0"/>
              </a:p>
              <a:p>
                <a:r>
                  <a:rPr lang="en-US" dirty="0"/>
                  <a:t> Let us focus on the linear function </a:t>
                </a:r>
                <a14:m>
                  <m:oMath xmlns:m="http://schemas.openxmlformats.org/officeDocument/2006/math">
                    <m:r>
                      <a:rPr lang="en-US" i="1">
                        <a:latin typeface="Cambria Math" charset="0"/>
                      </a:rPr>
                      <m:t>𝜉</m:t>
                    </m:r>
                    <m:d>
                      <m:dPr>
                        <m:ctrlPr>
                          <a:rPr lang="en-US" i="1">
                            <a:latin typeface="Cambria Math" panose="02040503050406030204" pitchFamily="18" charset="0"/>
                          </a:rPr>
                        </m:ctrlPr>
                      </m:dPr>
                      <m:e>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r>
                          <a:rPr lang="en-US" i="1">
                            <a:latin typeface="Cambria Math" charset="0"/>
                          </a:rPr>
                          <m:t>,</m:t>
                        </m:r>
                        <m:r>
                          <a:rPr lang="en-US" b="0" i="1" smtClean="0">
                            <a:latin typeface="Cambria Math" charset="0"/>
                          </a:rPr>
                          <m:t>0</m:t>
                        </m:r>
                      </m:e>
                    </m:d>
                  </m:oMath>
                </a14:m>
                <a:endParaRPr lang="en-US" dirty="0"/>
              </a:p>
              <a:p>
                <a:r>
                  <a:rPr lang="en-US" dirty="0"/>
                  <a:t>Define </a:t>
                </a:r>
                <a14:m>
                  <m:oMath xmlns:m="http://schemas.openxmlformats.org/officeDocument/2006/math">
                    <m:r>
                      <m:rPr>
                        <m:sty m:val="p"/>
                      </m:rPr>
                      <a:rPr lang="en-US" b="0" i="0" smtClean="0">
                        <a:latin typeface="Cambria Math" charset="0"/>
                      </a:rPr>
                      <m:t>Φ</m:t>
                    </m:r>
                    <m:d>
                      <m:dPr>
                        <m:ctrlPr>
                          <a:rPr lang="en-US" b="0" i="1" smtClean="0">
                            <a:latin typeface="Cambria Math" panose="02040503050406030204" pitchFamily="18" charset="0"/>
                          </a:rPr>
                        </m:ctrlPr>
                      </m:dPr>
                      <m:e>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e>
                    </m:d>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r>
                      <a:rPr lang="en-US" i="1">
                        <a:latin typeface="Cambria Math" charset="0"/>
                      </a:rPr>
                      <m:t>𝜉</m:t>
                    </m:r>
                    <m:d>
                      <m:dPr>
                        <m:ctrlPr>
                          <a:rPr lang="en-US" i="1">
                            <a:latin typeface="Cambria Math" panose="02040503050406030204" pitchFamily="18" charset="0"/>
                          </a:rPr>
                        </m:ctrlPr>
                      </m:dPr>
                      <m:e>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r>
                          <a:rPr lang="en-US" i="1">
                            <a:latin typeface="Cambria Math" charset="0"/>
                          </a:rPr>
                          <m:t>,</m:t>
                        </m:r>
                        <m:r>
                          <a:rPr lang="en-US" i="1">
                            <a:latin typeface="Cambria Math" charset="0"/>
                          </a:rPr>
                          <m:t>𝑢</m:t>
                        </m:r>
                      </m:e>
                    </m:d>
                  </m:oMath>
                </a14:m>
                <a:endParaRPr lang="en-US" dirty="0"/>
              </a:p>
              <a:p>
                <a:r>
                  <a:rPr lang="en-US" dirty="0"/>
                  <a:t>This </a:t>
                </a:r>
                <a14:m>
                  <m:oMath xmlns:m="http://schemas.openxmlformats.org/officeDocument/2006/math">
                    <m:r>
                      <m:rPr>
                        <m:sty m:val="p"/>
                      </m:rPr>
                      <a:rPr lang="en-US">
                        <a:latin typeface="Cambria Math" charset="0"/>
                      </a:rPr>
                      <m:t>Φ</m:t>
                    </m:r>
                    <m:d>
                      <m:dPr>
                        <m:ctrlPr>
                          <a:rPr lang="en-US" i="1">
                            <a:latin typeface="Cambria Math" panose="02040503050406030204" pitchFamily="18" charset="0"/>
                          </a:rPr>
                        </m:ctrlPr>
                      </m:dPr>
                      <m:e>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e>
                    </m:d>
                  </m:oMath>
                </a14:m>
                <a:r>
                  <a:rPr lang="en-US" dirty="0"/>
                  <a:t>:</a:t>
                </a:r>
                <a14:m>
                  <m:oMath xmlns:m="http://schemas.openxmlformats.org/officeDocument/2006/math">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r>
                          <a:rPr lang="en-US" i="1">
                            <a:latin typeface="Cambria Math" charset="0"/>
                            <a:ea typeface="Cambria Math" charset="0"/>
                            <a:cs typeface="Cambria Math" charset="0"/>
                          </a:rPr>
                          <m:t>→</m:t>
                        </m:r>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𝑛</m:t>
                        </m:r>
                      </m:sup>
                    </m:sSup>
                  </m:oMath>
                </a14:m>
                <a:r>
                  <a:rPr lang="en-US" dirty="0"/>
                  <a:t> is called the </a:t>
                </a:r>
                <a:r>
                  <a:rPr lang="en-US" u="sng" dirty="0"/>
                  <a:t>state transition matrix</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704" t="-1617" b="-1213"/>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9374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Properties of </a:t>
                </a:r>
                <a14:m>
                  <m:oMath xmlns:m="http://schemas.openxmlformats.org/officeDocument/2006/math">
                    <m:r>
                      <m:rPr>
                        <m:sty m:val="p"/>
                      </m:rPr>
                      <a:rPr lang="en-US" b="0" i="0" smtClean="0">
                        <a:latin typeface="Cambria Math" charset="0"/>
                      </a:rPr>
                      <m:t>Φ</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pPr>
                  <a:lnSpc>
                    <a:spcPct val="160000"/>
                  </a:lnSpc>
                </a:pPr>
                <a14:m>
                  <m:oMath xmlns:m="http://schemas.openxmlformats.org/officeDocument/2006/math">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r>
                      <a:rPr lang="en-US" b="0" i="1" smtClean="0">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r>
                          <a:rPr lang="en-US" i="1">
                            <a:latin typeface="Cambria Math" charset="0"/>
                            <a:ea typeface="Cambria Math" charset="0"/>
                            <a:cs typeface="Cambria Math" charset="0"/>
                          </a:rPr>
                          <m:t>→</m:t>
                        </m:r>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r>
                          <a:rPr lang="en-US" b="0" i="1" smtClean="0">
                            <a:latin typeface="Cambria Math" charset="0"/>
                            <a:ea typeface="Cambria Math" charset="0"/>
                            <a:cs typeface="Cambria Math" charset="0"/>
                          </a:rPr>
                          <m:t>×</m:t>
                        </m:r>
                        <m:r>
                          <m:rPr>
                            <m:sty m:val="p"/>
                          </m:rPr>
                          <a:rPr lang="en-US" b="0" i="1" smtClean="0">
                            <a:latin typeface="Cambria Math" charset="0"/>
                            <a:ea typeface="Cambria Math" charset="0"/>
                            <a:cs typeface="Cambria Math" charset="0"/>
                          </a:rPr>
                          <m:t>n</m:t>
                        </m:r>
                      </m:sup>
                    </m:sSup>
                  </m:oMath>
                </a14:m>
                <a:r>
                  <a:rPr lang="en-US" dirty="0"/>
                  <a:t> is the unique solution of (2) and is defined by a (</a:t>
                </a:r>
                <a:r>
                  <a:rPr lang="en-US" dirty="0" err="1"/>
                  <a:t>Peano</a:t>
                </a:r>
                <a:r>
                  <a:rPr lang="en-US" dirty="0"/>
                  <a:t>-Baker) infinite sequence of integrals</a:t>
                </a:r>
                <a:endParaRPr lang="en-US" b="0" dirty="0">
                  <a:ea typeface="Cambria Math" charset="0"/>
                  <a:cs typeface="Cambria Math" charset="0"/>
                </a:endParaRPr>
              </a:p>
              <a:p>
                <a:pPr>
                  <a:lnSpc>
                    <a:spcPct val="160000"/>
                  </a:lnSpc>
                </a:pPr>
                <a14:m>
                  <m:oMath xmlns:m="http://schemas.openxmlformats.org/officeDocument/2006/math">
                    <m:f>
                      <m:fPr>
                        <m:ctrlPr>
                          <a:rPr lang="en-US"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m:t>
                        </m:r>
                      </m:num>
                      <m:den>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den>
                    </m:f>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𝐴</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e>
                    </m:d>
                    <m:r>
                      <m:rPr>
                        <m:sty m:val="p"/>
                      </m:rPr>
                      <a:rPr lang="en-US" b="0" i="0" smtClean="0">
                        <a:latin typeface="Cambria Math" charset="0"/>
                        <a:ea typeface="Cambria Math" charset="0"/>
                        <a:cs typeface="Cambria Math" charset="0"/>
                      </a:rPr>
                      <m:t>Φ</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oMath>
                </a14:m>
                <a:r>
                  <a:rPr lang="en-US" dirty="0"/>
                  <a:t> with </a:t>
                </a:r>
                <a14:m>
                  <m:oMath xmlns:m="http://schemas.openxmlformats.org/officeDocument/2006/math">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𝐼</m:t>
                    </m:r>
                  </m:oMath>
                </a14:m>
                <a:endParaRPr lang="en-US" b="0" dirty="0">
                  <a:ea typeface="Cambria Math" charset="0"/>
                  <a:cs typeface="Cambria Math" charset="0"/>
                </a:endParaRPr>
              </a:p>
              <a:p>
                <a:pPr lvl="1">
                  <a:lnSpc>
                    <a:spcPct val="160000"/>
                  </a:lnSpc>
                </a:pPr>
                <a:r>
                  <a:rPr lang="en-US" dirty="0"/>
                  <a:t>Continuous everywhere</a:t>
                </a:r>
              </a:p>
              <a:p>
                <a:pPr lvl="1">
                  <a:lnSpc>
                    <a:spcPct val="160000"/>
                  </a:lnSpc>
                </a:pPr>
                <a:r>
                  <a:rPr lang="en-US" dirty="0"/>
                  <a:t>Differentiable everywhere except </a:t>
                </a:r>
                <a14:m>
                  <m:oMath xmlns:m="http://schemas.openxmlformats.org/officeDocument/2006/math">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𝐷</m:t>
                        </m:r>
                      </m:e>
                      <m:sub>
                        <m:r>
                          <a:rPr lang="en-US" b="0" i="1" smtClean="0">
                            <a:latin typeface="Cambria Math" charset="0"/>
                            <a:ea typeface="Cambria Math" charset="0"/>
                            <a:cs typeface="Cambria Math" charset="0"/>
                          </a:rPr>
                          <m:t>𝑥</m:t>
                        </m:r>
                      </m:sub>
                    </m:sSub>
                  </m:oMath>
                </a14:m>
                <a:r>
                  <a:rPr lang="en-US" dirty="0"/>
                  <a:t> (</a:t>
                </a:r>
                <a14:m>
                  <m:oMath xmlns:m="http://schemas.openxmlformats.org/officeDocument/2006/math">
                    <m:r>
                      <a:rPr lang="en-US" b="0" i="1" smtClean="0">
                        <a:latin typeface="Cambria Math" charset="0"/>
                        <a:ea typeface="Cambria Math" charset="0"/>
                        <a:cs typeface="Cambria Math" charset="0"/>
                      </a:rPr>
                      <m:t>𝐴</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e>
                    </m:d>
                  </m:oMath>
                </a14:m>
                <a:r>
                  <a:rPr lang="en-US" dirty="0"/>
                  <a:t> isn’t)</a:t>
                </a:r>
              </a:p>
              <a:p>
                <a:pPr>
                  <a:lnSpc>
                    <a:spcPct val="160000"/>
                  </a:lnSpc>
                </a:pPr>
                <a14:m>
                  <m:oMath xmlns:m="http://schemas.openxmlformats.org/officeDocument/2006/math">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oMath>
                </a14:m>
                <a:r>
                  <a:rPr lang="en-US" dirty="0"/>
                  <a:t> </a:t>
                </a:r>
                <a14:m>
                  <m:oMath xmlns:m="http://schemas.openxmlformats.org/officeDocument/2006/math">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r>
                      <a:rPr lang="en-US" b="0" i="1" smtClean="0">
                        <a:latin typeface="Cambria Math" charset="0"/>
                        <a:ea typeface="Cambria Math" charset="0"/>
                        <a:cs typeface="Cambria Math" charset="0"/>
                      </a:rPr>
                      <m:t>=</m:t>
                    </m:r>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1</m:t>
                            </m:r>
                          </m:sub>
                        </m:sSub>
                      </m:e>
                    </m:d>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oMath>
                </a14:m>
                <a:endParaRPr lang="en-US" b="0" dirty="0">
                  <a:ea typeface="Cambria Math" charset="0"/>
                  <a:cs typeface="Cambria Math" charset="0"/>
                </a:endParaRPr>
              </a:p>
              <a:p>
                <a:pPr>
                  <a:lnSpc>
                    <a:spcPct val="160000"/>
                  </a:lnSpc>
                </a:pPr>
                <a14:m>
                  <m:oMath xmlns:m="http://schemas.openxmlformats.org/officeDocument/2006/math">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oMath>
                </a14:m>
                <a:r>
                  <a:rPr lang="en-US" dirty="0"/>
                  <a:t> is invertible </a:t>
                </a:r>
                <a14:m>
                  <m:oMath xmlns:m="http://schemas.openxmlformats.org/officeDocument/2006/math">
                    <m:sSup>
                      <m:sSupPr>
                        <m:ctrlPr>
                          <a:rPr lang="en-US" b="0" i="1" smtClean="0">
                            <a:latin typeface="Cambria Math" panose="02040503050406030204" pitchFamily="18" charset="0"/>
                            <a:ea typeface="Cambria Math" charset="0"/>
                            <a:cs typeface="Cambria Math" charset="0"/>
                          </a:rPr>
                        </m:ctrlPr>
                      </m:sSupPr>
                      <m:e>
                        <m:d>
                          <m:dPr>
                            <m:begChr m:val="["/>
                            <m:endChr m:val="]"/>
                            <m:ctrlPr>
                              <a:rPr lang="en-US" b="0" i="1" smtClean="0">
                                <a:latin typeface="Cambria Math" panose="02040503050406030204" pitchFamily="18" charset="0"/>
                                <a:ea typeface="Cambria Math" charset="0"/>
                                <a:cs typeface="Cambria Math" charset="0"/>
                              </a:rPr>
                            </m:ctrlPr>
                          </m:dPr>
                          <m:e>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e>
                        </m:d>
                      </m:e>
                      <m:sup>
                        <m:r>
                          <a:rPr lang="en-US" b="0" i="1" smtClean="0">
                            <a:latin typeface="Cambria Math" charset="0"/>
                            <a:ea typeface="Cambria Math" charset="0"/>
                            <a:cs typeface="Cambria Math" charset="0"/>
                          </a:rPr>
                          <m:t>−1</m:t>
                        </m:r>
                      </m:sup>
                    </m:sSup>
                    <m:r>
                      <a:rPr lang="en-US" b="0" i="1" smtClean="0">
                        <a:latin typeface="Cambria Math" charset="0"/>
                        <a:ea typeface="Cambria Math" charset="0"/>
                        <a:cs typeface="Cambria Math" charset="0"/>
                      </a:rPr>
                      <m:t>=</m:t>
                    </m:r>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d>
                    <m:r>
                      <a:rPr lang="en-US" b="0" i="1" smtClean="0">
                        <a:latin typeface="Cambria Math" charset="0"/>
                        <a:ea typeface="Cambria Math" charset="0"/>
                        <a:cs typeface="Cambria Math" charset="0"/>
                      </a:rPr>
                      <m:t> </m:t>
                    </m:r>
                  </m:oMath>
                </a14:m>
                <a:endParaRPr lang="en-US" dirty="0"/>
              </a:p>
              <a:p>
                <a:pPr lvl="1">
                  <a:lnSpc>
                    <a:spcPct val="160000"/>
                  </a:lnSpc>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37" b="-889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296662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Solution of linear systems in </a:t>
                </a:r>
                <a14:m>
                  <m:oMath xmlns:m="http://schemas.openxmlformats.org/officeDocument/2006/math">
                    <m:r>
                      <m:rPr>
                        <m:sty m:val="p"/>
                      </m:rPr>
                      <a:rPr lang="en-US" b="0" i="0" dirty="0" smtClean="0">
                        <a:latin typeface="Cambria Math" charset="0"/>
                      </a:rPr>
                      <m:t>Φ</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a:ea typeface="Cambria Math" charset="0"/>
                    <a:cs typeface="Cambria Math" charset="0"/>
                  </a:rPr>
                  <a:t>Theorem.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𝜉</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𝑥</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𝑢</m:t>
                          </m:r>
                        </m:e>
                      </m:d>
                      <m:r>
                        <a:rPr lang="en-US" b="0" i="1" smtClean="0">
                          <a:latin typeface="Cambria Math" charset="0"/>
                          <a:ea typeface="Cambria Math" charset="0"/>
                          <a:cs typeface="Cambria Math" charset="0"/>
                        </a:rPr>
                        <m:t>=</m:t>
                      </m:r>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e>
                      </m:d>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𝑥</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nary>
                        <m:naryPr>
                          <m:ctrlPr>
                            <a:rPr lang="en-US" b="0" i="1" smtClean="0">
                              <a:latin typeface="Cambria Math" panose="02040503050406030204" pitchFamily="18" charset="0"/>
                              <a:ea typeface="Cambria Math" charset="0"/>
                              <a:cs typeface="Cambria Math" charset="0"/>
                            </a:rPr>
                          </m:ctrlPr>
                        </m:naryPr>
                        <m:sub>
                          <m:sSub>
                            <m:sSubPr>
                              <m:ctrlPr>
                                <a:rPr lang="en-US" b="0" i="1" smtClean="0">
                                  <a:latin typeface="Cambria Math" panose="02040503050406030204" pitchFamily="18" charset="0"/>
                                  <a:ea typeface="Cambria Math" charset="0"/>
                                  <a:cs typeface="Cambria Math" charset="0"/>
                                </a:rPr>
                              </m:ctrlPr>
                            </m:sSubPr>
                            <m:e>
                              <m:r>
                                <m:rPr>
                                  <m:brk m:alnAt="23"/>
                                </m:rPr>
                                <a:rPr lang="en-US" b="0" i="1" smtClean="0">
                                  <a:latin typeface="Cambria Math" charset="0"/>
                                  <a:ea typeface="Cambria Math" charset="0"/>
                                  <a:cs typeface="Cambria Math" charset="0"/>
                                </a:rPr>
                                <m:t>𝑡</m:t>
                              </m:r>
                            </m:e>
                            <m:sub>
                              <m:r>
                                <m:rPr>
                                  <m:brk m:alnAt="23"/>
                                </m:rPr>
                                <a:rPr lang="en-US" b="0" i="1" smtClean="0">
                                  <a:latin typeface="Cambria Math" charset="0"/>
                                  <a:ea typeface="Cambria Math" charset="0"/>
                                  <a:cs typeface="Cambria Math" charset="0"/>
                                </a:rPr>
                                <m:t>0</m:t>
                              </m:r>
                            </m:sub>
                          </m:sSub>
                        </m:sub>
                        <m:sup>
                          <m:r>
                            <a:rPr lang="en-US" b="0" i="1" smtClean="0">
                              <a:latin typeface="Cambria Math" charset="0"/>
                              <a:ea typeface="Cambria Math" charset="0"/>
                              <a:cs typeface="Cambria Math" charset="0"/>
                            </a:rPr>
                            <m:t>𝑡</m:t>
                          </m:r>
                        </m:sup>
                        <m:e>
                          <m:r>
                            <m:rPr>
                              <m:sty m:val="p"/>
                            </m:rPr>
                            <a:rPr lang="en-US" b="0" i="0" smtClean="0">
                              <a:latin typeface="Cambria Math" charset="0"/>
                              <a:ea typeface="Cambria Math" charset="0"/>
                              <a:cs typeface="Cambria Math" charset="0"/>
                            </a:rPr>
                            <m:t>Φ</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𝜏</m:t>
                              </m:r>
                            </m:e>
                          </m:d>
                          <m:r>
                            <a:rPr lang="en-US" b="0" i="1" smtClean="0">
                              <a:latin typeface="Cambria Math" charset="0"/>
                              <a:ea typeface="Cambria Math" charset="0"/>
                              <a:cs typeface="Cambria Math" charset="0"/>
                            </a:rPr>
                            <m:t>𝐵</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𝜏</m:t>
                              </m:r>
                            </m:e>
                          </m:d>
                          <m:r>
                            <a:rPr lang="en-US" b="0" i="1" smtClean="0">
                              <a:latin typeface="Cambria Math" charset="0"/>
                              <a:ea typeface="Cambria Math" charset="0"/>
                              <a:cs typeface="Cambria Math" charset="0"/>
                            </a:rPr>
                            <m:t>𝑢</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𝜏</m:t>
                              </m:r>
                            </m:e>
                          </m:d>
                          <m:r>
                            <a:rPr lang="en-US" b="0" i="1" smtClean="0">
                              <a:latin typeface="Cambria Math" charset="0"/>
                              <a:ea typeface="Cambria Math" charset="0"/>
                              <a:cs typeface="Cambria Math" charset="0"/>
                            </a:rPr>
                            <m:t>𝑑</m:t>
                          </m:r>
                          <m:r>
                            <a:rPr lang="en-US" b="0" i="1" smtClean="0">
                              <a:latin typeface="Cambria Math" charset="0"/>
                              <a:ea typeface="Cambria Math" charset="0"/>
                              <a:cs typeface="Cambria Math" charset="0"/>
                            </a:rPr>
                            <m:t>𝜏</m:t>
                          </m:r>
                        </m:e>
                      </m:nary>
                    </m:oMath>
                  </m:oMathPara>
                </a14:m>
                <a:endParaRPr lang="en-US" dirty="0"/>
              </a:p>
              <a:p>
                <a:pPr marL="0" indent="0">
                  <a:buNone/>
                </a:pPr>
                <a:endParaRPr lang="en-US" dirty="0"/>
              </a:p>
              <a:p>
                <a:pPr marL="0" indent="0">
                  <a:buNone/>
                </a:pPr>
                <a:endParaRPr lang="en-US" b="0" dirty="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852" t="-1752"/>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852632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time invariant system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charset="0"/>
                            </a:rPr>
                            <m:t>𝑥</m:t>
                          </m:r>
                        </m:e>
                      </m:acc>
                      <m:d>
                        <m:dPr>
                          <m:ctrlPr>
                            <a:rPr lang="en-US" i="1">
                              <a:latin typeface="Cambria Math" panose="02040503050406030204" pitchFamily="18" charset="0"/>
                            </a:rPr>
                          </m:ctrlPr>
                        </m:dPr>
                        <m:e>
                          <m:r>
                            <a:rPr lang="en-US" i="1">
                              <a:latin typeface="Cambria Math" charset="0"/>
                            </a:rPr>
                            <m:t>𝑡</m:t>
                          </m:r>
                        </m:e>
                      </m:d>
                      <m:r>
                        <a:rPr lang="en-US" i="1">
                          <a:latin typeface="Cambria Math" charset="0"/>
                        </a:rPr>
                        <m:t>=</m:t>
                      </m:r>
                      <m:r>
                        <a:rPr lang="en-US" i="1">
                          <a:latin typeface="Cambria Math" charset="0"/>
                        </a:rPr>
                        <m:t>𝐴𝑥</m:t>
                      </m:r>
                      <m:d>
                        <m:dPr>
                          <m:ctrlPr>
                            <a:rPr lang="en-US" i="1">
                              <a:latin typeface="Cambria Math" panose="02040503050406030204" pitchFamily="18" charset="0"/>
                            </a:rPr>
                          </m:ctrlPr>
                        </m:dPr>
                        <m:e>
                          <m:r>
                            <a:rPr lang="en-US" i="1">
                              <a:latin typeface="Cambria Math" charset="0"/>
                            </a:rPr>
                            <m:t>𝑡</m:t>
                          </m:r>
                        </m:e>
                      </m:d>
                      <m:r>
                        <a:rPr lang="en-US" i="1">
                          <a:latin typeface="Cambria Math" charset="0"/>
                        </a:rPr>
                        <m:t>+</m:t>
                      </m:r>
                      <m:r>
                        <a:rPr lang="en-US" i="1">
                          <a:latin typeface="Cambria Math" charset="0"/>
                        </a:rPr>
                        <m:t>𝐵𝑢</m:t>
                      </m:r>
                      <m:d>
                        <m:dPr>
                          <m:ctrlPr>
                            <a:rPr lang="en-US" i="1">
                              <a:latin typeface="Cambria Math" panose="02040503050406030204" pitchFamily="18" charset="0"/>
                            </a:rPr>
                          </m:ctrlPr>
                        </m:dPr>
                        <m:e>
                          <m:r>
                            <a:rPr lang="en-US" i="1">
                              <a:latin typeface="Cambria Math" charset="0"/>
                            </a:rPr>
                            <m:t>𝑡</m:t>
                          </m:r>
                        </m:e>
                      </m:d>
                    </m:oMath>
                  </m:oMathPara>
                </a14:m>
                <a:endParaRPr lang="en-US" dirty="0"/>
              </a:p>
              <a:p>
                <a:endParaRPr lang="en-US" dirty="0"/>
              </a:p>
              <a:p>
                <a:pPr marL="0" indent="0">
                  <a:buNone/>
                </a:pPr>
                <a:r>
                  <a:rPr lang="en-US" dirty="0"/>
                  <a:t>Matrix exponential:</a:t>
                </a:r>
              </a:p>
              <a:p>
                <a:pPr marL="0" indent="0">
                  <a:buNone/>
                </a:pPr>
                <a14:m>
                  <m:oMathPara xmlns:m="http://schemas.openxmlformats.org/officeDocument/2006/math">
                    <m:oMathParaPr>
                      <m:jc m:val="left"/>
                    </m:oMathParaPr>
                    <m:oMath xmlns:m="http://schemas.openxmlformats.org/officeDocument/2006/math">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𝐴𝑡</m:t>
                          </m:r>
                        </m:sup>
                      </m:sSup>
                      <m:r>
                        <a:rPr lang="en-US" i="1">
                          <a:latin typeface="Cambria Math" charset="0"/>
                        </a:rPr>
                        <m:t>=1+</m:t>
                      </m:r>
                      <m:r>
                        <a:rPr lang="en-US" i="1">
                          <a:latin typeface="Cambria Math" charset="0"/>
                        </a:rPr>
                        <m:t>𝐴𝑡</m:t>
                      </m:r>
                      <m:r>
                        <a:rPr lang="en-US" i="1">
                          <a:latin typeface="Cambria Math" charset="0"/>
                        </a:rPr>
                        <m:t>+</m:t>
                      </m:r>
                      <m:f>
                        <m:fPr>
                          <m:ctrlPr>
                            <a:rPr lang="en-US" i="1">
                              <a:latin typeface="Cambria Math" panose="02040503050406030204" pitchFamily="18" charset="0"/>
                            </a:rPr>
                          </m:ctrlPr>
                        </m:fPr>
                        <m:num>
                          <m:r>
                            <a:rPr lang="en-US" i="1">
                              <a:latin typeface="Cambria Math" charset="0"/>
                            </a:rPr>
                            <m:t>1</m:t>
                          </m:r>
                        </m:num>
                        <m:den>
                          <m:r>
                            <a:rPr lang="en-US" i="1">
                              <a:latin typeface="Cambria Math" charset="0"/>
                            </a:rPr>
                            <m:t>2!</m:t>
                          </m:r>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charset="0"/>
                                </a:rPr>
                                <m:t>𝐴𝑡</m:t>
                              </m:r>
                            </m:e>
                          </m:d>
                        </m:e>
                        <m:sup>
                          <m:r>
                            <a:rPr lang="en-US" i="1">
                              <a:latin typeface="Cambria Math" charset="0"/>
                            </a:rPr>
                            <m:t>2</m:t>
                          </m:r>
                        </m:sup>
                      </m:sSup>
                      <m:r>
                        <a:rPr lang="en-US" i="1">
                          <a:latin typeface="Cambria Math" charset="0"/>
                        </a:rPr>
                        <m:t>+ …</m:t>
                      </m:r>
                      <m:r>
                        <a:rPr lang="en-US">
                          <a:latin typeface="Cambria Math" charset="0"/>
                        </a:rPr>
                        <m:t>=</m:t>
                      </m:r>
                      <m:nary>
                        <m:naryPr>
                          <m:chr m:val="∑"/>
                          <m:ctrlPr>
                            <a:rPr lang="en-US" i="1">
                              <a:latin typeface="Cambria Math" panose="02040503050406030204" pitchFamily="18" charset="0"/>
                            </a:rPr>
                          </m:ctrlPr>
                        </m:naryPr>
                        <m:sub>
                          <m:r>
                            <a:rPr lang="en-US" i="1">
                              <a:latin typeface="Cambria Math" charset="0"/>
                            </a:rPr>
                            <m:t>0</m:t>
                          </m:r>
                        </m:sub>
                        <m:sup>
                          <m:r>
                            <a:rPr lang="en-US" i="1">
                              <a:latin typeface="Cambria Math" charset="0"/>
                            </a:rPr>
                            <m:t>∞</m:t>
                          </m:r>
                        </m:sup>
                        <m:e>
                          <m:f>
                            <m:fPr>
                              <m:ctrlPr>
                                <a:rPr lang="en-US" i="1">
                                  <a:latin typeface="Cambria Math" panose="02040503050406030204" pitchFamily="18" charset="0"/>
                                </a:rPr>
                              </m:ctrlPr>
                            </m:fPr>
                            <m:num>
                              <m:r>
                                <a:rPr lang="en-US" i="1">
                                  <a:latin typeface="Cambria Math" charset="0"/>
                                </a:rPr>
                                <m:t>1</m:t>
                              </m:r>
                            </m:num>
                            <m:den>
                              <m:r>
                                <a:rPr lang="en-US" i="1">
                                  <a:latin typeface="Cambria Math" charset="0"/>
                                </a:rPr>
                                <m:t>𝑘</m:t>
                              </m:r>
                              <m:r>
                                <a:rPr lang="en-US" i="1">
                                  <a:latin typeface="Cambria Math" charset="0"/>
                                </a:rPr>
                                <m:t>!</m:t>
                              </m:r>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charset="0"/>
                                    </a:rPr>
                                    <m:t>𝐴𝑡</m:t>
                                  </m:r>
                                </m:e>
                              </m:d>
                            </m:e>
                            <m:sup>
                              <m:r>
                                <a:rPr lang="en-US" i="1">
                                  <a:latin typeface="Cambria Math" charset="0"/>
                                </a:rPr>
                                <m:t>𝑘</m:t>
                              </m:r>
                            </m:sup>
                          </m:sSup>
                        </m:e>
                      </m:nary>
                    </m:oMath>
                  </m:oMathPara>
                </a14:m>
                <a:endParaRPr lang="en-US" dirty="0"/>
              </a:p>
              <a:p>
                <a:pPr marL="0" indent="0">
                  <a:buNone/>
                </a:pPr>
                <a:endParaRPr lang="en-US" dirty="0"/>
              </a:p>
              <a:p>
                <a:pPr marL="0" indent="0">
                  <a:buNone/>
                </a:pPr>
                <a:r>
                  <a:rPr lang="en-US" b="1" dirty="0"/>
                  <a:t>Theorem.</a:t>
                </a:r>
                <a:r>
                  <a:rPr lang="en-US" dirty="0"/>
                  <a:t> </a:t>
                </a:r>
                <a14:m>
                  <m:oMath xmlns:m="http://schemas.openxmlformats.org/officeDocument/2006/math">
                    <m:r>
                      <m:rPr>
                        <m:sty m:val="p"/>
                      </m:rPr>
                      <a:rPr lang="en-US">
                        <a:latin typeface="Cambria Math" charset="0"/>
                      </a:rPr>
                      <m:t>Φ</m:t>
                    </m:r>
                    <m:d>
                      <m:dPr>
                        <m:ctrlPr>
                          <a:rPr lang="en-US" i="1">
                            <a:latin typeface="Cambria Math" panose="02040503050406030204" pitchFamily="18" charset="0"/>
                          </a:rPr>
                        </m:ctrlPr>
                      </m:dPr>
                      <m:e>
                        <m:r>
                          <a:rPr lang="en-US" i="1">
                            <a:latin typeface="Cambria Math" charset="0"/>
                          </a:rPr>
                          <m:t>𝑡</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e>
                    </m:d>
                    <m:r>
                      <a:rPr lang="en-US" i="1">
                        <a:latin typeface="Cambria Math" charset="0"/>
                      </a:rPr>
                      <m:t>=</m:t>
                    </m:r>
                    <m:sSup>
                      <m:sSupPr>
                        <m:ctrlPr>
                          <a:rPr lang="en-US" i="1">
                            <a:latin typeface="Cambria Math" panose="02040503050406030204" pitchFamily="18" charset="0"/>
                          </a:rPr>
                        </m:ctrlPr>
                      </m:sSupPr>
                      <m:e>
                        <m:r>
                          <a:rPr lang="en-US" i="1">
                            <a:latin typeface="Cambria Math" charset="0"/>
                          </a:rPr>
                          <m:t>𝑒</m:t>
                        </m:r>
                      </m:e>
                      <m:sup>
                        <m:r>
                          <a:rPr lang="en-US" i="1">
                            <a:latin typeface="Cambria Math" charset="0"/>
                          </a:rPr>
                          <m:t>𝐴</m:t>
                        </m:r>
                        <m:d>
                          <m:dPr>
                            <m:ctrlPr>
                              <a:rPr lang="en-US" i="1">
                                <a:latin typeface="Cambria Math" panose="02040503050406030204" pitchFamily="18" charset="0"/>
                              </a:rPr>
                            </m:ctrlPr>
                          </m:dPr>
                          <m:e>
                            <m:r>
                              <a:rPr lang="en-US" i="1">
                                <a:latin typeface="Cambria Math" charset="0"/>
                              </a:rPr>
                              <m:t>𝑡</m:t>
                            </m:r>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e>
                        </m:d>
                      </m:sup>
                    </m:sSup>
                  </m:oMath>
                </a14:m>
                <a:r>
                  <a:rPr lang="en-US" dirty="0"/>
                  <a:t>, that is</a:t>
                </a:r>
              </a:p>
              <a:p>
                <a:pPr marL="0" indent="0">
                  <a:buNone/>
                </a:pPr>
                <a14:m>
                  <m:oMathPara xmlns:m="http://schemas.openxmlformats.org/officeDocument/2006/math">
                    <m:oMathParaPr>
                      <m:jc m:val="left"/>
                    </m:oMathParaPr>
                    <m:oMath xmlns:m="http://schemas.openxmlformats.org/officeDocument/2006/math">
                      <m:r>
                        <a:rPr lang="en-US" i="1">
                          <a:latin typeface="Cambria Math" charset="0"/>
                          <a:ea typeface="Cambria Math" charset="0"/>
                          <a:cs typeface="Cambria Math" charset="0"/>
                        </a:rPr>
                        <m:t>𝜉</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𝑡</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𝑡</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𝑥</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m:t>
                          </m:r>
                          <m:r>
                            <a:rPr lang="en-US" i="1">
                              <a:latin typeface="Cambria Math" charset="0"/>
                              <a:ea typeface="Cambria Math" charset="0"/>
                              <a:cs typeface="Cambria Math" charset="0"/>
                            </a:rPr>
                            <m:t>𝑢</m:t>
                          </m:r>
                        </m:e>
                      </m:d>
                      <m:r>
                        <a:rPr lang="en-US" i="1">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𝑥</m:t>
                              </m:r>
                            </m:e>
                            <m:sub>
                              <m:r>
                                <a:rPr lang="en-US" b="0" i="1" smtClean="0">
                                  <a:latin typeface="Cambria Math" charset="0"/>
                                  <a:ea typeface="Cambria Math" charset="0"/>
                                  <a:cs typeface="Cambria Math" charset="0"/>
                                </a:rPr>
                                <m:t>0</m:t>
                              </m:r>
                            </m:sub>
                          </m:sSub>
                          <m:r>
                            <m:rPr>
                              <m:sty m:val="p"/>
                            </m:rPr>
                            <a:rPr lang="en-US" b="0" i="0" smtClean="0">
                              <a:latin typeface="Cambria Math" charset="0"/>
                              <a:ea typeface="Cambria Math" charset="0"/>
                              <a:cs typeface="Cambria Math" charset="0"/>
                            </a:rPr>
                            <m:t>e</m:t>
                          </m:r>
                        </m:e>
                        <m:sup>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sup>
                      </m:sSup>
                      <m:r>
                        <a:rPr lang="en-US" i="1">
                          <a:latin typeface="Cambria Math" charset="0"/>
                          <a:ea typeface="Cambria Math" charset="0"/>
                          <a:cs typeface="Cambria Math" charset="0"/>
                        </a:rPr>
                        <m:t>+</m:t>
                      </m:r>
                      <m:nary>
                        <m:naryPr>
                          <m:ctrlPr>
                            <a:rPr lang="en-US" i="1">
                              <a:latin typeface="Cambria Math" panose="02040503050406030204" pitchFamily="18" charset="0"/>
                              <a:ea typeface="Cambria Math" charset="0"/>
                              <a:cs typeface="Cambria Math" charset="0"/>
                            </a:rPr>
                          </m:ctrlPr>
                        </m:naryPr>
                        <m:sub>
                          <m:sSub>
                            <m:sSubPr>
                              <m:ctrlPr>
                                <a:rPr lang="en-US" i="1">
                                  <a:latin typeface="Cambria Math" panose="02040503050406030204" pitchFamily="18" charset="0"/>
                                  <a:ea typeface="Cambria Math" charset="0"/>
                                  <a:cs typeface="Cambria Math" charset="0"/>
                                </a:rPr>
                              </m:ctrlPr>
                            </m:sSubPr>
                            <m:e>
                              <m:r>
                                <m:rPr>
                                  <m:brk m:alnAt="23"/>
                                </m:rPr>
                                <a:rPr lang="en-US" i="1">
                                  <a:latin typeface="Cambria Math" charset="0"/>
                                  <a:ea typeface="Cambria Math" charset="0"/>
                                  <a:cs typeface="Cambria Math" charset="0"/>
                                </a:rPr>
                                <m:t>𝑡</m:t>
                              </m:r>
                            </m:e>
                            <m:sub>
                              <m:r>
                                <m:rPr>
                                  <m:brk m:alnAt="23"/>
                                </m:rPr>
                                <a:rPr lang="en-US" i="1">
                                  <a:latin typeface="Cambria Math" charset="0"/>
                                  <a:ea typeface="Cambria Math" charset="0"/>
                                  <a:cs typeface="Cambria Math" charset="0"/>
                                </a:rPr>
                                <m:t>0</m:t>
                              </m:r>
                            </m:sub>
                          </m:sSub>
                        </m:sub>
                        <m:sup>
                          <m:r>
                            <a:rPr lang="en-US" i="1">
                              <a:latin typeface="Cambria Math" charset="0"/>
                              <a:ea typeface="Cambria Math" charset="0"/>
                              <a:cs typeface="Cambria Math" charset="0"/>
                            </a:rPr>
                            <m:t>𝑡</m:t>
                          </m:r>
                        </m:sup>
                        <m:e>
                          <m:sSup>
                            <m:sSupPr>
                              <m:ctrlPr>
                                <a:rPr lang="en-US" b="0" i="1" smtClean="0">
                                  <a:latin typeface="Cambria Math" panose="02040503050406030204" pitchFamily="18" charset="0"/>
                                  <a:ea typeface="Cambria Math" charset="0"/>
                                  <a:cs typeface="Cambria Math" charset="0"/>
                                </a:rPr>
                              </m:ctrlPr>
                            </m:sSupPr>
                            <m:e>
                              <m:r>
                                <m:rPr>
                                  <m:sty m:val="p"/>
                                </m:rPr>
                                <a:rPr lang="en-US" b="0" i="0" smtClean="0">
                                  <a:latin typeface="Cambria Math" charset="0"/>
                                  <a:ea typeface="Cambria Math" charset="0"/>
                                  <a:cs typeface="Cambria Math" charset="0"/>
                                </a:rPr>
                                <m:t>e</m:t>
                              </m:r>
                            </m:e>
                            <m:sup>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sup>
                          </m:sSup>
                          <m:r>
                            <a:rPr lang="en-US" i="1">
                              <a:latin typeface="Cambria Math" charset="0"/>
                              <a:ea typeface="Cambria Math" charset="0"/>
                              <a:cs typeface="Cambria Math" charset="0"/>
                            </a:rPr>
                            <m:t>𝐵𝑢</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𝜏</m:t>
                              </m:r>
                            </m:e>
                          </m:d>
                          <m:r>
                            <a:rPr lang="en-US" i="1">
                              <a:latin typeface="Cambria Math" charset="0"/>
                              <a:ea typeface="Cambria Math" charset="0"/>
                              <a:cs typeface="Cambria Math" charset="0"/>
                            </a:rPr>
                            <m:t>𝑑</m:t>
                          </m:r>
                          <m:r>
                            <a:rPr lang="en-US" i="1">
                              <a:latin typeface="Cambria Math" charset="0"/>
                              <a:ea typeface="Cambria Math" charset="0"/>
                              <a:cs typeface="Cambria Math" charset="0"/>
                            </a:rPr>
                            <m:t>𝜏</m:t>
                          </m:r>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07"/>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pic>
        <p:nvPicPr>
          <p:cNvPr id="5" name="Picture 4">
            <a:extLst>
              <a:ext uri="{FF2B5EF4-FFF2-40B4-BE49-F238E27FC236}">
                <a16:creationId xmlns:a16="http://schemas.microsoft.com/office/drawing/2014/main" id="{DA6E32D7-A1DD-E443-AB30-5A85C74DE464}"/>
              </a:ext>
            </a:extLst>
          </p:cNvPr>
          <p:cNvPicPr>
            <a:picLocks noChangeAspect="1"/>
          </p:cNvPicPr>
          <p:nvPr/>
        </p:nvPicPr>
        <p:blipFill>
          <a:blip r:embed="rId3"/>
          <a:stretch>
            <a:fillRect/>
          </a:stretch>
        </p:blipFill>
        <p:spPr>
          <a:xfrm>
            <a:off x="7848600" y="1996886"/>
            <a:ext cx="4130054" cy="3260913"/>
          </a:xfrm>
          <a:prstGeom prst="rect">
            <a:avLst/>
          </a:prstGeom>
        </p:spPr>
      </p:pic>
    </p:spTree>
    <p:extLst>
      <p:ext uri="{BB962C8B-B14F-4D97-AF65-F5344CB8AC3E}">
        <p14:creationId xmlns:p14="http://schemas.microsoft.com/office/powerpoint/2010/main" val="18425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Discrete time models / discrete transition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b="0" i="1" smtClean="0">
                        <a:latin typeface="Cambria Math" charset="0"/>
                      </a:rPr>
                      <m:t>𝑥</m:t>
                    </m:r>
                    <m:d>
                      <m:dPr>
                        <m:ctrlPr>
                          <a:rPr lang="en-US" i="1">
                            <a:latin typeface="Cambria Math" panose="02040503050406030204" pitchFamily="18" charset="0"/>
                          </a:rPr>
                        </m:ctrlPr>
                      </m:dPr>
                      <m:e>
                        <m:r>
                          <a:rPr lang="en-US" i="1">
                            <a:latin typeface="Cambria Math" charset="0"/>
                          </a:rPr>
                          <m:t>𝑡</m:t>
                        </m:r>
                        <m:r>
                          <a:rPr lang="en-US" b="0" i="1" smtClean="0">
                            <a:latin typeface="Cambria Math" charset="0"/>
                          </a:rPr>
                          <m:t>+1</m:t>
                        </m:r>
                      </m:e>
                    </m:d>
                    <m:r>
                      <a:rPr lang="en-US" i="1">
                        <a:latin typeface="Cambria Math" charset="0"/>
                      </a:rPr>
                      <m:t>=</m:t>
                    </m:r>
                    <m:r>
                      <a:rPr lang="en-US" b="0" i="1" smtClean="0">
                        <a:latin typeface="Cambria Math" charset="0"/>
                      </a:rPr>
                      <m:t>𝑓</m:t>
                    </m:r>
                    <m:d>
                      <m:dPr>
                        <m:ctrlPr>
                          <a:rPr lang="en-US" b="0" i="1" smtClean="0">
                            <a:latin typeface="Cambria Math" panose="02040503050406030204" pitchFamily="18" charset="0"/>
                          </a:rPr>
                        </m:ctrlPr>
                      </m:dPr>
                      <m:e>
                        <m:r>
                          <a:rPr lang="en-US" i="1">
                            <a:latin typeface="Cambria Math" charset="0"/>
                          </a:rPr>
                          <m:t>𝑥</m:t>
                        </m:r>
                        <m:d>
                          <m:dPr>
                            <m:ctrlPr>
                              <a:rPr lang="en-US" i="1">
                                <a:latin typeface="Cambria Math" panose="02040503050406030204" pitchFamily="18" charset="0"/>
                              </a:rPr>
                            </m:ctrlPr>
                          </m:dPr>
                          <m:e>
                            <m:r>
                              <a:rPr lang="en-US" i="1">
                                <a:latin typeface="Cambria Math" charset="0"/>
                              </a:rPr>
                              <m:t>𝑡</m:t>
                            </m:r>
                          </m:e>
                        </m:d>
                        <m:r>
                          <a:rPr lang="en-US" b="0" i="1" smtClean="0">
                            <a:latin typeface="Cambria Math" charset="0"/>
                          </a:rPr>
                          <m:t>,</m:t>
                        </m:r>
                        <m:r>
                          <a:rPr lang="en-US" i="1" smtClean="0">
                            <a:latin typeface="Cambria Math" charset="0"/>
                          </a:rPr>
                          <m:t> </m:t>
                        </m:r>
                        <m:r>
                          <a:rPr lang="en-US" i="1">
                            <a:latin typeface="Cambria Math" charset="0"/>
                          </a:rPr>
                          <m:t>𝑢</m:t>
                        </m:r>
                        <m:d>
                          <m:dPr>
                            <m:ctrlPr>
                              <a:rPr lang="en-US" i="1">
                                <a:latin typeface="Cambria Math" panose="02040503050406030204" pitchFamily="18" charset="0"/>
                              </a:rPr>
                            </m:ctrlPr>
                          </m:dPr>
                          <m:e>
                            <m:r>
                              <a:rPr lang="en-US" i="1">
                                <a:latin typeface="Cambria Math" charset="0"/>
                              </a:rPr>
                              <m:t>𝑡</m:t>
                            </m:r>
                          </m:e>
                        </m:d>
                      </m:e>
                    </m:d>
                  </m:oMath>
                </a14:m>
                <a:endParaRPr lang="en-US" b="0" dirty="0"/>
              </a:p>
              <a:p>
                <a14:m>
                  <m:oMath xmlns:m="http://schemas.openxmlformats.org/officeDocument/2006/math">
                    <m:r>
                      <a:rPr lang="en-US" i="1">
                        <a:latin typeface="Cambria Math" charset="0"/>
                      </a:rPr>
                      <m:t>𝑥</m:t>
                    </m:r>
                    <m:d>
                      <m:dPr>
                        <m:ctrlPr>
                          <a:rPr lang="en-US" i="1">
                            <a:latin typeface="Cambria Math" panose="02040503050406030204" pitchFamily="18" charset="0"/>
                          </a:rPr>
                        </m:ctrlPr>
                      </m:dPr>
                      <m:e>
                        <m:r>
                          <a:rPr lang="en-US" i="1">
                            <a:latin typeface="Cambria Math" charset="0"/>
                          </a:rPr>
                          <m:t>𝑡</m:t>
                        </m:r>
                        <m:r>
                          <a:rPr lang="en-US" i="1">
                            <a:latin typeface="Cambria Math" charset="0"/>
                          </a:rPr>
                          <m:t>+1</m:t>
                        </m:r>
                      </m:e>
                    </m:d>
                    <m:r>
                      <a:rPr lang="en-US" i="1">
                        <a:latin typeface="Cambria Math" charset="0"/>
                      </a:rPr>
                      <m:t>=</m:t>
                    </m:r>
                    <m:r>
                      <a:rPr lang="en-US" b="0" i="1" smtClean="0">
                        <a:latin typeface="Cambria Math" charset="0"/>
                      </a:rPr>
                      <m:t>𝑓</m:t>
                    </m:r>
                    <m:r>
                      <a:rPr lang="en-US" b="0" i="1" smtClean="0">
                        <a:latin typeface="Cambria Math" charset="0"/>
                      </a:rPr>
                      <m:t>(</m:t>
                    </m:r>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oMath>
                </a14:m>
                <a:r>
                  <a:rPr lang="en-US" dirty="0"/>
                  <a:t> autonomous</a:t>
                </a:r>
              </a:p>
              <a:p>
                <a:r>
                  <a:rPr lang="en-US" b="0" dirty="0"/>
                  <a:t>Execution: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r>
                      <a:rPr lang="en-US" b="0" i="1" smtClean="0">
                        <a:latin typeface="Cambria Math"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e>
                    </m:d>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𝑓</m:t>
                        </m:r>
                      </m:e>
                      <m:sup>
                        <m:r>
                          <a:rPr lang="en-US" b="0" i="1" smtClean="0">
                            <a:latin typeface="Cambria Math" charset="0"/>
                          </a:rPr>
                          <m:t>2</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e>
                    </m:d>
                    <m:r>
                      <a:rPr lang="en-US" b="0" i="1" smtClean="0">
                        <a:latin typeface="Cambria Math" charset="0"/>
                      </a:rPr>
                      <m:t>,… </m:t>
                    </m:r>
                  </m:oMath>
                </a14:m>
                <a:endParaRPr lang="en-US" dirty="0"/>
              </a:p>
              <a:p>
                <a14:m>
                  <m:oMath xmlns:m="http://schemas.openxmlformats.org/officeDocument/2006/math">
                    <m:r>
                      <a:rPr lang="en-US" b="1" i="1" smtClean="0">
                        <a:latin typeface="Cambria Math" charset="0"/>
                      </a:rPr>
                      <m:t>𝑨</m:t>
                    </m:r>
                    <m:r>
                      <a:rPr lang="en-US" b="0" i="1" smtClean="0">
                        <a:latin typeface="Cambria Math" charset="0"/>
                      </a:rPr>
                      <m:t>=⟨</m:t>
                    </m:r>
                    <m:r>
                      <a:rPr lang="en-US" b="0" i="1" smtClean="0">
                        <a:latin typeface="Cambria Math" charset="0"/>
                      </a:rPr>
                      <m:t>𝑄</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𝑄</m:t>
                        </m:r>
                      </m:e>
                      <m:sub>
                        <m:r>
                          <a:rPr lang="en-US" b="0" i="1" smtClean="0">
                            <a:latin typeface="Cambria Math" charset="0"/>
                          </a:rPr>
                          <m:t>0</m:t>
                        </m:r>
                      </m:sub>
                    </m:sSub>
                    <m:r>
                      <a:rPr lang="en-US" b="0" i="1" smtClean="0">
                        <a:latin typeface="Cambria Math" charset="0"/>
                      </a:rPr>
                      <m:t>,</m:t>
                    </m:r>
                    <m:r>
                      <a:rPr lang="en-US" b="0" i="1" smtClean="0">
                        <a:latin typeface="Cambria Math" charset="0"/>
                      </a:rPr>
                      <m:t>𝑇</m:t>
                    </m:r>
                    <m:r>
                      <a:rPr lang="en-US" b="0" i="1" smtClean="0">
                        <a:latin typeface="Cambria Math" charset="0"/>
                      </a:rPr>
                      <m:t>⟩</m:t>
                    </m:r>
                  </m:oMath>
                </a14:m>
                <a:endParaRPr lang="en-US" dirty="0"/>
              </a:p>
              <a:p>
                <a:pPr lvl="1"/>
                <a14:m>
                  <m:oMath xmlns:m="http://schemas.openxmlformats.org/officeDocument/2006/math">
                    <m:r>
                      <a:rPr lang="en-US" b="0" i="1" smtClean="0">
                        <a:latin typeface="Cambria Math" charset="0"/>
                      </a:rPr>
                      <m:t>𝑄</m:t>
                    </m:r>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b="0" i="1" smtClean="0">
                        <a:latin typeface="Cambria Math" charset="0"/>
                        <a:ea typeface="Cambria Math" charset="0"/>
                        <a:cs typeface="Cambria Math" charset="0"/>
                      </a:rPr>
                      <m:t>, </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𝑄</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d>
                      <m:dPr>
                        <m:begChr m:val="{"/>
                        <m:endChr m:val="}"/>
                        <m:ctrlPr>
                          <a:rPr lang="en-US" b="0" i="1" smtClean="0">
                            <a:latin typeface="Cambria Math" panose="02040503050406030204" pitchFamily="18" charset="0"/>
                            <a:ea typeface="Cambria Math" charset="0"/>
                            <a:cs typeface="Cambria Math" charset="0"/>
                          </a:rPr>
                        </m:ctrlPr>
                      </m:dPr>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𝑥</m:t>
                            </m:r>
                          </m:e>
                          <m:sub>
                            <m:r>
                              <a:rPr lang="en-US" b="0" i="1" smtClean="0">
                                <a:latin typeface="Cambria Math" charset="0"/>
                                <a:ea typeface="Cambria Math" charset="0"/>
                                <a:cs typeface="Cambria Math" charset="0"/>
                              </a:rPr>
                              <m:t>0</m:t>
                            </m:r>
                          </m:sub>
                        </m:sSub>
                      </m:e>
                    </m:d>
                  </m:oMath>
                </a14:m>
                <a:endParaRPr lang="en-US" b="0" i="1" dirty="0">
                  <a:latin typeface="Cambria Math" charset="0"/>
                  <a:ea typeface="Cambria Math" charset="0"/>
                  <a:cs typeface="Cambria Math" charset="0"/>
                </a:endParaRPr>
              </a:p>
              <a:p>
                <a:pPr lvl="1"/>
                <a14:m>
                  <m:oMath xmlns:m="http://schemas.openxmlformats.org/officeDocument/2006/math">
                    <m:sSup>
                      <m:sSupPr>
                        <m:ctrlPr>
                          <a:rPr lang="en-US" i="1">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𝑇</m:t>
                        </m:r>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b="0" i="1" smtClean="0">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i="1" dirty="0">
                    <a:latin typeface="Cambria Math" charset="0"/>
                    <a:ea typeface="Cambria Math" charset="0"/>
                    <a:cs typeface="Cambria Math" charset="0"/>
                  </a:rPr>
                  <a:t>; </a:t>
                </a:r>
                <a14:m>
                  <m:oMath xmlns:m="http://schemas.openxmlformats.org/officeDocument/2006/math">
                    <m:r>
                      <m:rPr>
                        <m:sty m:val="p"/>
                      </m:rPr>
                      <a:rPr lang="en-US" b="0" i="1" smtClean="0">
                        <a:latin typeface="Cambria Math" charset="0"/>
                        <a:ea typeface="Cambria Math" charset="0"/>
                        <a:cs typeface="Cambria Math" charset="0"/>
                      </a:rPr>
                      <m:t>T</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𝑥</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𝑓</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𝑥</m:t>
                    </m:r>
                    <m:r>
                      <a:rPr lang="en-US" b="0" i="1" smtClean="0">
                        <a:latin typeface="Cambria Math" charset="0"/>
                        <a:ea typeface="Cambria Math" charset="0"/>
                        <a:cs typeface="Cambria Math" charset="0"/>
                      </a:rPr>
                      <m:t>)</m:t>
                    </m:r>
                  </m:oMath>
                </a14:m>
                <a:endParaRPr lang="en-US" i="1" dirty="0">
                  <a:latin typeface="Cambria Math" charset="0"/>
                  <a:ea typeface="Cambria Math" charset="0"/>
                  <a:cs typeface="Cambria Math" charset="0"/>
                </a:endParaRPr>
              </a:p>
              <a:p>
                <a:r>
                  <a:rPr lang="en-US" dirty="0">
                    <a:ea typeface="Cambria Math" charset="0"/>
                    <a:cs typeface="Cambria Math" charset="0"/>
                  </a:rPr>
                  <a:t>Deterministic</a:t>
                </a:r>
              </a:p>
              <a:p>
                <a:pPr lvl="1"/>
                <a:endParaRPr lang="en-US"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280"/>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37111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a:t>
            </a:r>
          </a:p>
        </p:txBody>
      </p:sp>
      <p:sp>
        <p:nvSpPr>
          <p:cNvPr id="3" name="Content Placeholder 2"/>
          <p:cNvSpPr>
            <a:spLocks noGrp="1"/>
          </p:cNvSpPr>
          <p:nvPr>
            <p:ph idx="1"/>
          </p:nvPr>
        </p:nvSpPr>
        <p:spPr/>
        <p:txBody>
          <a:bodyPr>
            <a:normAutofit/>
          </a:bodyPr>
          <a:lstStyle/>
          <a:p>
            <a:r>
              <a:rPr lang="en-US" dirty="0"/>
              <a:t>Dynamical system models</a:t>
            </a:r>
          </a:p>
          <a:p>
            <a:pPr lvl="1"/>
            <a:r>
              <a:rPr lang="en-US" dirty="0"/>
              <a:t>notions of solutions</a:t>
            </a:r>
          </a:p>
          <a:p>
            <a:pPr lvl="1"/>
            <a:r>
              <a:rPr lang="en-US" dirty="0"/>
              <a:t>Linear dynamical systems</a:t>
            </a:r>
          </a:p>
          <a:p>
            <a:pPr lvl="1"/>
            <a:r>
              <a:rPr lang="en-US" dirty="0"/>
              <a:t>Connection to automata</a:t>
            </a:r>
          </a:p>
          <a:p>
            <a:pPr lvl="1"/>
            <a:r>
              <a:rPr lang="en-US" dirty="0"/>
              <a:t>Stability</a:t>
            </a:r>
          </a:p>
          <a:p>
            <a:pPr lvl="1"/>
            <a:r>
              <a:rPr lang="en-US" dirty="0"/>
              <a:t>Lyapunov method</a:t>
            </a:r>
          </a:p>
          <a:p>
            <a:endParaRPr lang="en-US" dirty="0"/>
          </a:p>
        </p:txBody>
      </p:sp>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822892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Discretized or sampled-time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charset="0"/>
                          </a:rPr>
                          <m:t>𝑥</m:t>
                        </m:r>
                      </m:e>
                    </m:acc>
                    <m:d>
                      <m:dPr>
                        <m:ctrlPr>
                          <a:rPr lang="en-US" sz="2800" i="1">
                            <a:latin typeface="Cambria Math" panose="02040503050406030204" pitchFamily="18" charset="0"/>
                          </a:rPr>
                        </m:ctrlPr>
                      </m:dPr>
                      <m:e>
                        <m:r>
                          <a:rPr lang="en-US" sz="2800" i="1">
                            <a:latin typeface="Cambria Math" charset="0"/>
                          </a:rPr>
                          <m:t>𝑡</m:t>
                        </m:r>
                      </m:e>
                    </m:d>
                    <m:r>
                      <a:rPr lang="en-US" sz="2800" i="1">
                        <a:latin typeface="Cambria Math" charset="0"/>
                      </a:rPr>
                      <m:t>=</m:t>
                    </m:r>
                    <m:r>
                      <a:rPr lang="en-US" sz="2800" i="1">
                        <a:latin typeface="Cambria Math" charset="0"/>
                      </a:rPr>
                      <m:t>𝑓</m:t>
                    </m:r>
                    <m:d>
                      <m:dPr>
                        <m:ctrlPr>
                          <a:rPr lang="en-US" sz="2800" i="1">
                            <a:latin typeface="Cambria Math" panose="02040503050406030204" pitchFamily="18" charset="0"/>
                          </a:rPr>
                        </m:ctrlPr>
                      </m:dPr>
                      <m:e>
                        <m:r>
                          <a:rPr lang="en-US" sz="2800" i="1">
                            <a:latin typeface="Cambria Math" charset="0"/>
                          </a:rPr>
                          <m:t>𝑥</m:t>
                        </m:r>
                        <m:d>
                          <m:dPr>
                            <m:ctrlPr>
                              <a:rPr lang="en-US" sz="2800" i="1">
                                <a:latin typeface="Cambria Math" panose="02040503050406030204" pitchFamily="18" charset="0"/>
                              </a:rPr>
                            </m:ctrlPr>
                          </m:dPr>
                          <m:e>
                            <m:r>
                              <a:rPr lang="en-US" sz="2800" i="1">
                                <a:latin typeface="Cambria Math" charset="0"/>
                              </a:rPr>
                              <m:t>𝑡</m:t>
                            </m:r>
                          </m:e>
                        </m:d>
                        <m:r>
                          <a:rPr lang="en-US" sz="2800" i="1">
                            <a:latin typeface="Cambria Math" charset="0"/>
                          </a:rPr>
                          <m:t>, </m:t>
                        </m:r>
                        <m:r>
                          <a:rPr lang="en-US" sz="2800" i="1">
                            <a:latin typeface="Cambria Math" charset="0"/>
                          </a:rPr>
                          <m:t>𝑢</m:t>
                        </m:r>
                        <m:d>
                          <m:dPr>
                            <m:ctrlPr>
                              <a:rPr lang="en-US" sz="2800" i="1">
                                <a:latin typeface="Cambria Math" panose="02040503050406030204" pitchFamily="18" charset="0"/>
                              </a:rPr>
                            </m:ctrlPr>
                          </m:dPr>
                          <m:e>
                            <m:r>
                              <a:rPr lang="en-US" sz="2800" i="1">
                                <a:latin typeface="Cambria Math" charset="0"/>
                              </a:rPr>
                              <m:t>𝑡</m:t>
                            </m:r>
                          </m:e>
                        </m:d>
                      </m:e>
                    </m:d>
                  </m:oMath>
                </a14:m>
                <a:endParaRPr lang="en-US" sz="2800" dirty="0"/>
              </a:p>
              <a:p>
                <a:r>
                  <a:rPr lang="en-US" sz="2800" dirty="0"/>
                  <a:t>Assume: </a:t>
                </a:r>
                <a14:m>
                  <m:oMath xmlns:m="http://schemas.openxmlformats.org/officeDocument/2006/math">
                    <m:r>
                      <a:rPr lang="en-US" sz="2800" i="1">
                        <a:latin typeface="Cambria Math" charset="0"/>
                      </a:rPr>
                      <m:t>𝑢</m:t>
                    </m:r>
                    <m:r>
                      <a:rPr lang="en-US" sz="2800" i="1">
                        <a:latin typeface="Cambria Math" charset="0"/>
                      </a:rPr>
                      <m:t>∈</m:t>
                    </m:r>
                    <m:r>
                      <a:rPr lang="en-US" sz="2800" i="1">
                        <a:latin typeface="Cambria Math" charset="0"/>
                      </a:rPr>
                      <m:t>𝑃𝐶</m:t>
                    </m:r>
                    <m:d>
                      <m:dPr>
                        <m:ctrlPr>
                          <a:rPr lang="en-US" sz="2800" i="1">
                            <a:latin typeface="Cambria Math" panose="02040503050406030204" pitchFamily="18" charset="0"/>
                          </a:rPr>
                        </m:ctrlPr>
                      </m:dPr>
                      <m:e>
                        <m:r>
                          <a:rPr lang="en-US" sz="2800" i="1">
                            <a:latin typeface="Cambria Math" charset="0"/>
                            <a:ea typeface="Cambria Math" charset="0"/>
                            <a:cs typeface="Cambria Math" charset="0"/>
                          </a:rPr>
                          <m:t>ℝ</m:t>
                        </m:r>
                        <m:r>
                          <a:rPr lang="en-US" sz="2800" i="1">
                            <a:latin typeface="Cambria Math" charset="0"/>
                            <a:ea typeface="Cambria Math" charset="0"/>
                            <a:cs typeface="Cambria Math" charset="0"/>
                          </a:rPr>
                          <m:t>,</m:t>
                        </m:r>
                        <m:r>
                          <a:rPr lang="en-US" sz="2800" i="1">
                            <a:latin typeface="Cambria Math" charset="0"/>
                          </a:rPr>
                          <m:t>𝑈</m:t>
                        </m:r>
                      </m:e>
                    </m:d>
                    <m:r>
                      <a:rPr lang="en-US" sz="2800" i="1">
                        <a:latin typeface="Cambria Math" charset="0"/>
                      </a:rPr>
                      <m:t> </m:t>
                    </m:r>
                    <m:r>
                      <a:rPr lang="en-US" sz="2800" i="1">
                        <a:latin typeface="Cambria Math" charset="0"/>
                      </a:rPr>
                      <m:t>𝑤h𝑒𝑟𝑒</m:t>
                    </m:r>
                    <m:r>
                      <a:rPr lang="en-US" sz="2800" i="1">
                        <a:latin typeface="Cambria Math" charset="0"/>
                      </a:rPr>
                      <m:t> </m:t>
                    </m:r>
                    <m:r>
                      <a:rPr lang="en-US" sz="2800" i="1">
                        <a:latin typeface="Cambria Math" charset="0"/>
                      </a:rPr>
                      <m:t>𝑈</m:t>
                    </m:r>
                    <m:r>
                      <a:rPr lang="en-US" sz="2800" i="1">
                        <a:latin typeface="Cambria Math" charset="0"/>
                      </a:rPr>
                      <m:t>⊆</m:t>
                    </m:r>
                    <m:sSup>
                      <m:sSupPr>
                        <m:ctrlPr>
                          <a:rPr lang="en-US" sz="2800" i="1">
                            <a:latin typeface="Cambria Math" panose="02040503050406030204" pitchFamily="18" charset="0"/>
                            <a:ea typeface="Cambria Math" charset="0"/>
                            <a:cs typeface="Cambria Math" charset="0"/>
                          </a:rPr>
                        </m:ctrlPr>
                      </m:sSupPr>
                      <m:e>
                        <m:r>
                          <a:rPr lang="en-US" sz="2800" i="1">
                            <a:latin typeface="Cambria Math" charset="0"/>
                            <a:ea typeface="Cambria Math" charset="0"/>
                            <a:cs typeface="Cambria Math" charset="0"/>
                          </a:rPr>
                          <m:t>ℝ</m:t>
                        </m:r>
                      </m:e>
                      <m:sup>
                        <m:r>
                          <a:rPr lang="en-US" sz="2800" i="1">
                            <a:latin typeface="Cambria Math" charset="0"/>
                            <a:ea typeface="Cambria Math" charset="0"/>
                            <a:cs typeface="Cambria Math" charset="0"/>
                          </a:rPr>
                          <m:t>𝑚</m:t>
                        </m:r>
                      </m:sup>
                    </m:sSup>
                  </m:oMath>
                </a14:m>
                <a:r>
                  <a:rPr lang="en-US" sz="2800" dirty="0"/>
                  <a:t> is a finite set</a:t>
                </a:r>
              </a:p>
              <a:p>
                <a14:m>
                  <m:oMath xmlns:m="http://schemas.openxmlformats.org/officeDocument/2006/math">
                    <m:r>
                      <a:rPr lang="en-US" sz="2800" i="1">
                        <a:latin typeface="Cambria Math" charset="0"/>
                      </a:rPr>
                      <m:t>𝜉</m:t>
                    </m:r>
                    <m:d>
                      <m:dPr>
                        <m:ctrlPr>
                          <a:rPr lang="en-US" sz="2800" i="1">
                            <a:latin typeface="Cambria Math" panose="02040503050406030204" pitchFamily="18" charset="0"/>
                          </a:rPr>
                        </m:ctrlPr>
                      </m:dPr>
                      <m:e>
                        <m:r>
                          <a:rPr lang="en-US" sz="2800" i="1">
                            <a:latin typeface="Cambria Math" charset="0"/>
                          </a:rPr>
                          <m:t>𝑡</m:t>
                        </m:r>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𝑡</m:t>
                            </m:r>
                          </m:e>
                          <m:sub>
                            <m:r>
                              <a:rPr lang="en-US" sz="2800" i="1">
                                <a:latin typeface="Cambria Math" charset="0"/>
                              </a:rPr>
                              <m:t>0</m:t>
                            </m:r>
                          </m:sub>
                        </m:sSub>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𝑥</m:t>
                            </m:r>
                          </m:e>
                          <m:sub>
                            <m:r>
                              <a:rPr lang="en-US" sz="2800" i="1">
                                <a:latin typeface="Cambria Math" charset="0"/>
                              </a:rPr>
                              <m:t>0</m:t>
                            </m:r>
                          </m:sub>
                        </m:sSub>
                        <m:r>
                          <a:rPr lang="en-US" sz="2800" i="1">
                            <a:latin typeface="Cambria Math" charset="0"/>
                          </a:rPr>
                          <m:t>,</m:t>
                        </m:r>
                        <m:r>
                          <a:rPr lang="en-US" sz="2800" i="1">
                            <a:latin typeface="Cambria Math" charset="0"/>
                          </a:rPr>
                          <m:t>𝑢</m:t>
                        </m:r>
                      </m:e>
                    </m:d>
                  </m:oMath>
                </a14:m>
                <a:endParaRPr lang="en-US" sz="2800" dirty="0"/>
              </a:p>
              <a:p>
                <a:r>
                  <a:rPr lang="en-US" sz="2800" dirty="0">
                    <a:latin typeface="+mj-lt"/>
                  </a:rPr>
                  <a:t>Fix a sampling period </a:t>
                </a:r>
                <a14:m>
                  <m:oMath xmlns:m="http://schemas.openxmlformats.org/officeDocument/2006/math">
                    <m:r>
                      <a:rPr lang="en-US" sz="2800" i="1">
                        <a:latin typeface="Cambria Math" charset="0"/>
                      </a:rPr>
                      <m:t>𝛿</m:t>
                    </m:r>
                    <m:r>
                      <a:rPr lang="en-US" sz="2800" i="1">
                        <a:latin typeface="Cambria Math" charset="0"/>
                      </a:rPr>
                      <m:t>&gt;0 </m:t>
                    </m:r>
                  </m:oMath>
                </a14:m>
                <a:endParaRPr lang="en-US" sz="2800" dirty="0">
                  <a:latin typeface="+mj-lt"/>
                </a:endParaRPr>
              </a:p>
              <a:p>
                <a14:m>
                  <m:oMath xmlns:m="http://schemas.openxmlformats.org/officeDocument/2006/math">
                    <m:sSub>
                      <m:sSubPr>
                        <m:ctrlPr>
                          <a:rPr lang="en-US" sz="2800" b="1" i="1">
                            <a:latin typeface="Cambria Math" panose="02040503050406030204" pitchFamily="18" charset="0"/>
                          </a:rPr>
                        </m:ctrlPr>
                      </m:sSubPr>
                      <m:e>
                        <m:r>
                          <a:rPr lang="en-US" sz="2800" b="1" i="1">
                            <a:latin typeface="Cambria Math" charset="0"/>
                          </a:rPr>
                          <m:t>𝑨</m:t>
                        </m:r>
                      </m:e>
                      <m:sub>
                        <m:r>
                          <a:rPr lang="en-US" sz="2800" b="1" i="1">
                            <a:latin typeface="Cambria Math" charset="0"/>
                          </a:rPr>
                          <m:t>𝜹</m:t>
                        </m:r>
                      </m:sub>
                    </m:sSub>
                    <m:r>
                      <a:rPr lang="en-US" sz="2800" i="1">
                        <a:latin typeface="Cambria Math" charset="0"/>
                      </a:rPr>
                      <m:t>=⟨</m:t>
                    </m:r>
                    <m:r>
                      <a:rPr lang="en-US" sz="2800" i="1">
                        <a:latin typeface="Cambria Math" charset="0"/>
                      </a:rPr>
                      <m:t>𝑄</m:t>
                    </m:r>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𝑄</m:t>
                        </m:r>
                      </m:e>
                      <m:sub>
                        <m:r>
                          <a:rPr lang="en-US" sz="2800" i="1">
                            <a:latin typeface="Cambria Math" charset="0"/>
                          </a:rPr>
                          <m:t>0</m:t>
                        </m:r>
                      </m:sub>
                    </m:sSub>
                    <m:r>
                      <a:rPr lang="en-US" sz="2800" i="1">
                        <a:latin typeface="Cambria Math" charset="0"/>
                      </a:rPr>
                      <m:t>,</m:t>
                    </m:r>
                    <m:r>
                      <a:rPr lang="en-US" sz="2800" i="1">
                        <a:latin typeface="Cambria Math" charset="0"/>
                      </a:rPr>
                      <m:t>𝑈</m:t>
                    </m:r>
                    <m:r>
                      <a:rPr lang="en-US" sz="2800" i="1">
                        <a:latin typeface="Cambria Math" charset="0"/>
                      </a:rPr>
                      <m:t>,</m:t>
                    </m:r>
                    <m:r>
                      <a:rPr lang="en-US" sz="2800" i="1">
                        <a:latin typeface="Cambria Math" charset="0"/>
                      </a:rPr>
                      <m:t>𝑇</m:t>
                    </m:r>
                    <m:r>
                      <a:rPr lang="en-US" sz="2800" i="1">
                        <a:latin typeface="Cambria Math" charset="0"/>
                      </a:rPr>
                      <m:t>⟩</m:t>
                    </m:r>
                  </m:oMath>
                </a14:m>
                <a:endParaRPr lang="en-US" sz="2800" dirty="0"/>
              </a:p>
              <a:p>
                <a:pPr lvl="1"/>
                <a14:m>
                  <m:oMath xmlns:m="http://schemas.openxmlformats.org/officeDocument/2006/math">
                    <m:r>
                      <a:rPr lang="en-US" sz="2400" i="1">
                        <a:latin typeface="Cambria Math" charset="0"/>
                      </a:rPr>
                      <m:t>𝑄</m:t>
                    </m:r>
                    <m:r>
                      <a:rPr lang="en-US" sz="2400" i="1">
                        <a:latin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r>
                      <a:rPr lang="en-US" sz="2400" i="1">
                        <a:latin typeface="Cambria Math" charset="0"/>
                        <a:ea typeface="Cambria Math" charset="0"/>
                        <a:cs typeface="Cambria Math" charset="0"/>
                      </a:rPr>
                      <m:t>, </m:t>
                    </m:r>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𝑄</m:t>
                        </m:r>
                      </m:e>
                      <m:sub>
                        <m:r>
                          <a:rPr lang="en-US" sz="2400" i="1">
                            <a:latin typeface="Cambria Math" charset="0"/>
                            <a:ea typeface="Cambria Math" charset="0"/>
                            <a:cs typeface="Cambria Math" charset="0"/>
                          </a:rPr>
                          <m:t>0</m:t>
                        </m:r>
                      </m:sub>
                    </m:sSub>
                    <m:r>
                      <a:rPr lang="en-US" sz="2400" i="1">
                        <a:latin typeface="Cambria Math" charset="0"/>
                        <a:ea typeface="Cambria Math" charset="0"/>
                        <a:cs typeface="Cambria Math" charset="0"/>
                      </a:rPr>
                      <m:t>=</m:t>
                    </m:r>
                    <m:d>
                      <m:dPr>
                        <m:begChr m:val="{"/>
                        <m:endChr m:val="}"/>
                        <m:ctrlPr>
                          <a:rPr lang="en-US" sz="2400" i="1">
                            <a:latin typeface="Cambria Math" panose="02040503050406030204" pitchFamily="18" charset="0"/>
                            <a:ea typeface="Cambria Math" charset="0"/>
                            <a:cs typeface="Cambria Math" charset="0"/>
                          </a:rPr>
                        </m:ctrlPr>
                      </m:dPr>
                      <m:e>
                        <m:sSub>
                          <m:sSubPr>
                            <m:ctrlPr>
                              <a:rPr lang="en-US" sz="2400" i="1">
                                <a:latin typeface="Cambria Math" panose="02040503050406030204" pitchFamily="18" charset="0"/>
                                <a:ea typeface="Cambria Math" charset="0"/>
                                <a:cs typeface="Cambria Math" charset="0"/>
                              </a:rPr>
                            </m:ctrlPr>
                          </m:sSubPr>
                          <m:e>
                            <m:r>
                              <a:rPr lang="en-US" sz="2400" i="1">
                                <a:latin typeface="Cambria Math" charset="0"/>
                                <a:ea typeface="Cambria Math" charset="0"/>
                                <a:cs typeface="Cambria Math" charset="0"/>
                              </a:rPr>
                              <m:t>𝑥</m:t>
                            </m:r>
                          </m:e>
                          <m:sub>
                            <m:r>
                              <a:rPr lang="en-US" sz="2400" i="1">
                                <a:latin typeface="Cambria Math" charset="0"/>
                                <a:ea typeface="Cambria Math" charset="0"/>
                                <a:cs typeface="Cambria Math" charset="0"/>
                              </a:rPr>
                              <m:t>0</m:t>
                            </m:r>
                          </m:sub>
                        </m:sSub>
                      </m:e>
                    </m:d>
                    <m:r>
                      <a:rPr lang="en-US" sz="2400" i="1">
                        <a:latin typeface="Cambria Math" charset="0"/>
                        <a:ea typeface="Cambria Math" charset="0"/>
                        <a:cs typeface="Cambria Math" charset="0"/>
                      </a:rPr>
                      <m:t>, </m:t>
                    </m:r>
                    <m:r>
                      <a:rPr lang="en-US" sz="2400" i="1">
                        <a:latin typeface="Cambria Math" charset="0"/>
                        <a:ea typeface="Cambria Math" charset="0"/>
                        <a:cs typeface="Cambria Math" charset="0"/>
                      </a:rPr>
                      <m:t>𝐴𝑐𝑡</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𝑈</m:t>
                    </m:r>
                    <m:r>
                      <a:rPr lang="en-US" sz="2400" i="1">
                        <a:latin typeface="Cambria Math" charset="0"/>
                        <a:ea typeface="Cambria Math" charset="0"/>
                        <a:cs typeface="Cambria Math" charset="0"/>
                      </a:rPr>
                      <m:t>, </m:t>
                    </m:r>
                  </m:oMath>
                </a14:m>
                <a:endParaRPr lang="en-US" sz="2400" i="1" dirty="0">
                  <a:latin typeface="Cambria Math" charset="0"/>
                  <a:ea typeface="Cambria Math" charset="0"/>
                  <a:cs typeface="Cambria Math" charset="0"/>
                </a:endParaRPr>
              </a:p>
              <a:p>
                <a:pPr lvl="1"/>
                <a14:m>
                  <m:oMath xmlns:m="http://schemas.openxmlformats.org/officeDocument/2006/math">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𝑇</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𝑈</m:t>
                    </m:r>
                    <m:r>
                      <a:rPr lang="en-US" sz="2400" i="1">
                        <a:latin typeface="Cambria Math" charset="0"/>
                        <a:ea typeface="Cambria Math" charset="0"/>
                        <a:cs typeface="Cambria Math" charset="0"/>
                      </a:rPr>
                      <m:t>× </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oMath>
                </a14:m>
                <a:r>
                  <a:rPr lang="en-US" sz="2400" i="1" dirty="0">
                    <a:latin typeface="Cambria Math" charset="0"/>
                    <a:ea typeface="Cambria Math" charset="0"/>
                    <a:cs typeface="Cambria Math" charset="0"/>
                  </a:rPr>
                  <a:t>; </a:t>
                </a:r>
                <a14:m>
                  <m:oMath xmlns:m="http://schemas.openxmlformats.org/officeDocument/2006/math">
                    <m:d>
                      <m:dPr>
                        <m:ctrlPr>
                          <a:rPr lang="en-US" sz="2400" i="1">
                            <a:latin typeface="Cambria Math" panose="02040503050406030204" pitchFamily="18" charset="0"/>
                            <a:ea typeface="Cambria Math" charset="0"/>
                            <a:cs typeface="Cambria Math" charset="0"/>
                          </a:rPr>
                        </m:ctrlPr>
                      </m:dPr>
                      <m:e>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𝑢</m:t>
                        </m:r>
                        <m:r>
                          <a:rPr lang="en-US" sz="2400" i="1">
                            <a:latin typeface="Cambria Math" charset="0"/>
                            <a:ea typeface="Cambria Math" charset="0"/>
                            <a:cs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𝑥</m:t>
                            </m:r>
                          </m:e>
                          <m:sup>
                            <m:r>
                              <a:rPr lang="en-US" sz="2400" i="1">
                                <a:latin typeface="Cambria Math" charset="0"/>
                                <a:ea typeface="Cambria Math" charset="0"/>
                                <a:cs typeface="Cambria Math" charset="0"/>
                              </a:rPr>
                              <m:t>′</m:t>
                            </m:r>
                          </m:sup>
                        </m:sSup>
                      </m:e>
                    </m:d>
                    <m:r>
                      <a:rPr lang="en-US" sz="2400" i="1">
                        <a:latin typeface="Cambria Math" charset="0"/>
                        <a:ea typeface="Cambria Math" charset="0"/>
                        <a:cs typeface="Cambria Math" charset="0"/>
                      </a:rPr>
                      <m:t>∈</m:t>
                    </m:r>
                    <m:r>
                      <m:rPr>
                        <m:sty m:val="p"/>
                      </m:rPr>
                      <a:rPr lang="en-US" sz="2400" i="1">
                        <a:latin typeface="Cambria Math" charset="0"/>
                        <a:ea typeface="Cambria Math" charset="0"/>
                        <a:cs typeface="Cambria Math" charset="0"/>
                      </a:rPr>
                      <m:t>T</m:t>
                    </m:r>
                    <m:r>
                      <a:rPr lang="en-US" sz="2400" i="1">
                        <a:latin typeface="Cambria Math" charset="0"/>
                        <a:ea typeface="Cambria Math" charset="0"/>
                        <a:cs typeface="Cambria Math" charset="0"/>
                      </a:rPr>
                      <m:t> </m:t>
                    </m:r>
                  </m:oMath>
                </a14:m>
                <a:r>
                  <a:rPr lang="en-US" sz="2400" i="1" dirty="0">
                    <a:latin typeface="Cambria Math" charset="0"/>
                    <a:ea typeface="Cambria Math" charset="0"/>
                    <a:cs typeface="Cambria Math" charset="0"/>
                  </a:rPr>
                  <a:t>iff </a:t>
                </a:r>
                <a14:m>
                  <m:oMath xmlns:m="http://schemas.openxmlformats.org/officeDocument/2006/math">
                    <m:r>
                      <a:rPr lang="en-US" sz="2400" i="1">
                        <a:latin typeface="Cambria Math" charset="0"/>
                        <a:ea typeface="Cambria Math" charset="0"/>
                        <a:cs typeface="Cambria Math" charset="0"/>
                      </a:rPr>
                      <m:t> </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𝑥</m:t>
                        </m:r>
                      </m:e>
                      <m:sup>
                        <m:r>
                          <a:rPr lang="en-US" sz="2400" i="1">
                            <a:latin typeface="Cambria Math" charset="0"/>
                            <a:ea typeface="Cambria Math" charset="0"/>
                            <a:cs typeface="Cambria Math" charset="0"/>
                          </a:rPr>
                          <m:t>′</m:t>
                        </m:r>
                      </m:sup>
                    </m:sSup>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𝜉</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𝛿</m:t>
                    </m:r>
                    <m:r>
                      <a:rPr lang="en-US" sz="2400" i="1">
                        <a:latin typeface="Cambria Math" charset="0"/>
                        <a:ea typeface="Cambria Math" charset="0"/>
                        <a:cs typeface="Cambria Math" charset="0"/>
                      </a:rPr>
                      <m:t>, 0,</m:t>
                    </m:r>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𝑢</m:t>
                    </m:r>
                    <m:r>
                      <a:rPr lang="en-US" sz="2400" i="1">
                        <a:latin typeface="Cambria Math" charset="0"/>
                        <a:ea typeface="Cambria Math" charset="0"/>
                        <a:cs typeface="Cambria Math" charset="0"/>
                      </a:rPr>
                      <m:t>)</m:t>
                    </m:r>
                  </m:oMath>
                </a14:m>
                <a:endParaRPr lang="en-US" sz="2400" i="1" dirty="0">
                  <a:latin typeface="Cambria Math" charset="0"/>
                  <a:ea typeface="Cambria Math" charset="0"/>
                  <a:cs typeface="Cambria Math" charset="0"/>
                </a:endParaRPr>
              </a:p>
              <a:p>
                <a:pPr marL="457200" lvl="1" indent="0">
                  <a:buNone/>
                </a:pPr>
                <a:endParaRPr lang="en-US" sz="2400" i="1" dirty="0">
                  <a:latin typeface="Cambria Math" charset="0"/>
                  <a:ea typeface="Cambria Math" charset="0"/>
                  <a:cs typeface="Cambria Math" charset="0"/>
                </a:endParaRPr>
              </a:p>
              <a:p>
                <a:pPr lvl="1"/>
                <a:endParaRPr lang="en-US" sz="2400" dirty="0"/>
              </a:p>
              <a:p>
                <a:endParaRPr lang="en-US" sz="2800" dirty="0"/>
              </a:p>
              <a:p>
                <a:endParaRPr lang="en-US" sz="2800" dirty="0"/>
              </a:p>
              <a:p>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2"/>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423540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Properties for dynamical systems</a:t>
            </a:r>
          </a:p>
        </p:txBody>
      </p:sp>
      <p:sp>
        <p:nvSpPr>
          <p:cNvPr id="3" name="Content Placeholder 2"/>
          <p:cNvSpPr>
            <a:spLocks noGrp="1"/>
          </p:cNvSpPr>
          <p:nvPr>
            <p:ph idx="1"/>
          </p:nvPr>
        </p:nvSpPr>
        <p:spPr/>
        <p:txBody>
          <a:bodyPr/>
          <a:lstStyle/>
          <a:p>
            <a:pPr marL="0" indent="0">
              <a:buNone/>
            </a:pPr>
            <a:r>
              <a:rPr lang="en-US" dirty="0"/>
              <a:t>What type of properties are we interested in? </a:t>
            </a:r>
          </a:p>
          <a:p>
            <a:r>
              <a:rPr lang="en-US" dirty="0"/>
              <a:t>Invariance (as in the case of automata)</a:t>
            </a:r>
          </a:p>
          <a:p>
            <a:r>
              <a:rPr lang="en-US" dirty="0"/>
              <a:t>State remains bounded </a:t>
            </a:r>
          </a:p>
          <a:p>
            <a:r>
              <a:rPr lang="en-US" dirty="0"/>
              <a:t>Converges to target</a:t>
            </a:r>
          </a:p>
          <a:p>
            <a:r>
              <a:rPr lang="en-US" dirty="0"/>
              <a:t>Bounded input gives bounded output (BIBO)</a:t>
            </a:r>
          </a:p>
        </p:txBody>
      </p:sp>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382297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Stability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We will focus on time invariant autonomous systems (closed systems, systems without inputs) </a:t>
                </a:r>
              </a:p>
              <a:p>
                <a14:m>
                  <m:oMath xmlns:m="http://schemas.openxmlformats.org/officeDocument/2006/math">
                    <m:acc>
                      <m:accPr>
                        <m:chr m:val="̇"/>
                        <m:ctrlPr>
                          <a:rPr lang="en-US" b="0" i="1" dirty="0" smtClean="0">
                            <a:latin typeface="Cambria Math" panose="02040503050406030204" pitchFamily="18" charset="0"/>
                          </a:rPr>
                        </m:ctrlPr>
                      </m:accPr>
                      <m:e>
                        <m:r>
                          <a:rPr lang="en-US" b="0" i="1" dirty="0" smtClean="0">
                            <a:latin typeface="Cambria Math" charset="0"/>
                          </a:rPr>
                          <m:t>𝑥</m:t>
                        </m:r>
                      </m:e>
                    </m:acc>
                    <m:d>
                      <m:dPr>
                        <m:ctrlPr>
                          <a:rPr lang="en-US" b="0" i="1" dirty="0" smtClean="0">
                            <a:latin typeface="Cambria Math" panose="02040503050406030204" pitchFamily="18" charset="0"/>
                          </a:rPr>
                        </m:ctrlPr>
                      </m:dPr>
                      <m:e>
                        <m:r>
                          <a:rPr lang="en-US" b="0" i="1" dirty="0" smtClean="0">
                            <a:latin typeface="Cambria Math" charset="0"/>
                          </a:rPr>
                          <m:t>𝑡</m:t>
                        </m:r>
                      </m:e>
                    </m:d>
                    <m:r>
                      <a:rPr lang="en-US" b="0" i="1" dirty="0" smtClean="0">
                        <a:latin typeface="Cambria Math" charset="0"/>
                      </a:rPr>
                      <m:t>=</m:t>
                    </m:r>
                    <m:r>
                      <a:rPr lang="en-US" b="0" i="1" dirty="0" smtClean="0">
                        <a:latin typeface="Cambria Math" charset="0"/>
                      </a:rPr>
                      <m:t>𝑓</m:t>
                    </m:r>
                    <m:d>
                      <m:dPr>
                        <m:ctrlPr>
                          <a:rPr lang="en-US" b="0" i="1" dirty="0" smtClean="0">
                            <a:latin typeface="Cambria Math" panose="02040503050406030204" pitchFamily="18" charset="0"/>
                          </a:rPr>
                        </m:ctrlPr>
                      </m:dPr>
                      <m:e>
                        <m:r>
                          <a:rPr lang="en-US" b="0" i="1" dirty="0" smtClean="0">
                            <a:latin typeface="Cambria Math" charset="0"/>
                          </a:rPr>
                          <m:t>𝑥</m:t>
                        </m:r>
                        <m:d>
                          <m:dPr>
                            <m:ctrlPr>
                              <a:rPr lang="en-US" b="0" i="1" dirty="0" smtClean="0">
                                <a:latin typeface="Cambria Math" panose="02040503050406030204" pitchFamily="18" charset="0"/>
                              </a:rPr>
                            </m:ctrlPr>
                          </m:dPr>
                          <m:e>
                            <m:r>
                              <a:rPr lang="en-US" b="0" i="1" dirty="0" smtClean="0">
                                <a:latin typeface="Cambria Math" charset="0"/>
                              </a:rPr>
                              <m:t>𝑡</m:t>
                            </m:r>
                          </m:e>
                        </m:d>
                      </m:e>
                    </m:d>
                    <m:r>
                      <a:rPr lang="en-US" b="0" i="1" dirty="0" smtClean="0">
                        <a:latin typeface="Cambria Math" charset="0"/>
                      </a:rPr>
                      <m:t>, </m:t>
                    </m:r>
                    <m:sSub>
                      <m:sSubPr>
                        <m:ctrlPr>
                          <a:rPr lang="en-US" b="0" i="1" dirty="0" smtClean="0">
                            <a:latin typeface="Cambria Math" panose="02040503050406030204" pitchFamily="18" charset="0"/>
                          </a:rPr>
                        </m:ctrlPr>
                      </m:sSubPr>
                      <m:e>
                        <m:r>
                          <a:rPr lang="en-US" b="0" i="1" dirty="0" smtClean="0">
                            <a:latin typeface="Cambria Math" charset="0"/>
                          </a:rPr>
                          <m:t>𝑥</m:t>
                        </m:r>
                      </m:e>
                      <m:sub>
                        <m:r>
                          <a:rPr lang="en-US" b="0" i="1" dirty="0" smtClean="0">
                            <a:latin typeface="Cambria Math" charset="0"/>
                          </a:rPr>
                          <m:t>0</m:t>
                        </m:r>
                      </m:sub>
                    </m:sSub>
                    <m:r>
                      <a:rPr lang="en-US" b="0" i="1" dirty="0"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b="0" i="1" smtClean="0">
                        <a:latin typeface="Cambria Math" charset="0"/>
                        <a:ea typeface="Cambria Math" charset="0"/>
                        <a:cs typeface="Cambria Math" charset="0"/>
                      </a:rPr>
                      <m:t>, </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=0</m:t>
                    </m:r>
                  </m:oMath>
                </a14:m>
                <a:r>
                  <a:rPr lang="en-US" b="0" i="1" dirty="0">
                    <a:latin typeface="Cambria Math" charset="0"/>
                  </a:rPr>
                  <a:t> </a:t>
                </a:r>
                <a:r>
                  <a:rPr lang="mr-IN" b="0" i="1" dirty="0">
                    <a:latin typeface="Cambria Math" charset="0"/>
                  </a:rPr>
                  <a:t>–</a:t>
                </a:r>
                <a:r>
                  <a:rPr lang="en-US" b="0" i="1" dirty="0">
                    <a:latin typeface="Cambria Math" charset="0"/>
                  </a:rPr>
                  <a:t>(1)</a:t>
                </a:r>
              </a:p>
              <a:p>
                <a14:m>
                  <m:oMath xmlns:m="http://schemas.openxmlformats.org/officeDocument/2006/math">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oMath>
                </a14:m>
                <a:r>
                  <a:rPr lang="en-US" dirty="0"/>
                  <a:t> is the solution</a:t>
                </a:r>
              </a:p>
              <a:p>
                <a14:m>
                  <m:oMath xmlns:m="http://schemas.openxmlformats.org/officeDocument/2006/math">
                    <m:r>
                      <a:rPr lang="en-US" b="0" i="1" smtClean="0">
                        <a:latin typeface="Cambria Math" charset="0"/>
                      </a:rPr>
                      <m:t>|</m:t>
                    </m:r>
                    <m:r>
                      <a:rPr lang="en-US" i="1">
                        <a:latin typeface="Cambria Math" charset="0"/>
                      </a:rPr>
                      <m:t>𝜉</m:t>
                    </m:r>
                    <m:d>
                      <m:dPr>
                        <m:ctrlPr>
                          <a:rPr lang="en-US" i="1">
                            <a:latin typeface="Cambria Math" panose="02040503050406030204" pitchFamily="18" charset="0"/>
                          </a:rPr>
                        </m:ctrlPr>
                      </m:dPr>
                      <m:e>
                        <m:r>
                          <a:rPr lang="en-US" i="1">
                            <a:latin typeface="Cambria Math" charset="0"/>
                          </a:rPr>
                          <m:t>𝑡</m:t>
                        </m:r>
                      </m:e>
                    </m:d>
                    <m:r>
                      <a:rPr lang="en-US" b="0" i="1" smtClean="0">
                        <a:latin typeface="Cambria Math" charset="0"/>
                      </a:rPr>
                      <m:t>|</m:t>
                    </m:r>
                  </m:oMath>
                </a14:m>
                <a:r>
                  <a:rPr lang="en-US" dirty="0"/>
                  <a:t> norm</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m:t>
                        </m:r>
                      </m:sup>
                    </m:sSup>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dirty="0"/>
                  <a:t> is an </a:t>
                </a:r>
                <a:r>
                  <a:rPr lang="en-US" b="1" dirty="0"/>
                  <a:t>equilibrium point </a:t>
                </a:r>
                <a:r>
                  <a:rPr lang="en-US" dirty="0"/>
                  <a:t>if </a:t>
                </a:r>
                <a14:m>
                  <m:oMath xmlns:m="http://schemas.openxmlformats.org/officeDocument/2006/math">
                    <m:r>
                      <a:rPr lang="en-US" i="1" dirty="0">
                        <a:latin typeface="Cambria Math" charset="0"/>
                      </a:rPr>
                      <m:t>𝑓</m:t>
                    </m:r>
                    <m:d>
                      <m:dPr>
                        <m:ctrlPr>
                          <a:rPr lang="en-US" i="1" dirty="0">
                            <a:latin typeface="Cambria Math" panose="02040503050406030204" pitchFamily="18" charset="0"/>
                          </a:rPr>
                        </m:ctrlPr>
                      </m:dPr>
                      <m:e>
                        <m:sSup>
                          <m:sSupPr>
                            <m:ctrlPr>
                              <a:rPr lang="en-US" b="0" i="1" dirty="0" smtClean="0">
                                <a:latin typeface="Cambria Math" panose="02040503050406030204" pitchFamily="18" charset="0"/>
                              </a:rPr>
                            </m:ctrlPr>
                          </m:sSupPr>
                          <m:e>
                            <m:r>
                              <a:rPr lang="en-US" b="0" i="1" dirty="0" smtClean="0">
                                <a:latin typeface="Cambria Math" charset="0"/>
                              </a:rPr>
                              <m:t>𝑥</m:t>
                            </m:r>
                          </m:e>
                          <m:sup>
                            <m:r>
                              <a:rPr lang="en-US" b="0" i="1" dirty="0" smtClean="0">
                                <a:latin typeface="Cambria Math" charset="0"/>
                              </a:rPr>
                              <m:t>∗</m:t>
                            </m:r>
                          </m:sup>
                        </m:sSup>
                      </m:e>
                    </m:d>
                    <m:r>
                      <a:rPr lang="en-US" b="0" i="1" dirty="0" smtClean="0">
                        <a:latin typeface="Cambria Math" charset="0"/>
                      </a:rPr>
                      <m:t>=0.</m:t>
                    </m:r>
                  </m:oMath>
                </a14:m>
                <a:endParaRPr lang="en-US" b="0" dirty="0"/>
              </a:p>
              <a:p>
                <a:r>
                  <a:rPr lang="en-US" dirty="0"/>
                  <a:t>For analysis we will assume </a:t>
                </a:r>
                <a:r>
                  <a:rPr lang="en-US" b="1" dirty="0"/>
                  <a:t>0 </a:t>
                </a:r>
                <a:r>
                  <a:rPr lang="en-US" dirty="0"/>
                  <a:t>to be an equilibrium point of (1) with out loss of generality</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280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75767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Pendulum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spcBef>
                    <a:spcPts val="0"/>
                  </a:spcBef>
                  <a:buNone/>
                  <a:defRPr/>
                </a:pPr>
                <a:r>
                  <a:rPr lang="en-US" dirty="0"/>
                  <a:t>Pendulum equation</a:t>
                </a:r>
              </a:p>
              <a:p>
                <a:pPr marL="0" indent="0">
                  <a:spcBef>
                    <a:spcPts val="0"/>
                  </a:spcBef>
                  <a:buNone/>
                  <a:defRPr/>
                </a:pPr>
                <a:endParaRPr lang="en-US" sz="2400" i="1" dirty="0">
                  <a:latin typeface="Cambria Math" charset="0"/>
                </a:endParaRPr>
              </a:p>
              <a:p>
                <a:pPr marL="0" indent="0">
                  <a:spcBef>
                    <a:spcPts val="0"/>
                  </a:spcBef>
                  <a:buNone/>
                  <a:defRPr/>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1</m:t>
                          </m:r>
                        </m:sub>
                      </m:sSub>
                      <m:r>
                        <a:rPr lang="en-US" sz="1800" i="1">
                          <a:latin typeface="Cambria Math" charset="0"/>
                        </a:rPr>
                        <m:t>=</m:t>
                      </m:r>
                      <m:r>
                        <a:rPr lang="en-US" sz="1800" i="1">
                          <a:latin typeface="Cambria Math" charset="0"/>
                        </a:rPr>
                        <m:t>𝜃</m:t>
                      </m:r>
                      <m:r>
                        <a:rPr lang="en-US" sz="1800" i="1">
                          <a:latin typeface="Cambria Math" charset="0"/>
                        </a:rPr>
                        <m:t>  </m:t>
                      </m:r>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r>
                        <a:rPr lang="en-US" sz="1800" i="1">
                          <a:latin typeface="Cambria Math" charset="0"/>
                        </a:rPr>
                        <m:t>=</m:t>
                      </m:r>
                      <m:acc>
                        <m:accPr>
                          <m:chr m:val="̇"/>
                          <m:ctrlPr>
                            <a:rPr lang="en-US" sz="1800" i="1">
                              <a:latin typeface="Cambria Math" panose="02040503050406030204" pitchFamily="18" charset="0"/>
                            </a:rPr>
                          </m:ctrlPr>
                        </m:accPr>
                        <m:e>
                          <m:r>
                            <a:rPr lang="en-US" sz="1800" i="1">
                              <a:latin typeface="Cambria Math" charset="0"/>
                            </a:rPr>
                            <m:t>𝜃</m:t>
                          </m:r>
                        </m:e>
                      </m:acc>
                    </m:oMath>
                  </m:oMathPara>
                </a14:m>
                <a:endParaRPr lang="en-US" sz="1800" dirty="0"/>
              </a:p>
              <a:p>
                <a:pPr marL="0" indent="0">
                  <a:spcBef>
                    <a:spcPts val="0"/>
                  </a:spcBef>
                  <a:buNone/>
                  <a:defRPr/>
                </a:pPr>
                <a:endParaRPr lang="en-US" sz="1800" i="1" dirty="0">
                  <a:latin typeface="Cambria Math" charset="0"/>
                </a:endParaRPr>
              </a:p>
              <a:p>
                <a:pPr marL="0" indent="0">
                  <a:spcBef>
                    <a:spcPts val="0"/>
                  </a:spcBef>
                  <a:buNone/>
                  <a:defRPr/>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r>
                        <a:rPr lang="en-US" sz="1800" i="1">
                          <a:latin typeface="Cambria Math" charset="0"/>
                        </a:rPr>
                        <m:t>=</m:t>
                      </m:r>
                      <m:sSub>
                        <m:sSubPr>
                          <m:ctrlPr>
                            <a:rPr lang="en-US" sz="1800" i="1">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charset="0"/>
                                </a:rPr>
                                <m:t>𝑥</m:t>
                              </m:r>
                            </m:e>
                          </m:acc>
                        </m:e>
                        <m:sub>
                          <m:r>
                            <a:rPr lang="en-US" sz="1800" i="1">
                              <a:latin typeface="Cambria Math" charset="0"/>
                            </a:rPr>
                            <m:t>1</m:t>
                          </m:r>
                        </m:sub>
                      </m:sSub>
                    </m:oMath>
                  </m:oMathPara>
                </a14:m>
                <a:endParaRPr lang="en-US" sz="1800" dirty="0"/>
              </a:p>
              <a:p>
                <a:pPr marL="0" indent="0">
                  <a:spcBef>
                    <a:spcPts val="0"/>
                  </a:spcBef>
                  <a:buNone/>
                  <a:defRPr/>
                </a:pPr>
                <a:endParaRPr lang="en-US" sz="1800" dirty="0"/>
              </a:p>
              <a:p>
                <a:pPr marL="0" indent="0">
                  <a:spcBef>
                    <a:spcPts val="0"/>
                  </a:spcBef>
                  <a:buNone/>
                  <a:defRPr/>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charset="0"/>
                                </a:rPr>
                                <m:t>𝑥</m:t>
                              </m:r>
                            </m:e>
                          </m:acc>
                        </m:e>
                        <m:sub>
                          <m:r>
                            <a:rPr lang="en-US" sz="1800" i="1">
                              <a:latin typeface="Cambria Math" charset="0"/>
                            </a:rPr>
                            <m:t>2</m:t>
                          </m:r>
                        </m:sub>
                      </m:sSub>
                      <m:r>
                        <a:rPr lang="en-US" sz="1800" i="1">
                          <a:latin typeface="Cambria Math" charset="0"/>
                        </a:rPr>
                        <m:t>=−</m:t>
                      </m:r>
                      <m:f>
                        <m:fPr>
                          <m:ctrlPr>
                            <a:rPr lang="en-US" sz="1800" i="1">
                              <a:latin typeface="Cambria Math" panose="02040503050406030204" pitchFamily="18" charset="0"/>
                            </a:rPr>
                          </m:ctrlPr>
                        </m:fPr>
                        <m:num>
                          <m:r>
                            <a:rPr lang="en-US" sz="1800" i="1">
                              <a:latin typeface="Cambria Math" charset="0"/>
                            </a:rPr>
                            <m:t>𝑔</m:t>
                          </m:r>
                        </m:num>
                        <m:den>
                          <m:r>
                            <a:rPr lang="en-US" sz="1800" i="1">
                              <a:latin typeface="Cambria Math" charset="0"/>
                            </a:rPr>
                            <m:t>𝑙</m:t>
                          </m:r>
                        </m:den>
                      </m:f>
                      <m:func>
                        <m:funcPr>
                          <m:ctrlPr>
                            <a:rPr lang="en-US" sz="1800" i="1">
                              <a:latin typeface="Cambria Math" panose="02040503050406030204" pitchFamily="18" charset="0"/>
                            </a:rPr>
                          </m:ctrlPr>
                        </m:funcPr>
                        <m:fName>
                          <m:r>
                            <m:rPr>
                              <m:sty m:val="p"/>
                            </m:rPr>
                            <a:rPr lang="en-US" sz="1800">
                              <a:latin typeface="Cambria Math" charset="0"/>
                            </a:rPr>
                            <m:t>sin</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1</m:t>
                                  </m:r>
                                </m:sub>
                              </m:sSub>
                            </m:e>
                          </m:d>
                        </m:e>
                      </m:func>
                      <m:r>
                        <a:rPr lang="en-US" sz="1800" i="1">
                          <a:latin typeface="Cambria Math" charset="0"/>
                        </a:rPr>
                        <m:t>−</m:t>
                      </m:r>
                      <m:f>
                        <m:fPr>
                          <m:ctrlPr>
                            <a:rPr lang="en-US" sz="1800" i="1">
                              <a:latin typeface="Cambria Math" panose="02040503050406030204" pitchFamily="18" charset="0"/>
                            </a:rPr>
                          </m:ctrlPr>
                        </m:fPr>
                        <m:num>
                          <m:r>
                            <a:rPr lang="en-US" sz="1800" i="1">
                              <a:latin typeface="Cambria Math" charset="0"/>
                            </a:rPr>
                            <m:t>𝑘</m:t>
                          </m:r>
                        </m:num>
                        <m:den>
                          <m:r>
                            <a:rPr lang="en-US" sz="1800" i="1">
                              <a:latin typeface="Cambria Math" charset="0"/>
                            </a:rPr>
                            <m:t>𝑚</m:t>
                          </m:r>
                        </m:den>
                      </m:f>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oMath>
                  </m:oMathPara>
                </a14:m>
                <a:endParaRPr lang="en-US" sz="1800" dirty="0"/>
              </a:p>
              <a:p>
                <a:pPr marL="0" indent="0">
                  <a:spcBef>
                    <a:spcPts val="0"/>
                  </a:spcBef>
                  <a:buNone/>
                </a:pPr>
                <a:endParaRPr lang="en-US" sz="1800" i="1" dirty="0">
                  <a:latin typeface="Cambria Math" charset="0"/>
                </a:endParaRPr>
              </a:p>
              <a:p>
                <a:pPr marL="0" indent="0">
                  <a:spcBef>
                    <a:spcPts val="0"/>
                  </a:spcBef>
                  <a:buNone/>
                </a:pPr>
                <a14:m>
                  <m:oMath xmlns:m="http://schemas.openxmlformats.org/officeDocument/2006/math">
                    <m:d>
                      <m:dPr>
                        <m:begChr m:val="["/>
                        <m:endChr m:val="]"/>
                        <m:ctrlPr>
                          <a:rPr lang="mr-IN" sz="1800" i="1">
                            <a:latin typeface="Cambria Math" panose="02040503050406030204" pitchFamily="18" charset="0"/>
                          </a:rPr>
                        </m:ctrlPr>
                      </m:dPr>
                      <m:e>
                        <m:m>
                          <m:mPr>
                            <m:mcs>
                              <m:mc>
                                <m:mcPr>
                                  <m:count m:val="1"/>
                                  <m:mcJc m:val="center"/>
                                </m:mcPr>
                              </m:mc>
                            </m:mcs>
                            <m:ctrlPr>
                              <a:rPr lang="mr-IN" sz="1800" i="1">
                                <a:latin typeface="Cambria Math" panose="02040503050406030204" pitchFamily="18" charset="0"/>
                              </a:rPr>
                            </m:ctrlPr>
                          </m:mPr>
                          <m:mr>
                            <m:e>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e>
                              </m:acc>
                            </m:e>
                          </m:mr>
                          <m:mr>
                            <m:e>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1</m:t>
                                      </m:r>
                                    </m:sub>
                                  </m:sSub>
                                </m:e>
                              </m:acc>
                            </m:e>
                          </m:mr>
                        </m:m>
                      </m:e>
                    </m:d>
                  </m:oMath>
                </a14:m>
                <a:r>
                  <a:rPr lang="en-US" sz="1800" dirty="0"/>
                  <a:t>= </a:t>
                </a:r>
                <a14:m>
                  <m:oMath xmlns:m="http://schemas.openxmlformats.org/officeDocument/2006/math">
                    <m:d>
                      <m:dPr>
                        <m:begChr m:val="["/>
                        <m:endChr m:val="]"/>
                        <m:ctrlPr>
                          <a:rPr lang="mr-IN" sz="1800" i="1">
                            <a:latin typeface="Cambria Math" panose="02040503050406030204" pitchFamily="18" charset="0"/>
                          </a:rPr>
                        </m:ctrlPr>
                      </m:dPr>
                      <m:e>
                        <m:m>
                          <m:mPr>
                            <m:mcs>
                              <m:mc>
                                <m:mcPr>
                                  <m:count m:val="1"/>
                                  <m:mcJc m:val="center"/>
                                </m:mcPr>
                              </m:mc>
                            </m:mcs>
                            <m:ctrlPr>
                              <a:rPr lang="mr-IN" sz="1800" i="1">
                                <a:latin typeface="Cambria Math" panose="02040503050406030204" pitchFamily="18" charset="0"/>
                              </a:rPr>
                            </m:ctrlPr>
                          </m:mPr>
                          <m:mr>
                            <m:e>
                              <m:r>
                                <m:rPr>
                                  <m:brk m:alnAt="7"/>
                                </m:rPr>
                                <a:rPr lang="en-US" sz="1800" i="1">
                                  <a:latin typeface="Cambria Math" charset="0"/>
                                </a:rPr>
                                <m:t>−</m:t>
                              </m:r>
                              <m:f>
                                <m:fPr>
                                  <m:ctrlPr>
                                    <a:rPr lang="en-US" sz="1800" i="1">
                                      <a:latin typeface="Cambria Math" panose="02040503050406030204" pitchFamily="18" charset="0"/>
                                    </a:rPr>
                                  </m:ctrlPr>
                                </m:fPr>
                                <m:num>
                                  <m:r>
                                    <m:rPr>
                                      <m:brk m:alnAt="7"/>
                                    </m:rPr>
                                    <a:rPr lang="en-US" sz="1800" i="1">
                                      <a:latin typeface="Cambria Math" charset="0"/>
                                    </a:rPr>
                                    <m:t>𝑔</m:t>
                                  </m:r>
                                </m:num>
                                <m:den>
                                  <m:r>
                                    <m:rPr>
                                      <m:brk m:alnAt="7"/>
                                    </m:rPr>
                                    <a:rPr lang="en-US" sz="1800" i="1">
                                      <a:latin typeface="Cambria Math" charset="0"/>
                                    </a:rPr>
                                    <m:t>𝑙</m:t>
                                  </m:r>
                                </m:den>
                              </m:f>
                              <m:func>
                                <m:funcPr>
                                  <m:ctrlPr>
                                    <a:rPr lang="en-US" sz="1800" i="1">
                                      <a:latin typeface="Cambria Math" panose="02040503050406030204" pitchFamily="18" charset="0"/>
                                    </a:rPr>
                                  </m:ctrlPr>
                                </m:funcPr>
                                <m:fName>
                                  <m:r>
                                    <m:rPr>
                                      <m:sty m:val="p"/>
                                      <m:brk m:alnAt="7"/>
                                    </m:rPr>
                                    <a:rPr lang="en-US" sz="1800">
                                      <a:latin typeface="Cambria Math" charset="0"/>
                                    </a:rPr>
                                    <m:t>s</m:t>
                                  </m:r>
                                  <m:r>
                                    <m:rPr>
                                      <m:sty m:val="p"/>
                                    </m:rPr>
                                    <a:rPr lang="en-US" sz="1800">
                                      <a:latin typeface="Cambria Math" charset="0"/>
                                    </a:rPr>
                                    <m:t>in</m:t>
                                  </m:r>
                                </m:fName>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m:rPr>
                                              <m:brk m:alnAt="7"/>
                                            </m:rPr>
                                            <a:rPr lang="en-US" sz="1800" i="1">
                                              <a:latin typeface="Cambria Math" charset="0"/>
                                            </a:rPr>
                                            <m:t>𝑥</m:t>
                                          </m:r>
                                        </m:e>
                                        <m:sub>
                                          <m:r>
                                            <m:rPr>
                                              <m:brk m:alnAt="7"/>
                                            </m:rPr>
                                            <a:rPr lang="en-US" sz="1800" i="1">
                                              <a:latin typeface="Cambria Math" charset="0"/>
                                            </a:rPr>
                                            <m:t>1</m:t>
                                          </m:r>
                                        </m:sub>
                                      </m:sSub>
                                    </m:e>
                                  </m:d>
                                </m:e>
                              </m:func>
                              <m:r>
                                <a:rPr lang="en-US" sz="1800" i="1">
                                  <a:latin typeface="Cambria Math" charset="0"/>
                                </a:rPr>
                                <m:t>−</m:t>
                              </m:r>
                              <m:f>
                                <m:fPr>
                                  <m:ctrlPr>
                                    <a:rPr lang="en-US" sz="1800" i="1">
                                      <a:latin typeface="Cambria Math" panose="02040503050406030204" pitchFamily="18" charset="0"/>
                                    </a:rPr>
                                  </m:ctrlPr>
                                </m:fPr>
                                <m:num>
                                  <m:r>
                                    <a:rPr lang="en-US" sz="1800" i="1">
                                      <a:latin typeface="Cambria Math" charset="0"/>
                                    </a:rPr>
                                    <m:t>𝑘</m:t>
                                  </m:r>
                                </m:num>
                                <m:den>
                                  <m:r>
                                    <a:rPr lang="en-US" sz="1800" i="1">
                                      <a:latin typeface="Cambria Math" charset="0"/>
                                    </a:rPr>
                                    <m:t>𝑚</m:t>
                                  </m:r>
                                </m:den>
                              </m:f>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e>
                          </m:mr>
                          <m:mr>
                            <m:e>
                              <m:sSub>
                                <m:sSubPr>
                                  <m:ctrlPr>
                                    <a:rPr lang="en-US" sz="1800" i="1">
                                      <a:latin typeface="Cambria Math" panose="02040503050406030204" pitchFamily="18" charset="0"/>
                                    </a:rPr>
                                  </m:ctrlPr>
                                </m:sSubPr>
                                <m:e>
                                  <m:r>
                                    <a:rPr lang="en-US" sz="1800" i="1">
                                      <a:latin typeface="Cambria Math" charset="0"/>
                                    </a:rPr>
                                    <m:t>𝑥</m:t>
                                  </m:r>
                                </m:e>
                                <m:sub>
                                  <m:r>
                                    <a:rPr lang="en-US" sz="1800" i="1">
                                      <a:latin typeface="Cambria Math" charset="0"/>
                                    </a:rPr>
                                    <m:t>2</m:t>
                                  </m:r>
                                </m:sub>
                              </m:sSub>
                            </m:e>
                          </m:mr>
                        </m:m>
                      </m:e>
                    </m:d>
                  </m:oMath>
                </a14:m>
                <a:endParaRPr lang="en-US" dirty="0"/>
              </a:p>
              <a:p>
                <a:pPr marL="0" indent="0">
                  <a:spcBef>
                    <a:spcPts val="0"/>
                  </a:spcBef>
                  <a:buNone/>
                </a:pPr>
                <a:endParaRPr lang="en-US" dirty="0"/>
              </a:p>
              <a:p>
                <a:pPr marL="0" indent="0">
                  <a:spcBef>
                    <a:spcPts val="0"/>
                  </a:spcBef>
                  <a:buNone/>
                </a:pPr>
                <a14:m>
                  <m:oMath xmlns:m="http://schemas.openxmlformats.org/officeDocument/2006/math">
                    <m:r>
                      <a:rPr lang="en-US" b="0" i="1" smtClean="0">
                        <a:latin typeface="Cambria Math" charset="0"/>
                      </a:rPr>
                      <m:t>𝑘</m:t>
                    </m:r>
                    <m:r>
                      <a:rPr lang="en-US" b="0" i="1" smtClean="0">
                        <a:latin typeface="Cambria Math" charset="0"/>
                      </a:rPr>
                      <m:t>:</m:t>
                    </m:r>
                  </m:oMath>
                </a14:m>
                <a:r>
                  <a:rPr lang="en-US" dirty="0"/>
                  <a:t> friction coefficient </a:t>
                </a:r>
              </a:p>
              <a:p>
                <a:pPr marL="0" indent="0">
                  <a:spcBef>
                    <a:spcPts val="0"/>
                  </a:spcBef>
                  <a:buNone/>
                </a:pPr>
                <a:endParaRPr lang="en-US" dirty="0"/>
              </a:p>
              <a:p>
                <a:pPr marL="0" indent="0">
                  <a:spcBef>
                    <a:spcPts val="0"/>
                  </a:spcBef>
                  <a:buNone/>
                </a:pPr>
                <a:r>
                  <a:rPr lang="en-US" dirty="0"/>
                  <a:t>Two equilibrium points: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charset="0"/>
                          </a:rPr>
                          <m:t>0,0</m:t>
                        </m:r>
                      </m:e>
                    </m:d>
                    <m:r>
                      <a:rPr lang="en-US" b="0" i="1" smtClean="0">
                        <a:latin typeface="Cambria Math" charset="0"/>
                      </a:rPr>
                      <m:t>, (</m:t>
                    </m:r>
                    <m:r>
                      <a:rPr lang="en-US" b="0" i="1" smtClean="0">
                        <a:latin typeface="Cambria Math" charset="0"/>
                      </a:rPr>
                      <m:t>𝜋</m:t>
                    </m:r>
                    <m:r>
                      <a:rPr lang="en-US" b="0" i="1" smtClean="0">
                        <a:latin typeface="Cambria Math" charset="0"/>
                      </a:rPr>
                      <m:t>,0)</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704" t="-350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
        <p:nvSpPr>
          <p:cNvPr id="14" name="TextBox 13">
            <a:extLst>
              <a:ext uri="{FF2B5EF4-FFF2-40B4-BE49-F238E27FC236}">
                <a16:creationId xmlns:a16="http://schemas.microsoft.com/office/drawing/2014/main" id="{0F401598-0AA3-E748-87BE-893572C28C5B}"/>
              </a:ext>
            </a:extLst>
          </p:cNvPr>
          <p:cNvSpPr txBox="1"/>
          <p:nvPr/>
        </p:nvSpPr>
        <p:spPr>
          <a:xfrm rot="16200000">
            <a:off x="9149802" y="1748685"/>
            <a:ext cx="1243930" cy="523220"/>
          </a:xfrm>
          <a:prstGeom prst="rect">
            <a:avLst/>
          </a:prstGeom>
          <a:noFill/>
        </p:spPr>
        <p:txBody>
          <a:bodyPr wrap="none" rtlCol="0">
            <a:spAutoFit/>
          </a:bodyPr>
          <a:lstStyle/>
          <a:p>
            <a:r>
              <a:rPr lang="en-US" sz="2800" i="1" dirty="0"/>
              <a:t>upright</a:t>
            </a:r>
          </a:p>
        </p:txBody>
      </p:sp>
      <p:pic>
        <p:nvPicPr>
          <p:cNvPr id="15" name="Picture 14">
            <a:extLst>
              <a:ext uri="{FF2B5EF4-FFF2-40B4-BE49-F238E27FC236}">
                <a16:creationId xmlns:a16="http://schemas.microsoft.com/office/drawing/2014/main" id="{7CA267A3-06F0-D141-9457-195D6D471962}"/>
              </a:ext>
            </a:extLst>
          </p:cNvPr>
          <p:cNvPicPr>
            <a:picLocks noChangeAspect="1"/>
          </p:cNvPicPr>
          <p:nvPr/>
        </p:nvPicPr>
        <p:blipFill>
          <a:blip r:embed="rId3"/>
          <a:stretch>
            <a:fillRect/>
          </a:stretch>
        </p:blipFill>
        <p:spPr>
          <a:xfrm>
            <a:off x="8422229" y="2671421"/>
            <a:ext cx="3154309" cy="2968761"/>
          </a:xfrm>
          <a:prstGeom prst="rect">
            <a:avLst/>
          </a:prstGeom>
        </p:spPr>
      </p:pic>
      <p:sp>
        <p:nvSpPr>
          <p:cNvPr id="17" name="TextBox 16">
            <a:extLst>
              <a:ext uri="{FF2B5EF4-FFF2-40B4-BE49-F238E27FC236}">
                <a16:creationId xmlns:a16="http://schemas.microsoft.com/office/drawing/2014/main" id="{8226A1FD-A89C-D74C-88C4-C5307C1C98C1}"/>
              </a:ext>
            </a:extLst>
          </p:cNvPr>
          <p:cNvSpPr txBox="1"/>
          <p:nvPr/>
        </p:nvSpPr>
        <p:spPr>
          <a:xfrm rot="16200000">
            <a:off x="9249474" y="3270851"/>
            <a:ext cx="992451" cy="523220"/>
          </a:xfrm>
          <a:prstGeom prst="rect">
            <a:avLst/>
          </a:prstGeom>
          <a:noFill/>
        </p:spPr>
        <p:txBody>
          <a:bodyPr wrap="none" rtlCol="0">
            <a:spAutoFit/>
          </a:bodyPr>
          <a:lstStyle/>
          <a:p>
            <a:r>
              <a:rPr lang="en-US" sz="2800" i="1" dirty="0"/>
              <a:t>down</a:t>
            </a:r>
          </a:p>
        </p:txBody>
      </p:sp>
    </p:spTree>
    <p:extLst>
      <p:ext uri="{BB962C8B-B14F-4D97-AF65-F5344CB8AC3E}">
        <p14:creationId xmlns:p14="http://schemas.microsoft.com/office/powerpoint/2010/main" val="8722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9918-18DF-8B4E-A8D2-A09BA21D16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CAD149-68A8-BD4B-8BEE-E74FB873556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408103-4F00-1D46-B1C4-F27B524F8A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9091" t="6095" r="4022" b="10096"/>
          <a:stretch/>
        </p:blipFill>
        <p:spPr>
          <a:xfrm>
            <a:off x="0" y="0"/>
            <a:ext cx="12208999" cy="6865106"/>
          </a:xfrm>
          <a:prstGeom prst="rect">
            <a:avLst/>
          </a:prstGeom>
        </p:spPr>
      </p:pic>
      <p:sp>
        <p:nvSpPr>
          <p:cNvPr id="21" name="Oval 20">
            <a:extLst>
              <a:ext uri="{FF2B5EF4-FFF2-40B4-BE49-F238E27FC236}">
                <a16:creationId xmlns:a16="http://schemas.microsoft.com/office/drawing/2014/main" id="{6E92D910-6B61-894F-9DBE-16983B473DD6}"/>
              </a:ext>
            </a:extLst>
          </p:cNvPr>
          <p:cNvSpPr/>
          <p:nvPr/>
        </p:nvSpPr>
        <p:spPr>
          <a:xfrm>
            <a:off x="9616796" y="3406729"/>
            <a:ext cx="445887" cy="45155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545862D-DE32-4748-888D-8130B65D115E}"/>
              </a:ext>
            </a:extLst>
          </p:cNvPr>
          <p:cNvSpPr/>
          <p:nvPr/>
        </p:nvSpPr>
        <p:spPr>
          <a:xfrm>
            <a:off x="6164867" y="3409244"/>
            <a:ext cx="445887" cy="451556"/>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79674BFA-5C63-0240-BCBE-4E62180CCA5B}"/>
              </a:ext>
            </a:extLst>
          </p:cNvPr>
          <p:cNvSpPr/>
          <p:nvPr/>
        </p:nvSpPr>
        <p:spPr>
          <a:xfrm rot="1641923">
            <a:off x="5574826" y="2751946"/>
            <a:ext cx="1604030" cy="1653264"/>
          </a:xfrm>
          <a:prstGeom prst="arc">
            <a:avLst>
              <a:gd name="adj1" fmla="val 16248761"/>
              <a:gd name="adj2" fmla="val 16168665"/>
            </a:avLst>
          </a:prstGeom>
          <a:ln w="28575">
            <a:solidFill>
              <a:srgbClr val="7070FF"/>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541FFB8-9A01-CE43-A2F4-F9D95A7A22D8}"/>
              </a:ext>
            </a:extLst>
          </p:cNvPr>
          <p:cNvCxnSpPr/>
          <p:nvPr/>
        </p:nvCxnSpPr>
        <p:spPr>
          <a:xfrm>
            <a:off x="-543339" y="3632507"/>
            <a:ext cx="13649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5256FB7-D893-024F-961E-7380AB8790C3}"/>
              </a:ext>
            </a:extLst>
          </p:cNvPr>
          <p:cNvCxnSpPr>
            <a:cxnSpLocks/>
          </p:cNvCxnSpPr>
          <p:nvPr/>
        </p:nvCxnSpPr>
        <p:spPr>
          <a:xfrm>
            <a:off x="6387548" y="7106"/>
            <a:ext cx="0" cy="6858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24E2815-7A3C-F644-9624-80C695C5E0CB}"/>
              </a:ext>
            </a:extLst>
          </p:cNvPr>
          <p:cNvCxnSpPr>
            <a:cxnSpLocks/>
          </p:cNvCxnSpPr>
          <p:nvPr/>
        </p:nvCxnSpPr>
        <p:spPr>
          <a:xfrm>
            <a:off x="9839740" y="31229"/>
            <a:ext cx="0" cy="6858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369BFC-6CC8-3248-8E39-214A0CB22A3E}"/>
              </a:ext>
            </a:extLst>
          </p:cNvPr>
          <p:cNvSpPr txBox="1"/>
          <p:nvPr/>
        </p:nvSpPr>
        <p:spPr>
          <a:xfrm>
            <a:off x="0" y="2717014"/>
            <a:ext cx="2521844" cy="923330"/>
          </a:xfrm>
          <a:prstGeom prst="rect">
            <a:avLst/>
          </a:prstGeom>
          <a:noFill/>
        </p:spPr>
        <p:txBody>
          <a:bodyPr wrap="none" rtlCol="0">
            <a:spAutoFit/>
          </a:bodyPr>
          <a:lstStyle/>
          <a:p>
            <a:r>
              <a:rPr lang="en-US" sz="5400" i="1" dirty="0"/>
              <a:t>speed=0</a:t>
            </a:r>
          </a:p>
        </p:txBody>
      </p:sp>
      <p:sp>
        <p:nvSpPr>
          <p:cNvPr id="13" name="TextBox 12">
            <a:extLst>
              <a:ext uri="{FF2B5EF4-FFF2-40B4-BE49-F238E27FC236}">
                <a16:creationId xmlns:a16="http://schemas.microsoft.com/office/drawing/2014/main" id="{DFD0568A-0F53-9646-AEAB-F2D4C8EB9990}"/>
              </a:ext>
            </a:extLst>
          </p:cNvPr>
          <p:cNvSpPr txBox="1"/>
          <p:nvPr/>
        </p:nvSpPr>
        <p:spPr>
          <a:xfrm>
            <a:off x="0" y="-7836"/>
            <a:ext cx="1164101" cy="923330"/>
          </a:xfrm>
          <a:prstGeom prst="rect">
            <a:avLst/>
          </a:prstGeom>
          <a:noFill/>
        </p:spPr>
        <p:txBody>
          <a:bodyPr wrap="none" rtlCol="0">
            <a:spAutoFit/>
          </a:bodyPr>
          <a:lstStyle/>
          <a:p>
            <a:r>
              <a:rPr lang="en-US" sz="5400" i="1" dirty="0"/>
              <a:t>CW</a:t>
            </a:r>
          </a:p>
        </p:txBody>
      </p:sp>
      <p:sp>
        <p:nvSpPr>
          <p:cNvPr id="14" name="TextBox 13">
            <a:extLst>
              <a:ext uri="{FF2B5EF4-FFF2-40B4-BE49-F238E27FC236}">
                <a16:creationId xmlns:a16="http://schemas.microsoft.com/office/drawing/2014/main" id="{C474A6CF-1EC5-FB4D-876B-44EF585F18C7}"/>
              </a:ext>
            </a:extLst>
          </p:cNvPr>
          <p:cNvSpPr txBox="1"/>
          <p:nvPr/>
        </p:nvSpPr>
        <p:spPr>
          <a:xfrm>
            <a:off x="0" y="5887856"/>
            <a:ext cx="1526380" cy="923330"/>
          </a:xfrm>
          <a:prstGeom prst="rect">
            <a:avLst/>
          </a:prstGeom>
          <a:noFill/>
        </p:spPr>
        <p:txBody>
          <a:bodyPr wrap="none" rtlCol="0">
            <a:spAutoFit/>
          </a:bodyPr>
          <a:lstStyle/>
          <a:p>
            <a:r>
              <a:rPr lang="en-US" sz="5400" i="1" dirty="0"/>
              <a:t>CCW</a:t>
            </a:r>
          </a:p>
        </p:txBody>
      </p:sp>
      <p:sp>
        <p:nvSpPr>
          <p:cNvPr id="15" name="TextBox 14">
            <a:extLst>
              <a:ext uri="{FF2B5EF4-FFF2-40B4-BE49-F238E27FC236}">
                <a16:creationId xmlns:a16="http://schemas.microsoft.com/office/drawing/2014/main" id="{9A9D02C6-C78B-6944-AB75-DE602B168712}"/>
              </a:ext>
            </a:extLst>
          </p:cNvPr>
          <p:cNvSpPr txBox="1"/>
          <p:nvPr/>
        </p:nvSpPr>
        <p:spPr>
          <a:xfrm rot="16200000">
            <a:off x="8335785" y="5319781"/>
            <a:ext cx="2229778" cy="923330"/>
          </a:xfrm>
          <a:prstGeom prst="rect">
            <a:avLst/>
          </a:prstGeom>
          <a:noFill/>
        </p:spPr>
        <p:txBody>
          <a:bodyPr wrap="none" rtlCol="0">
            <a:spAutoFit/>
          </a:bodyPr>
          <a:lstStyle/>
          <a:p>
            <a:r>
              <a:rPr lang="en-US" sz="5400" i="1" dirty="0"/>
              <a:t>upright</a:t>
            </a:r>
          </a:p>
        </p:txBody>
      </p:sp>
      <p:sp>
        <p:nvSpPr>
          <p:cNvPr id="16" name="TextBox 15">
            <a:extLst>
              <a:ext uri="{FF2B5EF4-FFF2-40B4-BE49-F238E27FC236}">
                <a16:creationId xmlns:a16="http://schemas.microsoft.com/office/drawing/2014/main" id="{3048151B-C5D3-C344-A5D9-9D65ADF79AB1}"/>
              </a:ext>
            </a:extLst>
          </p:cNvPr>
          <p:cNvSpPr txBox="1"/>
          <p:nvPr/>
        </p:nvSpPr>
        <p:spPr>
          <a:xfrm rot="16200000">
            <a:off x="5232402" y="5521306"/>
            <a:ext cx="1744195" cy="923330"/>
          </a:xfrm>
          <a:prstGeom prst="rect">
            <a:avLst/>
          </a:prstGeom>
          <a:noFill/>
        </p:spPr>
        <p:txBody>
          <a:bodyPr wrap="none" rtlCol="0">
            <a:spAutoFit/>
          </a:bodyPr>
          <a:lstStyle/>
          <a:p>
            <a:r>
              <a:rPr lang="en-US" sz="5400" i="1" dirty="0"/>
              <a:t>down</a:t>
            </a:r>
          </a:p>
        </p:txBody>
      </p:sp>
      <p:pic>
        <p:nvPicPr>
          <p:cNvPr id="17" name="Picture 16">
            <a:extLst>
              <a:ext uri="{FF2B5EF4-FFF2-40B4-BE49-F238E27FC236}">
                <a16:creationId xmlns:a16="http://schemas.microsoft.com/office/drawing/2014/main" id="{B964037D-8ED4-AA4E-894E-66DCB88AFC74}"/>
              </a:ext>
            </a:extLst>
          </p:cNvPr>
          <p:cNvPicPr>
            <a:picLocks noChangeAspect="1"/>
          </p:cNvPicPr>
          <p:nvPr/>
        </p:nvPicPr>
        <p:blipFill>
          <a:blip r:embed="rId5"/>
          <a:stretch>
            <a:fillRect/>
          </a:stretch>
        </p:blipFill>
        <p:spPr>
          <a:xfrm>
            <a:off x="1108355" y="3927752"/>
            <a:ext cx="1564705" cy="1472663"/>
          </a:xfrm>
          <a:prstGeom prst="rect">
            <a:avLst/>
          </a:prstGeom>
        </p:spPr>
      </p:pic>
      <p:sp>
        <p:nvSpPr>
          <p:cNvPr id="22" name="TextBox 21">
            <a:extLst>
              <a:ext uri="{FF2B5EF4-FFF2-40B4-BE49-F238E27FC236}">
                <a16:creationId xmlns:a16="http://schemas.microsoft.com/office/drawing/2014/main" id="{888A0909-7A30-7E4D-B1F0-9F689EB7E7A7}"/>
              </a:ext>
            </a:extLst>
          </p:cNvPr>
          <p:cNvSpPr txBox="1"/>
          <p:nvPr/>
        </p:nvSpPr>
        <p:spPr>
          <a:xfrm rot="2208569">
            <a:off x="4520227" y="2266514"/>
            <a:ext cx="1869807" cy="923330"/>
          </a:xfrm>
          <a:prstGeom prst="rect">
            <a:avLst/>
          </a:prstGeom>
          <a:noFill/>
        </p:spPr>
        <p:txBody>
          <a:bodyPr wrap="none" rtlCol="0">
            <a:spAutoFit/>
          </a:bodyPr>
          <a:lstStyle/>
          <a:p>
            <a:r>
              <a:rPr lang="en-US" sz="5400" i="1" dirty="0"/>
              <a:t>stable</a:t>
            </a:r>
          </a:p>
        </p:txBody>
      </p:sp>
      <p:sp>
        <p:nvSpPr>
          <p:cNvPr id="23" name="TextBox 22">
            <a:extLst>
              <a:ext uri="{FF2B5EF4-FFF2-40B4-BE49-F238E27FC236}">
                <a16:creationId xmlns:a16="http://schemas.microsoft.com/office/drawing/2014/main" id="{03378AB6-10FA-0349-9681-BA244E3D9DA3}"/>
              </a:ext>
            </a:extLst>
          </p:cNvPr>
          <p:cNvSpPr txBox="1"/>
          <p:nvPr/>
        </p:nvSpPr>
        <p:spPr>
          <a:xfrm rot="1973859">
            <a:off x="9865103" y="4196768"/>
            <a:ext cx="2581541" cy="923330"/>
          </a:xfrm>
          <a:prstGeom prst="rect">
            <a:avLst/>
          </a:prstGeom>
          <a:noFill/>
        </p:spPr>
        <p:txBody>
          <a:bodyPr wrap="none" rtlCol="0">
            <a:spAutoFit/>
          </a:bodyPr>
          <a:lstStyle/>
          <a:p>
            <a:r>
              <a:rPr lang="en-US" sz="5400" i="1" dirty="0"/>
              <a:t>unstable</a:t>
            </a:r>
          </a:p>
        </p:txBody>
      </p:sp>
      <p:sp>
        <p:nvSpPr>
          <p:cNvPr id="24" name="Oval 23">
            <a:extLst>
              <a:ext uri="{FF2B5EF4-FFF2-40B4-BE49-F238E27FC236}">
                <a16:creationId xmlns:a16="http://schemas.microsoft.com/office/drawing/2014/main" id="{A90BEA17-AF50-D245-B7F8-A8846171B7D9}"/>
              </a:ext>
            </a:extLst>
          </p:cNvPr>
          <p:cNvSpPr/>
          <p:nvPr/>
        </p:nvSpPr>
        <p:spPr>
          <a:xfrm>
            <a:off x="6313185" y="2648660"/>
            <a:ext cx="168737" cy="170882"/>
          </a:xfrm>
          <a:prstGeom prst="ellipse">
            <a:avLst/>
          </a:prstGeom>
          <a:solidFill>
            <a:srgbClr val="7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33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6 4.81481E-6 L 0.77265 -0.57384 " pathEditMode="relative" rAng="0" ptsTypes="AA">
                                      <p:cBhvr>
                                        <p:cTn id="6" dur="2000" fill="hold"/>
                                        <p:tgtEl>
                                          <p:spTgt spid="17"/>
                                        </p:tgtEl>
                                        <p:attrNameLst>
                                          <p:attrName>ppt_x</p:attrName>
                                          <p:attrName>ppt_y</p:attrName>
                                        </p:attrNameLst>
                                      </p:cBhvr>
                                      <p:rCtr x="38190" y="-2863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5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childTnLst>
                                </p:cTn>
                              </p:par>
                              <p:par>
                                <p:cTn id="50" presetID="1" presetClass="exit"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19" grpId="1" animBg="1"/>
      <p:bldP spid="12" grpId="0"/>
      <p:bldP spid="13" grpId="0"/>
      <p:bldP spid="14" grpId="0"/>
      <p:bldP spid="15" grpId="0"/>
      <p:bldP spid="16" grpId="0"/>
      <p:bldP spid="22" grpId="0"/>
      <p:bldP spid="23" grpId="0"/>
      <p:bldP spid="24" grpId="0" animBg="1"/>
      <p:bldP spid="24" grpId="1" animBg="1"/>
      <p:bldP spid="24"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Aleksandr</a:t>
            </a:r>
            <a:r>
              <a:rPr lang="en-US" dirty="0"/>
              <a:t> M. </a:t>
            </a:r>
            <a:r>
              <a:rPr lang="en-US" dirty="0" err="1"/>
              <a:t>Lyapunov</a:t>
            </a:r>
            <a:r>
              <a:rPr lang="en-US" dirty="0"/>
              <a:t> </a:t>
            </a:r>
          </a:p>
        </p:txBody>
      </p:sp>
      <p:sp>
        <p:nvSpPr>
          <p:cNvPr id="3" name="Content Placeholder 2"/>
          <p:cNvSpPr>
            <a:spLocks noGrp="1"/>
          </p:cNvSpPr>
          <p:nvPr>
            <p:ph idx="1"/>
          </p:nvPr>
        </p:nvSpPr>
        <p:spPr>
          <a:xfrm>
            <a:off x="914400" y="1600200"/>
            <a:ext cx="6248400" cy="4410635"/>
          </a:xfrm>
        </p:spPr>
        <p:txBody>
          <a:bodyPr>
            <a:normAutofit fontScale="77500" lnSpcReduction="20000"/>
          </a:bodyPr>
          <a:lstStyle/>
          <a:p>
            <a:pPr marL="0" indent="0">
              <a:lnSpc>
                <a:spcPct val="120000"/>
              </a:lnSpc>
              <a:spcBef>
                <a:spcPts val="0"/>
              </a:spcBef>
              <a:buNone/>
            </a:pPr>
            <a:r>
              <a:rPr lang="en-US" dirty="0"/>
              <a:t>Aleksandr Mikhailovich Lyapunov (June 6 1857–November 3, 1918) was a Russian mathematician and physicist. </a:t>
            </a:r>
          </a:p>
          <a:p>
            <a:pPr marL="0" indent="0">
              <a:lnSpc>
                <a:spcPct val="120000"/>
              </a:lnSpc>
              <a:spcBef>
                <a:spcPts val="0"/>
              </a:spcBef>
              <a:buNone/>
            </a:pPr>
            <a:endParaRPr lang="en-US" dirty="0"/>
          </a:p>
          <a:p>
            <a:pPr marL="0" indent="0">
              <a:lnSpc>
                <a:spcPct val="120000"/>
              </a:lnSpc>
              <a:spcBef>
                <a:spcPts val="0"/>
              </a:spcBef>
              <a:buNone/>
            </a:pPr>
            <a:r>
              <a:rPr lang="en-US" dirty="0"/>
              <a:t>His methods make it possible to define the stability of ordinary differential equations. In the theory of probability, he generalized the works of Chebyshev and Markov, and proved the Central Limit Theorem under more general conditions than his predecessors.</a:t>
            </a:r>
          </a:p>
          <a:p>
            <a:pPr marL="0" indent="0">
              <a:lnSpc>
                <a:spcPct val="120000"/>
              </a:lnSpc>
              <a:spcBef>
                <a:spcPts val="0"/>
              </a:spcBef>
              <a:buNone/>
            </a:pPr>
            <a:endParaRPr lang="en-US" dirty="0"/>
          </a:p>
        </p:txBody>
      </p:sp>
      <p:pic>
        <p:nvPicPr>
          <p:cNvPr id="4" name="Picture 3"/>
          <p:cNvPicPr>
            <a:picLocks noChangeAspect="1"/>
          </p:cNvPicPr>
          <p:nvPr/>
        </p:nvPicPr>
        <p:blipFill>
          <a:blip r:embed="rId2"/>
          <a:stretch>
            <a:fillRect/>
          </a:stretch>
        </p:blipFill>
        <p:spPr>
          <a:xfrm>
            <a:off x="7422029" y="1600200"/>
            <a:ext cx="2806700" cy="3848100"/>
          </a:xfrm>
          <a:prstGeom prst="rect">
            <a:avLst/>
          </a:prstGeom>
        </p:spPr>
      </p:pic>
      <p:sp>
        <p:nvSpPr>
          <p:cNvPr id="5" name="Footer Placeholder 4"/>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2272926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Lyapunov</a:t>
            </a:r>
            <a:r>
              <a:rPr lang="en-US" dirty="0"/>
              <a:t> stability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dirty="0"/>
                  <a:t>Lyapunov stability: The system (1) is said to be </a:t>
                </a:r>
                <a:r>
                  <a:rPr lang="en-US" b="1" i="1" dirty="0"/>
                  <a:t>Lyapunov stable </a:t>
                </a:r>
                <a:r>
                  <a:rPr lang="en-US" dirty="0"/>
                  <a:t>(at the origin) if </a:t>
                </a:r>
              </a:p>
              <a:p>
                <a:pPr marL="0" indent="0">
                  <a:buNone/>
                </a:pPr>
                <a:r>
                  <a:rPr lang="en-US" dirty="0"/>
                  <a:t> </a:t>
                </a:r>
                <a14:m>
                  <m:oMath xmlns:m="http://schemas.openxmlformats.org/officeDocument/2006/math">
                    <m:r>
                      <a:rPr lang="en-US" b="0" i="1" smtClean="0">
                        <a:latin typeface="Cambria Math" panose="02040503050406030204" pitchFamily="18" charset="0"/>
                      </a:rPr>
                      <m:t>∀</m:t>
                    </m:r>
                    <m:r>
                      <a:rPr lang="en-US" i="1">
                        <a:latin typeface="Cambria Math" charset="0"/>
                      </a:rPr>
                      <m:t>𝜀</m:t>
                    </m:r>
                    <m:r>
                      <a:rPr lang="en-US" i="1">
                        <a:latin typeface="Cambria Math" charset="0"/>
                      </a:rPr>
                      <m:t>&gt;0 ∃</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𝛿</m:t>
                        </m:r>
                      </m:e>
                      <m:sub>
                        <m:r>
                          <a:rPr lang="en-US" i="1">
                            <a:latin typeface="Cambria Math" charset="0"/>
                          </a:rPr>
                          <m:t>𝜀</m:t>
                        </m:r>
                      </m:sub>
                    </m:sSub>
                    <m:r>
                      <a:rPr lang="en-US" i="1">
                        <a:latin typeface="Cambria Math" charset="0"/>
                      </a:rPr>
                      <m:t>&gt;0 </m:t>
                    </m:r>
                  </m:oMath>
                </a14:m>
                <a:r>
                  <a:rPr lang="en-US" dirty="0"/>
                  <a:t>such that </a:t>
                </a:r>
                <a14:m>
                  <m:oMath xmlns:m="http://schemas.openxmlformats.org/officeDocument/2006/math">
                    <m:d>
                      <m:dPr>
                        <m:begChr m:val="|"/>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𝛿</m:t>
                        </m:r>
                      </m:e>
                      <m:sub>
                        <m:r>
                          <a:rPr lang="en-US" i="1">
                            <a:latin typeface="Cambria Math" charset="0"/>
                          </a:rPr>
                          <m:t>𝜀</m:t>
                        </m:r>
                      </m:sub>
                    </m:sSub>
                    <m:r>
                      <a:rPr lang="en-US" b="0" i="1" smtClean="0">
                        <a:latin typeface="Cambria Math" panose="02040503050406030204" pitchFamily="18" charset="0"/>
                      </a:rPr>
                      <m:t>⇒</m:t>
                    </m:r>
                  </m:oMath>
                </a14:m>
                <a:r>
                  <a:rPr lang="en-US" dirty="0"/>
                  <a:t> </a:t>
                </a:r>
                <a14:m>
                  <m:oMath xmlns:m="http://schemas.openxmlformats.org/officeDocument/2006/math">
                    <m:r>
                      <a:rPr lang="en-US" b="0" i="1" smtClean="0">
                        <a:latin typeface="Cambria Math" panose="02040503050406030204" pitchFamily="18" charset="0"/>
                      </a:rPr>
                      <m:t>∀ </m:t>
                    </m:r>
                    <m:r>
                      <m:rPr>
                        <m:sty m:val="p"/>
                      </m:rPr>
                      <a:rPr lang="en-US" b="0" i="0" smtClean="0">
                        <a:latin typeface="Cambria Math" charset="0"/>
                      </a:rPr>
                      <m:t>t</m:t>
                    </m:r>
                    <m:r>
                      <a:rPr lang="en-US" b="0" i="1" smtClean="0">
                        <a:latin typeface="Cambria Math" charset="0"/>
                      </a:rPr>
                      <m:t>≥0, </m:t>
                    </m:r>
                    <m:d>
                      <m:dPr>
                        <m:begChr m:val="|"/>
                        <m:endChr m:val="|"/>
                        <m:ctrlPr>
                          <a:rPr lang="en-US" i="1">
                            <a:latin typeface="Cambria Math" panose="02040503050406030204" pitchFamily="18" charset="0"/>
                          </a:rPr>
                        </m:ctrlPr>
                      </m:dPr>
                      <m:e>
                        <m:r>
                          <a:rPr lang="en-US" i="1">
                            <a:latin typeface="Cambria Math" charset="0"/>
                          </a:rPr>
                          <m:t>𝜉</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charset="0"/>
                              </a:rPr>
                              <m:t>𝑡</m:t>
                            </m:r>
                          </m:e>
                        </m:d>
                      </m:e>
                    </m:d>
                    <m:r>
                      <a:rPr lang="en-US" i="1">
                        <a:latin typeface="Cambria Math" charset="0"/>
                      </a:rPr>
                      <m:t>≤</m:t>
                    </m:r>
                    <m:r>
                      <a:rPr lang="en-US" b="0" i="1" smtClean="0">
                        <a:latin typeface="Cambria Math" charset="0"/>
                      </a:rPr>
                      <m:t>𝜀</m:t>
                    </m:r>
                    <m:r>
                      <a:rPr lang="en-US" b="0" i="1" smtClean="0">
                        <a:latin typeface="Cambria Math" charset="0"/>
                      </a:rPr>
                      <m:t>.</m:t>
                    </m:r>
                  </m:oMath>
                </a14:m>
                <a:endParaRPr lang="en-US" dirty="0"/>
              </a:p>
              <a:p>
                <a:pPr marL="0" indent="0">
                  <a:buNone/>
                </a:pPr>
                <a:endParaRPr lang="en-US" dirty="0"/>
              </a:p>
              <a:p>
                <a:pPr marL="0" indent="0">
                  <a:buNone/>
                </a:pPr>
                <a:r>
                  <a:rPr lang="en-US" dirty="0"/>
                  <a:t>How is this related to </a:t>
                </a:r>
              </a:p>
              <a:p>
                <a:pPr marL="0" indent="0">
                  <a:buNone/>
                </a:pPr>
                <a:r>
                  <a:rPr lang="en-US" dirty="0"/>
                  <a:t>invariants and </a:t>
                </a:r>
              </a:p>
              <a:p>
                <a:pPr marL="0" indent="0">
                  <a:buNone/>
                </a:pPr>
                <a:r>
                  <a:rPr lang="en-US" dirty="0"/>
                  <a:t>reachable states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1401"/>
                </a:stretch>
              </a:blipFill>
            </p:spPr>
            <p:txBody>
              <a:bodyPr/>
              <a:lstStyle/>
              <a:p>
                <a:r>
                  <a:rPr lang="en-US">
                    <a:noFill/>
                  </a:rPr>
                  <a:t> </a:t>
                </a:r>
              </a:p>
            </p:txBody>
          </p:sp>
        </mc:Fallback>
      </mc:AlternateContent>
      <p:sp>
        <p:nvSpPr>
          <p:cNvPr id="4" name="Oval 3"/>
          <p:cNvSpPr/>
          <p:nvPr/>
        </p:nvSpPr>
        <p:spPr>
          <a:xfrm>
            <a:off x="7353300" y="4391586"/>
            <a:ext cx="1905000" cy="19610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Oval 4"/>
          <p:cNvSpPr/>
          <p:nvPr/>
        </p:nvSpPr>
        <p:spPr>
          <a:xfrm>
            <a:off x="7010400" y="4038600"/>
            <a:ext cx="2590800" cy="26670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 name="Straight Connector 6"/>
          <p:cNvCxnSpPr>
            <a:stCxn id="4" idx="1"/>
          </p:cNvCxnSpPr>
          <p:nvPr/>
        </p:nvCxnSpPr>
        <p:spPr>
          <a:xfrm>
            <a:off x="7632282" y="4678772"/>
            <a:ext cx="673519" cy="6933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5" idx="2"/>
          </p:cNvCxnSpPr>
          <p:nvPr/>
        </p:nvCxnSpPr>
        <p:spPr>
          <a:xfrm flipV="1">
            <a:off x="7010400" y="5372100"/>
            <a:ext cx="1295400" cy="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p:cNvSpPr/>
              <p:nvPr/>
            </p:nvSpPr>
            <p:spPr>
              <a:xfrm>
                <a:off x="7851702" y="4670282"/>
                <a:ext cx="4540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𝛿</m:t>
                          </m:r>
                        </m:e>
                        <m:sub>
                          <m:r>
                            <a:rPr lang="en-US" i="1">
                              <a:latin typeface="Cambria Math" charset="0"/>
                            </a:rPr>
                            <m:t>𝜀</m:t>
                          </m:r>
                        </m:sub>
                      </m:sSub>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7851702" y="4670282"/>
                <a:ext cx="454099"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rot="426576">
                <a:off x="6254298" y="5100194"/>
                <a:ext cx="115402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𝜀</m:t>
                      </m:r>
                    </m:oMath>
                  </m:oMathPara>
                </a14:m>
                <a:endParaRPr lang="en-US" sz="2400" dirty="0"/>
              </a:p>
            </p:txBody>
          </p:sp>
        </mc:Choice>
        <mc:Fallback xmlns="">
          <p:sp>
            <p:nvSpPr>
              <p:cNvPr id="12" name="Rectangle 11"/>
              <p:cNvSpPr>
                <a:spLocks noRot="1" noChangeAspect="1" noMove="1" noResize="1" noEditPoints="1" noAdjustHandles="1" noChangeArrowheads="1" noChangeShapeType="1" noTextEdit="1"/>
              </p:cNvSpPr>
              <p:nvPr/>
            </p:nvSpPr>
            <p:spPr>
              <a:xfrm rot="426576">
                <a:off x="6254298" y="5100194"/>
                <a:ext cx="1154029" cy="461665"/>
              </a:xfrm>
              <a:prstGeom prst="rect">
                <a:avLst/>
              </a:prstGeom>
              <a:blipFill>
                <a:blip r:embed="rId4"/>
                <a:stretch>
                  <a:fillRect/>
                </a:stretch>
              </a:blipFill>
            </p:spPr>
            <p:txBody>
              <a:bodyPr/>
              <a:lstStyle/>
              <a:p>
                <a:r>
                  <a:rPr lang="en-US">
                    <a:noFill/>
                  </a:rPr>
                  <a:t> </a:t>
                </a:r>
              </a:p>
            </p:txBody>
          </p:sp>
        </mc:Fallback>
      </mc:AlternateContent>
      <p:sp>
        <p:nvSpPr>
          <p:cNvPr id="16" name="Freeform 15"/>
          <p:cNvSpPr/>
          <p:nvPr/>
        </p:nvSpPr>
        <p:spPr>
          <a:xfrm>
            <a:off x="7201707" y="4461418"/>
            <a:ext cx="1692849" cy="2080608"/>
          </a:xfrm>
          <a:custGeom>
            <a:avLst/>
            <a:gdLst>
              <a:gd name="connsiteX0" fmla="*/ 1440270 w 1692849"/>
              <a:gd name="connsiteY0" fmla="*/ 401935 h 2080608"/>
              <a:gd name="connsiteX1" fmla="*/ 1682318 w 1692849"/>
              <a:gd name="connsiteY1" fmla="*/ 1235653 h 2080608"/>
              <a:gd name="connsiteX2" fmla="*/ 1130988 w 1692849"/>
              <a:gd name="connsiteY2" fmla="*/ 1639064 h 2080608"/>
              <a:gd name="connsiteX3" fmla="*/ 324165 w 1692849"/>
              <a:gd name="connsiteY3" fmla="*/ 1706300 h 2080608"/>
              <a:gd name="connsiteX4" fmla="*/ 1435 w 1692849"/>
              <a:gd name="connsiteY4" fmla="*/ 1007053 h 2080608"/>
              <a:gd name="connsiteX5" fmla="*/ 431741 w 1692849"/>
              <a:gd name="connsiteY5" fmla="*/ 11970 h 2080608"/>
              <a:gd name="connsiteX6" fmla="*/ 1332694 w 1692849"/>
              <a:gd name="connsiteY6" fmla="*/ 509511 h 2080608"/>
              <a:gd name="connsiteX7" fmla="*/ 1547847 w 1692849"/>
              <a:gd name="connsiteY7" fmla="*/ 1289441 h 2080608"/>
              <a:gd name="connsiteX8" fmla="*/ 1252012 w 1692849"/>
              <a:gd name="connsiteY8" fmla="*/ 2042476 h 2080608"/>
              <a:gd name="connsiteX9" fmla="*/ 646894 w 1692849"/>
              <a:gd name="connsiteY9" fmla="*/ 1894558 h 2080608"/>
              <a:gd name="connsiteX10" fmla="*/ 445188 w 1692849"/>
              <a:gd name="connsiteY10" fmla="*/ 1249100 h 2080608"/>
              <a:gd name="connsiteX11" fmla="*/ 1036859 w 1692849"/>
              <a:gd name="connsiteY11" fmla="*/ 670876 h 208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2849" h="2080608">
                <a:moveTo>
                  <a:pt x="1440270" y="401935"/>
                </a:moveTo>
                <a:cubicBezTo>
                  <a:pt x="1587067" y="715700"/>
                  <a:pt x="1733865" y="1029465"/>
                  <a:pt x="1682318" y="1235653"/>
                </a:cubicBezTo>
                <a:cubicBezTo>
                  <a:pt x="1630771" y="1441841"/>
                  <a:pt x="1357347" y="1560623"/>
                  <a:pt x="1130988" y="1639064"/>
                </a:cubicBezTo>
                <a:cubicBezTo>
                  <a:pt x="904629" y="1717505"/>
                  <a:pt x="512424" y="1811635"/>
                  <a:pt x="324165" y="1706300"/>
                </a:cubicBezTo>
                <a:cubicBezTo>
                  <a:pt x="135906" y="1600965"/>
                  <a:pt x="-16494" y="1289441"/>
                  <a:pt x="1435" y="1007053"/>
                </a:cubicBezTo>
                <a:cubicBezTo>
                  <a:pt x="19364" y="724665"/>
                  <a:pt x="209865" y="94894"/>
                  <a:pt x="431741" y="11970"/>
                </a:cubicBezTo>
                <a:cubicBezTo>
                  <a:pt x="653617" y="-70954"/>
                  <a:pt x="1146676" y="296599"/>
                  <a:pt x="1332694" y="509511"/>
                </a:cubicBezTo>
                <a:cubicBezTo>
                  <a:pt x="1518712" y="722423"/>
                  <a:pt x="1561294" y="1033947"/>
                  <a:pt x="1547847" y="1289441"/>
                </a:cubicBezTo>
                <a:cubicBezTo>
                  <a:pt x="1534400" y="1544935"/>
                  <a:pt x="1402171" y="1941623"/>
                  <a:pt x="1252012" y="2042476"/>
                </a:cubicBezTo>
                <a:cubicBezTo>
                  <a:pt x="1101853" y="2143329"/>
                  <a:pt x="781365" y="2026787"/>
                  <a:pt x="646894" y="1894558"/>
                </a:cubicBezTo>
                <a:cubicBezTo>
                  <a:pt x="512423" y="1762329"/>
                  <a:pt x="380194" y="1453047"/>
                  <a:pt x="445188" y="1249100"/>
                </a:cubicBezTo>
                <a:cubicBezTo>
                  <a:pt x="510182" y="1045153"/>
                  <a:pt x="1036859" y="670876"/>
                  <a:pt x="1036859" y="670876"/>
                </a:cubicBezTo>
              </a:path>
            </a:pathLst>
          </a:custGeom>
          <a:noFill/>
          <a:ln>
            <a:solidFill>
              <a:schemeClr val="accent6">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A9E8EFB-D983-0346-9569-815152934283}"/>
                  </a:ext>
                </a:extLst>
              </p:cNvPr>
              <p:cNvSpPr/>
              <p:nvPr/>
            </p:nvSpPr>
            <p:spPr>
              <a:xfrm>
                <a:off x="8136715" y="4920201"/>
                <a:ext cx="4660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m:oMathPara>
                </a14:m>
                <a:endParaRPr lang="en-US" dirty="0"/>
              </a:p>
            </p:txBody>
          </p:sp>
        </mc:Choice>
        <mc:Fallback xmlns="">
          <p:sp>
            <p:nvSpPr>
              <p:cNvPr id="9" name="Rectangle 8">
                <a:extLst>
                  <a:ext uri="{FF2B5EF4-FFF2-40B4-BE49-F238E27FC236}">
                    <a16:creationId xmlns:a16="http://schemas.microsoft.com/office/drawing/2014/main" id="{EA9E8EFB-D983-0346-9569-815152934283}"/>
                  </a:ext>
                </a:extLst>
              </p:cNvPr>
              <p:cNvSpPr>
                <a:spLocks noRot="1" noChangeAspect="1" noMove="1" noResize="1" noEditPoints="1" noAdjustHandles="1" noChangeArrowheads="1" noChangeShapeType="1" noTextEdit="1"/>
              </p:cNvSpPr>
              <p:nvPr/>
            </p:nvSpPr>
            <p:spPr>
              <a:xfrm>
                <a:off x="8136715" y="4920201"/>
                <a:ext cx="466090" cy="3693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8755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Asymptotically stability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00201"/>
                <a:ext cx="10744200" cy="2791384"/>
              </a:xfrm>
            </p:spPr>
            <p:txBody>
              <a:bodyPr>
                <a:normAutofit lnSpcReduction="10000"/>
              </a:bodyPr>
              <a:lstStyle/>
              <a:p>
                <a:pPr marL="0" indent="0">
                  <a:lnSpc>
                    <a:spcPct val="110000"/>
                  </a:lnSpc>
                  <a:buNone/>
                </a:pPr>
                <a:r>
                  <a:rPr lang="en-US" dirty="0"/>
                  <a:t>The system (1) is said to be </a:t>
                </a:r>
                <a:r>
                  <a:rPr lang="en-US" b="1" i="1" dirty="0"/>
                  <a:t>Asymptotically stable </a:t>
                </a:r>
                <a:r>
                  <a:rPr lang="en-US" i="1" dirty="0"/>
                  <a:t>(at the origin) </a:t>
                </a:r>
                <a:r>
                  <a:rPr lang="en-US" dirty="0"/>
                  <a:t>if it is Lyapunov stable and </a:t>
                </a:r>
              </a:p>
              <a:p>
                <a:pPr marL="0" indent="0">
                  <a:lnSpc>
                    <a:spcPct val="110000"/>
                  </a:lnSpc>
                  <a:buNone/>
                </a:pPr>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charset="0"/>
                          </a:rPr>
                          <m:t>𝛿</m:t>
                        </m:r>
                      </m:e>
                      <m:sub>
                        <m:r>
                          <a:rPr lang="en-US" b="0" i="1" smtClean="0">
                            <a:latin typeface="Cambria Math" charset="0"/>
                          </a:rPr>
                          <m:t>2</m:t>
                        </m:r>
                      </m:sub>
                    </m:sSub>
                    <m:r>
                      <a:rPr lang="en-US" i="1">
                        <a:latin typeface="Cambria Math" charset="0"/>
                      </a:rPr>
                      <m:t>&gt;0 </m:t>
                    </m:r>
                  </m:oMath>
                </a14:m>
                <a:r>
                  <a:rPr lang="en-US" dirty="0"/>
                  <a:t>such that </a:t>
                </a:r>
                <a14:m>
                  <m:oMath xmlns:m="http://schemas.openxmlformats.org/officeDocument/2006/math">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𝛿</m:t>
                        </m:r>
                      </m:e>
                      <m:sub>
                        <m:r>
                          <a:rPr lang="en-US" b="0" i="1" smtClean="0">
                            <a:latin typeface="Cambria Math" charset="0"/>
                          </a:rPr>
                          <m:t>2</m:t>
                        </m:r>
                      </m:sub>
                    </m:sSub>
                  </m:oMath>
                </a14:m>
                <a:r>
                  <a:rPr lang="en-US" dirty="0"/>
                  <a:t> as </a:t>
                </a:r>
                <a14:m>
                  <m:oMath xmlns:m="http://schemas.openxmlformats.org/officeDocument/2006/math">
                    <m:r>
                      <m:rPr>
                        <m:sty m:val="p"/>
                      </m:rPr>
                      <a:rPr lang="en-US" b="0" i="0" smtClean="0">
                        <a:latin typeface="Cambria Math" charset="0"/>
                      </a:rPr>
                      <m:t>t</m:t>
                    </m:r>
                    <m:r>
                      <a:rPr lang="en-US" b="0" i="1" smtClean="0">
                        <a:latin typeface="Cambria Math" charset="0"/>
                      </a:rPr>
                      <m:t>→∞, </m:t>
                    </m:r>
                    <m:d>
                      <m:dPr>
                        <m:begChr m:val="|"/>
                        <m:endChr m:val="|"/>
                        <m:ctrlPr>
                          <a:rPr lang="en-US" i="1">
                            <a:latin typeface="Cambria Math" panose="02040503050406030204" pitchFamily="18" charset="0"/>
                          </a:rPr>
                        </m:ctrlPr>
                      </m:dPr>
                      <m:e>
                        <m:r>
                          <a:rPr lang="en-US" i="1">
                            <a:latin typeface="Cambria Math" charset="0"/>
                          </a:rPr>
                          <m:t>𝜉</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charset="0"/>
                              </a:rPr>
                              <m:t>𝑡</m:t>
                            </m:r>
                          </m:e>
                        </m:d>
                      </m:e>
                    </m:d>
                    <m:r>
                      <a:rPr lang="en-US" b="0" i="1" smtClean="0">
                        <a:latin typeface="Cambria Math" charset="0"/>
                      </a:rPr>
                      <m:t>→</m:t>
                    </m:r>
                    <m:r>
                      <a:rPr lang="en-US" b="1" i="1" smtClean="0">
                        <a:latin typeface="Cambria Math" charset="0"/>
                      </a:rPr>
                      <m:t>𝟎</m:t>
                    </m:r>
                    <m:r>
                      <a:rPr lang="en-US" b="0" i="1" smtClean="0">
                        <a:latin typeface="Cambria Math" charset="0"/>
                      </a:rPr>
                      <m:t>.</m:t>
                    </m:r>
                  </m:oMath>
                </a14:m>
                <a:endParaRPr lang="en-US" dirty="0"/>
              </a:p>
              <a:p>
                <a:pPr marL="0" indent="0">
                  <a:lnSpc>
                    <a:spcPct val="110000"/>
                  </a:lnSpc>
                  <a:buNone/>
                </a:pPr>
                <a:r>
                  <a:rPr lang="en-US" dirty="0"/>
                  <a:t>If the property holds for any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𝛿</m:t>
                        </m:r>
                      </m:e>
                      <m:sub>
                        <m:r>
                          <a:rPr lang="en-US" i="1">
                            <a:latin typeface="Cambria Math" charset="0"/>
                          </a:rPr>
                          <m:t>2</m:t>
                        </m:r>
                      </m:sub>
                    </m:sSub>
                  </m:oMath>
                </a14:m>
                <a:r>
                  <a:rPr lang="en-US" dirty="0"/>
                  <a:t> then </a:t>
                </a:r>
                <a:r>
                  <a:rPr lang="en-US" b="1" dirty="0"/>
                  <a:t>Globally Asymptotically Stable</a:t>
                </a:r>
                <a:endParaRPr lang="en-US" dirty="0"/>
              </a:p>
              <a:p>
                <a:pPr>
                  <a:lnSpc>
                    <a:spcPct val="110000"/>
                  </a:lnSpc>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00201"/>
                <a:ext cx="10744200" cy="2791384"/>
              </a:xfrm>
              <a:blipFill>
                <a:blip r:embed="rId2"/>
                <a:stretch>
                  <a:fillRect l="-1418" t="-2262" r="-1655" b="-4072"/>
                </a:stretch>
              </a:blipFill>
            </p:spPr>
            <p:txBody>
              <a:bodyPr/>
              <a:lstStyle/>
              <a:p>
                <a:r>
                  <a:rPr lang="en-US">
                    <a:noFill/>
                  </a:rPr>
                  <a:t> </a:t>
                </a:r>
              </a:p>
            </p:txBody>
          </p:sp>
        </mc:Fallback>
      </mc:AlternateContent>
      <p:sp>
        <p:nvSpPr>
          <p:cNvPr id="4" name="Oval 3"/>
          <p:cNvSpPr/>
          <p:nvPr/>
        </p:nvSpPr>
        <p:spPr>
          <a:xfrm>
            <a:off x="7353300" y="4391586"/>
            <a:ext cx="1905000" cy="19610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Freeform 5"/>
          <p:cNvSpPr/>
          <p:nvPr/>
        </p:nvSpPr>
        <p:spPr>
          <a:xfrm>
            <a:off x="7520548" y="4754880"/>
            <a:ext cx="1594110" cy="1397540"/>
          </a:xfrm>
          <a:custGeom>
            <a:avLst/>
            <a:gdLst>
              <a:gd name="connsiteX0" fmla="*/ 371001 w 1594110"/>
              <a:gd name="connsiteY0" fmla="*/ 0 h 1397540"/>
              <a:gd name="connsiteX1" fmla="*/ 1584659 w 1594110"/>
              <a:gd name="connsiteY1" fmla="*/ 249382 h 1397540"/>
              <a:gd name="connsiteX2" fmla="*/ 886390 w 1594110"/>
              <a:gd name="connsiteY2" fmla="*/ 1396538 h 1397540"/>
              <a:gd name="connsiteX3" fmla="*/ 5241 w 1594110"/>
              <a:gd name="connsiteY3" fmla="*/ 448887 h 1397540"/>
              <a:gd name="connsiteX4" fmla="*/ 1318652 w 1594110"/>
              <a:gd name="connsiteY4" fmla="*/ 332509 h 1397540"/>
              <a:gd name="connsiteX5" fmla="*/ 1002768 w 1594110"/>
              <a:gd name="connsiteY5" fmla="*/ 1180407 h 1397540"/>
              <a:gd name="connsiteX6" fmla="*/ 271248 w 1594110"/>
              <a:gd name="connsiteY6" fmla="*/ 714895 h 1397540"/>
              <a:gd name="connsiteX7" fmla="*/ 1185648 w 1594110"/>
              <a:gd name="connsiteY7" fmla="*/ 448887 h 1397540"/>
              <a:gd name="connsiteX8" fmla="*/ 969517 w 1594110"/>
              <a:gd name="connsiteY8" fmla="*/ 1097280 h 1397540"/>
              <a:gd name="connsiteX9" fmla="*/ 470754 w 1594110"/>
              <a:gd name="connsiteY9" fmla="*/ 831273 h 1397540"/>
              <a:gd name="connsiteX10" fmla="*/ 936267 w 1594110"/>
              <a:gd name="connsiteY10" fmla="*/ 598516 h 1397540"/>
              <a:gd name="connsiteX11" fmla="*/ 919641 w 1594110"/>
              <a:gd name="connsiteY11" fmla="*/ 980902 h 1397540"/>
              <a:gd name="connsiteX12" fmla="*/ 670259 w 1594110"/>
              <a:gd name="connsiteY12" fmla="*/ 864524 h 1397540"/>
              <a:gd name="connsiteX13" fmla="*/ 803263 w 1594110"/>
              <a:gd name="connsiteY13" fmla="*/ 764771 h 13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110" h="1397540">
                <a:moveTo>
                  <a:pt x="371001" y="0"/>
                </a:moveTo>
                <a:cubicBezTo>
                  <a:pt x="934881" y="8313"/>
                  <a:pt x="1498761" y="16626"/>
                  <a:pt x="1584659" y="249382"/>
                </a:cubicBezTo>
                <a:cubicBezTo>
                  <a:pt x="1670557" y="482138"/>
                  <a:pt x="1149626" y="1363287"/>
                  <a:pt x="886390" y="1396538"/>
                </a:cubicBezTo>
                <a:cubicBezTo>
                  <a:pt x="623154" y="1429789"/>
                  <a:pt x="-66803" y="626225"/>
                  <a:pt x="5241" y="448887"/>
                </a:cubicBezTo>
                <a:cubicBezTo>
                  <a:pt x="77285" y="271549"/>
                  <a:pt x="1152398" y="210589"/>
                  <a:pt x="1318652" y="332509"/>
                </a:cubicBezTo>
                <a:cubicBezTo>
                  <a:pt x="1484906" y="454429"/>
                  <a:pt x="1177335" y="1116676"/>
                  <a:pt x="1002768" y="1180407"/>
                </a:cubicBezTo>
                <a:cubicBezTo>
                  <a:pt x="828201" y="1244138"/>
                  <a:pt x="240768" y="836815"/>
                  <a:pt x="271248" y="714895"/>
                </a:cubicBezTo>
                <a:cubicBezTo>
                  <a:pt x="301728" y="592975"/>
                  <a:pt x="1069270" y="385156"/>
                  <a:pt x="1185648" y="448887"/>
                </a:cubicBezTo>
                <a:cubicBezTo>
                  <a:pt x="1302026" y="512618"/>
                  <a:pt x="1088666" y="1033549"/>
                  <a:pt x="969517" y="1097280"/>
                </a:cubicBezTo>
                <a:cubicBezTo>
                  <a:pt x="850368" y="1161011"/>
                  <a:pt x="476296" y="914400"/>
                  <a:pt x="470754" y="831273"/>
                </a:cubicBezTo>
                <a:cubicBezTo>
                  <a:pt x="465212" y="748146"/>
                  <a:pt x="861453" y="573578"/>
                  <a:pt x="936267" y="598516"/>
                </a:cubicBezTo>
                <a:cubicBezTo>
                  <a:pt x="1011081" y="623454"/>
                  <a:pt x="963976" y="936567"/>
                  <a:pt x="919641" y="980902"/>
                </a:cubicBezTo>
                <a:cubicBezTo>
                  <a:pt x="875306" y="1025237"/>
                  <a:pt x="689655" y="900546"/>
                  <a:pt x="670259" y="864524"/>
                </a:cubicBezTo>
                <a:cubicBezTo>
                  <a:pt x="650863" y="828502"/>
                  <a:pt x="803263" y="764771"/>
                  <a:pt x="803263" y="764771"/>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cxnSp>
        <p:nvCxnSpPr>
          <p:cNvPr id="7" name="Straight Connector 6">
            <a:extLst>
              <a:ext uri="{FF2B5EF4-FFF2-40B4-BE49-F238E27FC236}">
                <a16:creationId xmlns:a16="http://schemas.microsoft.com/office/drawing/2014/main" id="{30047745-2E70-584F-94BC-F24B675999B1}"/>
              </a:ext>
            </a:extLst>
          </p:cNvPr>
          <p:cNvCxnSpPr>
            <a:cxnSpLocks/>
            <a:stCxn id="4" idx="7"/>
          </p:cNvCxnSpPr>
          <p:nvPr/>
        </p:nvCxnSpPr>
        <p:spPr>
          <a:xfrm flipH="1">
            <a:off x="8305801" y="4678772"/>
            <a:ext cx="673518" cy="69332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15C13C6-786F-F548-82C7-75F28224D9C6}"/>
                  </a:ext>
                </a:extLst>
              </p:cNvPr>
              <p:cNvSpPr/>
              <p:nvPr/>
            </p:nvSpPr>
            <p:spPr>
              <a:xfrm>
                <a:off x="9166991" y="4389482"/>
                <a:ext cx="4616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charset="0"/>
                            </a:rPr>
                            <m:t>𝛿</m:t>
                          </m:r>
                        </m:e>
                        <m:sub>
                          <m:r>
                            <a:rPr lang="en-US" b="0" i="1" smtClean="0">
                              <a:latin typeface="Cambria Math" panose="02040503050406030204" pitchFamily="18" charset="0"/>
                            </a:rPr>
                            <m:t>2</m:t>
                          </m:r>
                        </m:sub>
                      </m:sSub>
                    </m:oMath>
                  </m:oMathPara>
                </a14:m>
                <a:endParaRPr lang="en-US" dirty="0"/>
              </a:p>
            </p:txBody>
          </p:sp>
        </mc:Choice>
        <mc:Fallback xmlns="">
          <p:sp>
            <p:nvSpPr>
              <p:cNvPr id="8" name="Rectangle 7">
                <a:extLst>
                  <a:ext uri="{FF2B5EF4-FFF2-40B4-BE49-F238E27FC236}">
                    <a16:creationId xmlns:a16="http://schemas.microsoft.com/office/drawing/2014/main" id="{415C13C6-786F-F548-82C7-75F28224D9C6}"/>
                  </a:ext>
                </a:extLst>
              </p:cNvPr>
              <p:cNvSpPr>
                <a:spLocks noRot="1" noChangeAspect="1" noMove="1" noResize="1" noEditPoints="1" noAdjustHandles="1" noChangeArrowheads="1" noChangeShapeType="1" noTextEdit="1"/>
              </p:cNvSpPr>
              <p:nvPr/>
            </p:nvSpPr>
            <p:spPr>
              <a:xfrm>
                <a:off x="9166991" y="4389482"/>
                <a:ext cx="46160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1AAA8D1-5FB4-6040-8723-8DA80537AA69}"/>
                  </a:ext>
                </a:extLst>
              </p:cNvPr>
              <p:cNvSpPr/>
              <p:nvPr/>
            </p:nvSpPr>
            <p:spPr>
              <a:xfrm>
                <a:off x="7599242" y="4697822"/>
                <a:ext cx="4660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oMath>
                  </m:oMathPara>
                </a14:m>
                <a:endParaRPr lang="en-US" dirty="0"/>
              </a:p>
            </p:txBody>
          </p:sp>
        </mc:Choice>
        <mc:Fallback xmlns="">
          <p:sp>
            <p:nvSpPr>
              <p:cNvPr id="10" name="Rectangle 9">
                <a:extLst>
                  <a:ext uri="{FF2B5EF4-FFF2-40B4-BE49-F238E27FC236}">
                    <a16:creationId xmlns:a16="http://schemas.microsoft.com/office/drawing/2014/main" id="{91AAA8D1-5FB4-6040-8723-8DA80537AA69}"/>
                  </a:ext>
                </a:extLst>
              </p:cNvPr>
              <p:cNvSpPr>
                <a:spLocks noRot="1" noChangeAspect="1" noMove="1" noResize="1" noEditPoints="1" noAdjustHandles="1" noChangeArrowheads="1" noChangeShapeType="1" noTextEdit="1"/>
              </p:cNvSpPr>
              <p:nvPr/>
            </p:nvSpPr>
            <p:spPr>
              <a:xfrm>
                <a:off x="7599242" y="4697822"/>
                <a:ext cx="466090" cy="36933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5197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3472F-08EE-5B4A-BB2A-C9D2AD716186}"/>
              </a:ext>
            </a:extLst>
          </p:cNvPr>
          <p:cNvSpPr>
            <a:spLocks noGrp="1"/>
          </p:cNvSpPr>
          <p:nvPr>
            <p:ph type="title"/>
          </p:nvPr>
        </p:nvSpPr>
        <p:spPr/>
        <p:txBody>
          <a:bodyPr/>
          <a:lstStyle/>
          <a:p>
            <a:r>
              <a:rPr lang="en-US" dirty="0"/>
              <a:t>Phase portrait of pendulum with friction</a:t>
            </a:r>
          </a:p>
        </p:txBody>
      </p:sp>
      <p:pic>
        <p:nvPicPr>
          <p:cNvPr id="4" name="Picture 3">
            <a:extLst>
              <a:ext uri="{FF2B5EF4-FFF2-40B4-BE49-F238E27FC236}">
                <a16:creationId xmlns:a16="http://schemas.microsoft.com/office/drawing/2014/main" id="{93989C11-649C-354F-AB5A-ED1FFAA0A70D}"/>
              </a:ext>
            </a:extLst>
          </p:cNvPr>
          <p:cNvPicPr>
            <a:picLocks noChangeAspect="1"/>
          </p:cNvPicPr>
          <p:nvPr/>
        </p:nvPicPr>
        <p:blipFill>
          <a:blip r:embed="rId2"/>
          <a:stretch>
            <a:fillRect/>
          </a:stretch>
        </p:blipFill>
        <p:spPr>
          <a:xfrm>
            <a:off x="2286000" y="1385268"/>
            <a:ext cx="7264400" cy="5472732"/>
          </a:xfrm>
          <a:prstGeom prst="rect">
            <a:avLst/>
          </a:prstGeom>
        </p:spPr>
      </p:pic>
    </p:spTree>
    <p:extLst>
      <p:ext uri="{BB962C8B-B14F-4D97-AF65-F5344CB8AC3E}">
        <p14:creationId xmlns:p14="http://schemas.microsoft.com/office/powerpoint/2010/main" val="1281394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Butterfly*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02914" y="1600200"/>
                <a:ext cx="5163778" cy="4525963"/>
              </a:xfrm>
            </p:spPr>
            <p:txBody>
              <a:bodyPr/>
              <a:lstStyle/>
              <a:p>
                <a:pPr marL="0" indent="0">
                  <a:buNone/>
                </a:pPr>
                <a14:m>
                  <m:oMath xmlns:m="http://schemas.openxmlformats.org/officeDocument/2006/math">
                    <m:d>
                      <m:dPr>
                        <m:begChr m:val="["/>
                        <m:endChr m:val="]"/>
                        <m:ctrlPr>
                          <a:rPr lang="mr-IN" i="1" smtClean="0">
                            <a:latin typeface="Cambria Math" panose="02040503050406030204" pitchFamily="18" charset="0"/>
                          </a:rPr>
                        </m:ctrlPr>
                      </m:dPr>
                      <m:e>
                        <m:m>
                          <m:mPr>
                            <m:mcs>
                              <m:mc>
                                <m:mcPr>
                                  <m:count m:val="1"/>
                                  <m:mcJc m:val="center"/>
                                </m:mcPr>
                              </m:mc>
                            </m:mcs>
                            <m:ctrlPr>
                              <a:rPr lang="mr-IN" i="1">
                                <a:latin typeface="Cambria Math" panose="02040503050406030204" pitchFamily="18" charset="0"/>
                              </a:rPr>
                            </m:ctrlPr>
                          </m:mPr>
                          <m:m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2</m:t>
                                      </m:r>
                                    </m:sub>
                                  </m:sSub>
                                </m:e>
                              </m:acc>
                            </m:e>
                          </m:mr>
                          <m:m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1</m:t>
                                      </m:r>
                                    </m:sub>
                                  </m:sSub>
                                </m:e>
                              </m:acc>
                            </m:e>
                          </m:mr>
                        </m:m>
                      </m:e>
                    </m:d>
                  </m:oMath>
                </a14:m>
                <a:r>
                  <a:rPr lang="en-US" dirty="0"/>
                  <a:t>= </a:t>
                </a:r>
                <a14:m>
                  <m:oMath xmlns:m="http://schemas.openxmlformats.org/officeDocument/2006/math">
                    <m:d>
                      <m:dPr>
                        <m:begChr m:val="["/>
                        <m:endChr m:val="]"/>
                        <m:ctrlPr>
                          <a:rPr lang="mr-IN" i="1">
                            <a:latin typeface="Cambria Math" panose="02040503050406030204" pitchFamily="18" charset="0"/>
                          </a:rPr>
                        </m:ctrlPr>
                      </m:dPr>
                      <m:e>
                        <m:m>
                          <m:mPr>
                            <m:mcs>
                              <m:mc>
                                <m:mcPr>
                                  <m:count m:val="1"/>
                                  <m:mcJc m:val="center"/>
                                </m:mcPr>
                              </m:mc>
                            </m:mcs>
                            <m:ctrlPr>
                              <a:rPr lang="mr-IN" b="0" i="1" smtClean="0">
                                <a:latin typeface="Cambria Math" panose="02040503050406030204" pitchFamily="18" charset="0"/>
                              </a:rPr>
                            </m:ctrlPr>
                          </m:mPr>
                          <m:mr>
                            <m:e>
                              <m:r>
                                <m:rPr>
                                  <m:brk m:alnAt="7"/>
                                </m:rPr>
                                <a:rPr lang="en-US" b="0" i="1" smtClean="0">
                                  <a:latin typeface="Cambria Math" charset="0"/>
                                </a:rPr>
                                <m:t>2</m:t>
                              </m:r>
                              <m:sSub>
                                <m:sSubPr>
                                  <m:ctrlPr>
                                    <a:rPr lang="en-US" b="0" i="1" smtClean="0">
                                      <a:latin typeface="Cambria Math" panose="02040503050406030204" pitchFamily="18" charset="0"/>
                                    </a:rPr>
                                  </m:ctrlPr>
                                </m:sSubPr>
                                <m:e>
                                  <m:r>
                                    <m:rPr>
                                      <m:brk m:alnAt="7"/>
                                    </m:rPr>
                                    <a:rPr lang="en-US" b="0" i="1" smtClean="0">
                                      <a:latin typeface="Cambria Math" charset="0"/>
                                    </a:rPr>
                                    <m:t>𝑥</m:t>
                                  </m:r>
                                </m:e>
                                <m:sub>
                                  <m:r>
                                    <m:rPr>
                                      <m:brk m:alnAt="7"/>
                                    </m:rPr>
                                    <a:rPr lang="en-US" b="0" i="1" smtClean="0">
                                      <a:latin typeface="Cambria Math" charset="0"/>
                                    </a:rPr>
                                    <m:t>1</m:t>
                                  </m:r>
                                </m:sub>
                              </m:sSub>
                              <m:sSub>
                                <m:sSubPr>
                                  <m:ctrlPr>
                                    <a:rPr lang="en-US" b="0" i="1" smtClean="0">
                                      <a:latin typeface="Cambria Math" panose="02040503050406030204" pitchFamily="18" charset="0"/>
                                    </a:rPr>
                                  </m:ctrlPr>
                                </m:sSubPr>
                                <m:e>
                                  <m:r>
                                    <m:rPr>
                                      <m:brk m:alnAt="7"/>
                                    </m:rPr>
                                    <a:rPr lang="en-US" b="0" i="1" smtClean="0">
                                      <a:latin typeface="Cambria Math" charset="0"/>
                                    </a:rPr>
                                    <m:t>𝑥</m:t>
                                  </m:r>
                                </m:e>
                                <m:sub>
                                  <m:r>
                                    <m:rPr>
                                      <m:brk m:alnAt="7"/>
                                    </m:rPr>
                                    <a:rPr lang="en-US" b="0" i="1" smtClean="0">
                                      <a:latin typeface="Cambria Math" charset="0"/>
                                    </a:rPr>
                                    <m:t>2</m:t>
                                  </m:r>
                                </m:sub>
                              </m:sSub>
                            </m:e>
                          </m:mr>
                          <m:mr>
                            <m:e>
                              <m:sSubSup>
                                <m:sSubSupPr>
                                  <m:ctrlPr>
                                    <a:rPr lang="en-US" b="0" i="1" smtClean="0">
                                      <a:latin typeface="Cambria Math" panose="02040503050406030204" pitchFamily="18" charset="0"/>
                                    </a:rPr>
                                  </m:ctrlPr>
                                </m:sSubSupPr>
                                <m:e>
                                  <m:r>
                                    <a:rPr lang="en-US" b="0" i="1" smtClean="0">
                                      <a:latin typeface="Cambria Math" charset="0"/>
                                    </a:rPr>
                                    <m:t>𝑥</m:t>
                                  </m:r>
                                </m:e>
                                <m:sub>
                                  <m:r>
                                    <a:rPr lang="en-US" b="0" i="1" smtClean="0">
                                      <a:latin typeface="Cambria Math" charset="0"/>
                                    </a:rPr>
                                    <m:t>1</m:t>
                                  </m:r>
                                </m:sub>
                                <m:sup>
                                  <m:r>
                                    <a:rPr lang="en-US" b="0" i="1" smtClean="0">
                                      <a:latin typeface="Cambria Math" charset="0"/>
                                    </a:rPr>
                                    <m:t>2</m:t>
                                  </m:r>
                                </m:sup>
                              </m:sSubSup>
                              <m:r>
                                <a:rPr lang="en-US" b="0" i="1" smtClean="0">
                                  <a:latin typeface="Cambria Math" charset="0"/>
                                </a:rPr>
                                <m:t>−</m:t>
                              </m:r>
                              <m:sSubSup>
                                <m:sSubSupPr>
                                  <m:ctrlPr>
                                    <a:rPr lang="en-US" b="0" i="1" smtClean="0">
                                      <a:latin typeface="Cambria Math" panose="02040503050406030204" pitchFamily="18" charset="0"/>
                                    </a:rPr>
                                  </m:ctrlPr>
                                </m:sSubSupPr>
                                <m:e>
                                  <m:r>
                                    <a:rPr lang="en-US" b="0" i="1" smtClean="0">
                                      <a:latin typeface="Cambria Math" charset="0"/>
                                    </a:rPr>
                                    <m:t>𝑥</m:t>
                                  </m:r>
                                </m:e>
                                <m:sub>
                                  <m:r>
                                    <a:rPr lang="en-US" b="0" i="1" smtClean="0">
                                      <a:latin typeface="Cambria Math" charset="0"/>
                                    </a:rPr>
                                    <m:t>2</m:t>
                                  </m:r>
                                </m:sub>
                                <m:sup>
                                  <m:r>
                                    <a:rPr lang="en-US" b="0" i="1" smtClean="0">
                                      <a:latin typeface="Cambria Math" charset="0"/>
                                    </a:rPr>
                                    <m:t>2</m:t>
                                  </m:r>
                                </m:sup>
                              </m:sSubSup>
                            </m:e>
                          </m:mr>
                        </m:m>
                      </m:e>
                    </m:d>
                  </m:oMath>
                </a14:m>
                <a:endParaRPr lang="en-US" dirty="0"/>
              </a:p>
              <a:p>
                <a:pPr marL="0" indent="0">
                  <a:buNone/>
                </a:pPr>
                <a:endParaRPr lang="en-US" dirty="0"/>
              </a:p>
              <a:p>
                <a:pPr marL="0" indent="0">
                  <a:buNone/>
                </a:pPr>
                <a:r>
                  <a:rPr lang="en-US" dirty="0"/>
                  <a:t>All solutions converge to 0 but the equilibrium point (0,0) is not </a:t>
                </a:r>
                <a:r>
                  <a:rPr lang="en-US" dirty="0" err="1"/>
                  <a:t>Lyapunov</a:t>
                </a:r>
                <a:r>
                  <a:rPr lang="en-US" dirty="0"/>
                  <a:t> stable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02914" y="1600200"/>
                <a:ext cx="5163778" cy="4525963"/>
              </a:xfrm>
              <a:blipFill>
                <a:blip r:embed="rId2"/>
                <a:stretch>
                  <a:fillRect l="-2696"/>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6526283" y="1602580"/>
            <a:ext cx="5565015" cy="4112419"/>
          </a:xfrm>
          <a:prstGeom prst="rect">
            <a:avLst/>
          </a:prstGeom>
        </p:spPr>
      </p:pic>
      <p:sp>
        <p:nvSpPr>
          <p:cNvPr id="6" name="TextBox 5"/>
          <p:cNvSpPr txBox="1"/>
          <p:nvPr/>
        </p:nvSpPr>
        <p:spPr>
          <a:xfrm>
            <a:off x="1995487" y="6308725"/>
            <a:ext cx="2323072" cy="369332"/>
          </a:xfrm>
          <a:prstGeom prst="rect">
            <a:avLst/>
          </a:prstGeom>
          <a:noFill/>
        </p:spPr>
        <p:txBody>
          <a:bodyPr wrap="none" rtlCol="0">
            <a:spAutoFit/>
          </a:bodyPr>
          <a:lstStyle/>
          <a:p>
            <a:r>
              <a:rPr lang="en-US" dirty="0"/>
              <a:t>*Not discussed in class</a:t>
            </a:r>
          </a:p>
        </p:txBody>
      </p:sp>
    </p:spTree>
    <p:extLst>
      <p:ext uri="{BB962C8B-B14F-4D97-AF65-F5344CB8AC3E}">
        <p14:creationId xmlns:p14="http://schemas.microsoft.com/office/powerpoint/2010/main" val="23204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978" y="88001"/>
            <a:ext cx="7100047" cy="1154097"/>
          </a:xfrm>
        </p:spPr>
        <p:txBody>
          <a:bodyPr>
            <a:normAutofit/>
          </a:bodyPr>
          <a:lstStyle/>
          <a:p>
            <a:r>
              <a:rPr lang="en-US" dirty="0"/>
              <a:t>Map of CPS models</a:t>
            </a:r>
          </a:p>
        </p:txBody>
      </p:sp>
      <p:sp>
        <p:nvSpPr>
          <p:cNvPr id="3" name="Content Placeholder 2"/>
          <p:cNvSpPr>
            <a:spLocks noGrp="1"/>
          </p:cNvSpPr>
          <p:nvPr>
            <p:ph idx="1"/>
          </p:nvPr>
        </p:nvSpPr>
        <p:spPr>
          <a:xfrm>
            <a:off x="381011" y="1828801"/>
            <a:ext cx="2666988" cy="1219199"/>
          </a:xfrm>
        </p:spPr>
        <p:txBody>
          <a:bodyPr>
            <a:noAutofit/>
          </a:bodyPr>
          <a:lstStyle/>
          <a:p>
            <a:pPr marL="0" indent="0" algn="ctr">
              <a:buNone/>
            </a:pPr>
            <a:r>
              <a:rPr lang="en-US" sz="2330" dirty="0">
                <a:solidFill>
                  <a:srgbClr val="0000FF"/>
                </a:solidFill>
                <a:latin typeface="+mj-lt"/>
              </a:rPr>
              <a:t>Discrete transition systems, automata</a:t>
            </a:r>
          </a:p>
          <a:p>
            <a:pPr marL="0" indent="0" algn="ctr">
              <a:buNone/>
            </a:pPr>
            <a:endParaRPr lang="en-US" sz="2330" dirty="0">
              <a:solidFill>
                <a:srgbClr val="0000FF"/>
              </a:solidFill>
              <a:latin typeface="+mj-lt"/>
            </a:endParaRPr>
          </a:p>
        </p:txBody>
      </p:sp>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
        <p:nvSpPr>
          <p:cNvPr id="5" name="Content Placeholder 2"/>
          <p:cNvSpPr txBox="1">
            <a:spLocks/>
          </p:cNvSpPr>
          <p:nvPr/>
        </p:nvSpPr>
        <p:spPr>
          <a:xfrm>
            <a:off x="6705601" y="1828801"/>
            <a:ext cx="3397623" cy="35395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330" dirty="0">
                <a:solidFill>
                  <a:schemeClr val="bg1">
                    <a:lumMod val="50000"/>
                  </a:schemeClr>
                </a:solidFill>
                <a:latin typeface="+mj-lt"/>
              </a:rPr>
              <a:t>Markov chains</a:t>
            </a:r>
          </a:p>
          <a:p>
            <a:pPr marL="0" indent="0">
              <a:buNone/>
            </a:pPr>
            <a:endParaRPr lang="en-US" sz="2330" dirty="0">
              <a:solidFill>
                <a:schemeClr val="bg1">
                  <a:lumMod val="50000"/>
                </a:schemeClr>
              </a:solidFill>
              <a:latin typeface="+mj-lt"/>
            </a:endParaRPr>
          </a:p>
          <a:p>
            <a:pPr marL="0" indent="0">
              <a:buNone/>
            </a:pPr>
            <a:r>
              <a:rPr lang="en-US" sz="2330" dirty="0">
                <a:solidFill>
                  <a:schemeClr val="bg1">
                    <a:lumMod val="50000"/>
                  </a:schemeClr>
                </a:solidFill>
                <a:latin typeface="+mj-lt"/>
              </a:rPr>
              <a:t>Probabilistic automata, Markov decision processes (MDP)</a:t>
            </a:r>
          </a:p>
          <a:p>
            <a:pPr marL="0" indent="0">
              <a:buNone/>
            </a:pPr>
            <a:endParaRPr lang="en-US" sz="2330" dirty="0">
              <a:solidFill>
                <a:schemeClr val="bg1">
                  <a:lumMod val="50000"/>
                </a:schemeClr>
              </a:solidFill>
              <a:latin typeface="+mj-lt"/>
            </a:endParaRPr>
          </a:p>
          <a:p>
            <a:pPr marL="0" indent="0">
              <a:buNone/>
            </a:pPr>
            <a:r>
              <a:rPr lang="en-US" sz="2330" dirty="0">
                <a:solidFill>
                  <a:schemeClr val="bg1">
                    <a:lumMod val="50000"/>
                  </a:schemeClr>
                </a:solidFill>
                <a:latin typeface="+mj-lt"/>
              </a:rPr>
              <a:t>Continuous time, continuous state MDPs</a:t>
            </a:r>
          </a:p>
        </p:txBody>
      </p:sp>
      <p:sp>
        <p:nvSpPr>
          <p:cNvPr id="6" name="Rectangle 5"/>
          <p:cNvSpPr/>
          <p:nvPr/>
        </p:nvSpPr>
        <p:spPr>
          <a:xfrm>
            <a:off x="4114801" y="5410201"/>
            <a:ext cx="3405035" cy="461665"/>
          </a:xfrm>
          <a:prstGeom prst="rect">
            <a:avLst/>
          </a:prstGeom>
        </p:spPr>
        <p:txBody>
          <a:bodyPr wrap="none">
            <a:spAutoFit/>
          </a:bodyPr>
          <a:lstStyle/>
          <a:p>
            <a:r>
              <a:rPr lang="en-US" sz="2400" dirty="0">
                <a:solidFill>
                  <a:schemeClr val="bg1">
                    <a:lumMod val="50000"/>
                  </a:schemeClr>
                </a:solidFill>
              </a:rPr>
              <a:t>Stochastic Hybrid systems</a:t>
            </a:r>
          </a:p>
        </p:txBody>
      </p:sp>
      <p:cxnSp>
        <p:nvCxnSpPr>
          <p:cNvPr id="8" name="Straight Arrow Connector 7"/>
          <p:cNvCxnSpPr>
            <a:cxnSpLocks/>
            <a:stCxn id="3" idx="2"/>
          </p:cNvCxnSpPr>
          <p:nvPr/>
        </p:nvCxnSpPr>
        <p:spPr>
          <a:xfrm>
            <a:off x="1714505" y="3048000"/>
            <a:ext cx="831473" cy="12192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stCxn id="7" idx="2"/>
          </p:cNvCxnSpPr>
          <p:nvPr/>
        </p:nvCxnSpPr>
        <p:spPr>
          <a:xfrm flipH="1">
            <a:off x="4076700" y="2743200"/>
            <a:ext cx="742924" cy="15240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772400" y="2362200"/>
            <a:ext cx="0" cy="3810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72400" y="3886200"/>
            <a:ext cx="0" cy="3810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24400" y="5105400"/>
            <a:ext cx="0" cy="3810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29400" y="5105400"/>
            <a:ext cx="0" cy="38100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64BE45-AB7C-4843-BB68-D4B78389149B}"/>
              </a:ext>
            </a:extLst>
          </p:cNvPr>
          <p:cNvSpPr/>
          <p:nvPr/>
        </p:nvSpPr>
        <p:spPr>
          <a:xfrm>
            <a:off x="3435667" y="1542871"/>
            <a:ext cx="2767913" cy="1200329"/>
          </a:xfrm>
          <a:prstGeom prst="rect">
            <a:avLst/>
          </a:prstGeom>
        </p:spPr>
        <p:txBody>
          <a:bodyPr wrap="square">
            <a:spAutoFit/>
          </a:bodyPr>
          <a:lstStyle/>
          <a:p>
            <a:pPr algn="ctr"/>
            <a:r>
              <a:rPr lang="en-US" sz="2400" dirty="0">
                <a:solidFill>
                  <a:srgbClr val="0000FF"/>
                </a:solidFill>
              </a:rPr>
              <a:t>Dynamical systems</a:t>
            </a:r>
          </a:p>
          <a:p>
            <a:pPr algn="ctr"/>
            <a:r>
              <a:rPr lang="en-US" sz="2400" dirty="0">
                <a:solidFill>
                  <a:srgbClr val="0000FF"/>
                </a:solidFill>
              </a:rPr>
              <a:t>Differential inclusions</a:t>
            </a:r>
          </a:p>
        </p:txBody>
      </p:sp>
      <p:sp>
        <p:nvSpPr>
          <p:cNvPr id="14" name="Rectangle 13">
            <a:extLst>
              <a:ext uri="{FF2B5EF4-FFF2-40B4-BE49-F238E27FC236}">
                <a16:creationId xmlns:a16="http://schemas.microsoft.com/office/drawing/2014/main" id="{E5C83EFC-CE0F-EB4D-9D61-43D886F34527}"/>
              </a:ext>
            </a:extLst>
          </p:cNvPr>
          <p:cNvSpPr/>
          <p:nvPr/>
        </p:nvSpPr>
        <p:spPr>
          <a:xfrm>
            <a:off x="2239713" y="4454524"/>
            <a:ext cx="2073773" cy="461665"/>
          </a:xfrm>
          <a:prstGeom prst="rect">
            <a:avLst/>
          </a:prstGeom>
        </p:spPr>
        <p:txBody>
          <a:bodyPr wrap="none">
            <a:spAutoFit/>
          </a:bodyPr>
          <a:lstStyle/>
          <a:p>
            <a:pPr algn="ctr"/>
            <a:r>
              <a:rPr lang="en-US" sz="2400" dirty="0">
                <a:solidFill>
                  <a:srgbClr val="0000FF"/>
                </a:solidFill>
              </a:rPr>
              <a:t>Hybrid systems</a:t>
            </a:r>
          </a:p>
        </p:txBody>
      </p:sp>
    </p:spTree>
    <p:extLst>
      <p:ext uri="{BB962C8B-B14F-4D97-AF65-F5344CB8AC3E}">
        <p14:creationId xmlns:p14="http://schemas.microsoft.com/office/powerpoint/2010/main" val="377486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Van der pol oscillator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spcBef>
                    <a:spcPts val="0"/>
                  </a:spcBef>
                  <a:buNone/>
                  <a:defRPr/>
                </a:pPr>
                <a:r>
                  <a:rPr lang="en-US" dirty="0"/>
                  <a:t>Van der pol oscillator</a:t>
                </a:r>
              </a:p>
              <a:p>
                <a:pPr marL="0" indent="0">
                  <a:spcBef>
                    <a:spcPts val="0"/>
                  </a:spcBef>
                  <a:buNone/>
                  <a:defRPr/>
                </a:pPr>
                <a14:m>
                  <m:oMathPara xmlns:m="http://schemas.openxmlformats.org/officeDocument/2006/math">
                    <m:oMathParaPr>
                      <m:jc m:val="left"/>
                    </m:oMathParaPr>
                    <m:oMath xmlns:m="http://schemas.openxmlformats.org/officeDocument/2006/math">
                      <m:f>
                        <m:fPr>
                          <m:ctrlPr>
                            <a:rPr lang="en-US" sz="2400" i="1">
                              <a:latin typeface="Cambria Math" panose="02040503050406030204" pitchFamily="18" charset="0"/>
                            </a:rPr>
                          </m:ctrlPr>
                        </m:fPr>
                        <m:num>
                          <m:r>
                            <a:rPr lang="en-US" sz="2400" i="1">
                              <a:latin typeface="Cambria Math" charset="0"/>
                            </a:rPr>
                            <m:t>𝑑</m:t>
                          </m:r>
                          <m:sSup>
                            <m:sSupPr>
                              <m:ctrlPr>
                                <a:rPr lang="en-US" sz="2400" i="1">
                                  <a:latin typeface="Cambria Math" panose="02040503050406030204" pitchFamily="18" charset="0"/>
                                </a:rPr>
                              </m:ctrlPr>
                            </m:sSupPr>
                            <m:e>
                              <m:r>
                                <a:rPr lang="en-US" sz="2400" i="1">
                                  <a:latin typeface="Cambria Math" charset="0"/>
                                </a:rPr>
                                <m:t>𝑥</m:t>
                              </m:r>
                            </m:e>
                            <m:sup>
                              <m:r>
                                <a:rPr lang="en-US" sz="2400" i="1">
                                  <a:latin typeface="Cambria Math" charset="0"/>
                                </a:rPr>
                                <m:t>2</m:t>
                              </m:r>
                            </m:sup>
                          </m:sSup>
                        </m:num>
                        <m:den>
                          <m:r>
                            <a:rPr lang="en-US" sz="2400" i="1">
                              <a:latin typeface="Cambria Math" charset="0"/>
                            </a:rPr>
                            <m:t>𝑑</m:t>
                          </m:r>
                          <m:sSup>
                            <m:sSupPr>
                              <m:ctrlPr>
                                <a:rPr lang="en-US" sz="2400" i="1">
                                  <a:latin typeface="Cambria Math" panose="02040503050406030204" pitchFamily="18" charset="0"/>
                                </a:rPr>
                              </m:ctrlPr>
                            </m:sSupPr>
                            <m:e>
                              <m:r>
                                <a:rPr lang="en-US" sz="2400" i="1">
                                  <a:latin typeface="Cambria Math" charset="0"/>
                                </a:rPr>
                                <m:t>𝑡</m:t>
                              </m:r>
                            </m:e>
                            <m:sup>
                              <m:r>
                                <a:rPr lang="en-US" sz="2400" i="1">
                                  <a:latin typeface="Cambria Math" charset="0"/>
                                </a:rPr>
                                <m:t>2</m:t>
                              </m:r>
                            </m:sup>
                          </m:sSup>
                        </m:den>
                      </m:f>
                      <m:r>
                        <a:rPr lang="en-US" sz="2400" i="1">
                          <a:latin typeface="Cambria Math" charset="0"/>
                        </a:rPr>
                        <m:t>−</m:t>
                      </m:r>
                      <m:r>
                        <a:rPr lang="en-US" sz="2400" i="1">
                          <a:latin typeface="Cambria Math" charset="0"/>
                        </a:rPr>
                        <m:t>𝜇</m:t>
                      </m:r>
                      <m:d>
                        <m:dPr>
                          <m:ctrlPr>
                            <a:rPr lang="en-US" sz="2400" i="1">
                              <a:latin typeface="Cambria Math" panose="02040503050406030204" pitchFamily="18" charset="0"/>
                            </a:rPr>
                          </m:ctrlPr>
                        </m:dPr>
                        <m:e>
                          <m:r>
                            <a:rPr lang="en-US" sz="2400" i="1">
                              <a:latin typeface="Cambria Math" charset="0"/>
                            </a:rPr>
                            <m:t>1−</m:t>
                          </m:r>
                          <m:sSup>
                            <m:sSupPr>
                              <m:ctrlPr>
                                <a:rPr lang="en-US" sz="2400" i="1">
                                  <a:latin typeface="Cambria Math" panose="02040503050406030204" pitchFamily="18" charset="0"/>
                                </a:rPr>
                              </m:ctrlPr>
                            </m:sSupPr>
                            <m:e>
                              <m:r>
                                <a:rPr lang="en-US" sz="2400" i="1">
                                  <a:latin typeface="Cambria Math" charset="0"/>
                                </a:rPr>
                                <m:t>𝑥</m:t>
                              </m:r>
                            </m:e>
                            <m:sup>
                              <m:r>
                                <a:rPr lang="en-US" sz="2400" i="1">
                                  <a:latin typeface="Cambria Math" charset="0"/>
                                </a:rPr>
                                <m:t>2</m:t>
                              </m:r>
                            </m:sup>
                          </m:sSup>
                        </m:e>
                      </m:d>
                      <m:f>
                        <m:fPr>
                          <m:ctrlPr>
                            <a:rPr lang="en-US" sz="2400" i="1">
                              <a:latin typeface="Cambria Math" panose="02040503050406030204" pitchFamily="18" charset="0"/>
                            </a:rPr>
                          </m:ctrlPr>
                        </m:fPr>
                        <m:num>
                          <m:r>
                            <a:rPr lang="en-US" sz="2400" i="1">
                              <a:latin typeface="Cambria Math" charset="0"/>
                            </a:rPr>
                            <m:t>𝑑𝑥</m:t>
                          </m:r>
                        </m:num>
                        <m:den>
                          <m:r>
                            <a:rPr lang="en-US" sz="2400" i="1">
                              <a:latin typeface="Cambria Math" charset="0"/>
                            </a:rPr>
                            <m:t>𝑑𝑡</m:t>
                          </m:r>
                        </m:den>
                      </m:f>
                      <m:r>
                        <a:rPr lang="en-US" sz="2400" i="1">
                          <a:latin typeface="Cambria Math" charset="0"/>
                        </a:rPr>
                        <m:t>+</m:t>
                      </m:r>
                      <m:r>
                        <a:rPr lang="en-US" sz="2400" i="1">
                          <a:latin typeface="Cambria Math" charset="0"/>
                        </a:rPr>
                        <m:t>𝑥</m:t>
                      </m:r>
                      <m:r>
                        <a:rPr lang="en-US" sz="2400" i="1">
                          <a:latin typeface="Cambria Math" charset="0"/>
                        </a:rPr>
                        <m:t>=0</m:t>
                      </m:r>
                    </m:oMath>
                  </m:oMathPara>
                </a14:m>
                <a:endParaRPr lang="en-US" sz="2400" dirty="0"/>
              </a:p>
              <a:p>
                <a:pPr marL="0" indent="0">
                  <a:spcBef>
                    <a:spcPts val="0"/>
                  </a:spcBef>
                  <a:buNone/>
                  <a:defRPr/>
                </a:pPr>
                <a:endParaRPr lang="en-US" sz="2400" i="1" dirty="0">
                  <a:latin typeface="Cambria Math" charset="0"/>
                </a:endParaRPr>
              </a:p>
              <a:p>
                <a:pPr marL="0" indent="0">
                  <a:spcBef>
                    <a:spcPts val="0"/>
                  </a:spcBef>
                  <a:buNone/>
                  <a:defRPr/>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1</m:t>
                          </m:r>
                        </m:sub>
                      </m:sSub>
                      <m:r>
                        <a:rPr lang="en-US" sz="2400" i="1">
                          <a:latin typeface="Cambria Math" charset="0"/>
                        </a:rPr>
                        <m:t>=</m:t>
                      </m:r>
                      <m:r>
                        <a:rPr lang="en-US" sz="2400" i="1">
                          <a:latin typeface="Cambria Math" charset="0"/>
                        </a:rPr>
                        <m:t>𝑥</m:t>
                      </m:r>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2</m:t>
                          </m:r>
                        </m:sub>
                      </m:sSub>
                      <m:r>
                        <a:rPr lang="en-US" sz="2400" i="1">
                          <a:latin typeface="Cambria Math"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charset="0"/>
                                </a:rPr>
                                <m:t>𝑥</m:t>
                              </m:r>
                            </m:e>
                          </m:acc>
                        </m:e>
                        <m:sub>
                          <m:r>
                            <a:rPr lang="en-US" sz="2400" i="1">
                              <a:latin typeface="Cambria Math" charset="0"/>
                            </a:rPr>
                            <m:t>1</m:t>
                          </m:r>
                        </m:sub>
                      </m:sSub>
                      <m:r>
                        <a:rPr lang="en-US" sz="2400" i="1">
                          <a:latin typeface="Cambria Math" charset="0"/>
                        </a:rPr>
                        <m:t>;</m:t>
                      </m:r>
                    </m:oMath>
                  </m:oMathPara>
                </a14:m>
                <a:endParaRPr lang="en-US" sz="2400" dirty="0"/>
              </a:p>
              <a:p>
                <a:pPr marL="0" indent="0">
                  <a:spcBef>
                    <a:spcPts val="0"/>
                  </a:spcBef>
                  <a:buNone/>
                </a:pPr>
                <a:r>
                  <a:rPr lang="en-US" sz="2400" dirty="0"/>
                  <a:t>coupling coefficient </a:t>
                </a:r>
                <a14:m>
                  <m:oMath xmlns:m="http://schemas.openxmlformats.org/officeDocument/2006/math">
                    <m:r>
                      <a:rPr lang="en-US" sz="2400" i="1">
                        <a:latin typeface="Cambria Math" charset="0"/>
                      </a:rPr>
                      <m:t>𝜇</m:t>
                    </m:r>
                    <m:r>
                      <a:rPr lang="en-US" sz="2400" i="1">
                        <a:latin typeface="Cambria Math" charset="0"/>
                      </a:rPr>
                      <m:t>=2  0.1</m:t>
                    </m:r>
                  </m:oMath>
                </a14:m>
                <a:endParaRPr lang="en-US" sz="2400" dirty="0"/>
              </a:p>
              <a:p>
                <a:pPr marL="0" indent="0">
                  <a:spcBef>
                    <a:spcPts val="0"/>
                  </a:spcBef>
                  <a:buNone/>
                </a:pPr>
                <a:endParaRPr lang="en-US" sz="2400" i="1" dirty="0">
                  <a:latin typeface="Cambria Math" charset="0"/>
                </a:endParaRPr>
              </a:p>
              <a:p>
                <a:pPr marL="0" indent="0">
                  <a:spcBef>
                    <a:spcPts val="0"/>
                  </a:spcBef>
                  <a:buNone/>
                </a:pPr>
                <a14:m>
                  <m:oMath xmlns:m="http://schemas.openxmlformats.org/officeDocument/2006/math">
                    <m:d>
                      <m:dPr>
                        <m:begChr m:val="["/>
                        <m:endChr m:val="]"/>
                        <m:ctrlPr>
                          <a:rPr lang="mr-IN" sz="2400" i="1">
                            <a:latin typeface="Cambria Math" panose="02040503050406030204" pitchFamily="18" charset="0"/>
                          </a:rPr>
                        </m:ctrlPr>
                      </m:dPr>
                      <m:e>
                        <m:m>
                          <m:mPr>
                            <m:mcs>
                              <m:mc>
                                <m:mcPr>
                                  <m:count m:val="1"/>
                                  <m:mcJc m:val="center"/>
                                </m:mcPr>
                              </m:mc>
                            </m:mcs>
                            <m:ctrlPr>
                              <a:rPr lang="mr-IN" sz="2400" i="1">
                                <a:latin typeface="Cambria Math" panose="02040503050406030204" pitchFamily="18" charset="0"/>
                              </a:rPr>
                            </m:ctrlPr>
                          </m:mPr>
                          <m:mr>
                            <m:e>
                              <m:acc>
                                <m:accPr>
                                  <m:chr m:val="̇"/>
                                  <m:ctrlPr>
                                    <a:rPr lang="en-US" sz="2400" i="1">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2</m:t>
                                      </m:r>
                                    </m:sub>
                                  </m:sSub>
                                </m:e>
                              </m:acc>
                            </m:e>
                          </m:mr>
                          <m:mr>
                            <m:e>
                              <m:acc>
                                <m:accPr>
                                  <m:chr m:val="̇"/>
                                  <m:ctrlPr>
                                    <a:rPr lang="en-US" sz="2400" i="1">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1</m:t>
                                      </m:r>
                                    </m:sub>
                                  </m:sSub>
                                </m:e>
                              </m:acc>
                            </m:e>
                          </m:mr>
                        </m:m>
                      </m:e>
                    </m:d>
                  </m:oMath>
                </a14:m>
                <a:r>
                  <a:rPr lang="en-US" sz="2400" dirty="0"/>
                  <a:t>= </a:t>
                </a:r>
                <a14:m>
                  <m:oMath xmlns:m="http://schemas.openxmlformats.org/officeDocument/2006/math">
                    <m:d>
                      <m:dPr>
                        <m:begChr m:val="["/>
                        <m:endChr m:val="]"/>
                        <m:ctrlPr>
                          <a:rPr lang="mr-IN" sz="2400" i="1">
                            <a:latin typeface="Cambria Math" panose="02040503050406030204" pitchFamily="18" charset="0"/>
                          </a:rPr>
                        </m:ctrlPr>
                      </m:dPr>
                      <m:e>
                        <m:m>
                          <m:mPr>
                            <m:mcs>
                              <m:mc>
                                <m:mcPr>
                                  <m:count m:val="1"/>
                                  <m:mcJc m:val="center"/>
                                </m:mcPr>
                              </m:mc>
                            </m:mcs>
                            <m:ctrlPr>
                              <a:rPr lang="mr-IN" sz="2400" i="1">
                                <a:latin typeface="Cambria Math" panose="02040503050406030204" pitchFamily="18" charset="0"/>
                              </a:rPr>
                            </m:ctrlPr>
                          </m:mPr>
                          <m:mr>
                            <m:e>
                              <m:r>
                                <a:rPr lang="en-US" sz="2400" i="1">
                                  <a:latin typeface="Cambria Math" charset="0"/>
                                </a:rPr>
                                <m:t>𝜇</m:t>
                              </m:r>
                              <m:d>
                                <m:dPr>
                                  <m:ctrlPr>
                                    <a:rPr lang="en-US" sz="2400" i="1">
                                      <a:latin typeface="Cambria Math" panose="02040503050406030204" pitchFamily="18" charset="0"/>
                                    </a:rPr>
                                  </m:ctrlPr>
                                </m:dPr>
                                <m:e>
                                  <m:r>
                                    <a:rPr lang="en-US" sz="2400" i="1">
                                      <a:latin typeface="Cambria Math" charset="0"/>
                                    </a:rPr>
                                    <m:t>1−</m:t>
                                  </m:r>
                                  <m:sSubSup>
                                    <m:sSubSupPr>
                                      <m:ctrlPr>
                                        <a:rPr lang="en-US" sz="2400" i="1">
                                          <a:latin typeface="Cambria Math" panose="02040503050406030204" pitchFamily="18" charset="0"/>
                                        </a:rPr>
                                      </m:ctrlPr>
                                    </m:sSubSupPr>
                                    <m:e>
                                      <m:r>
                                        <a:rPr lang="en-US" sz="2400" i="1">
                                          <a:latin typeface="Cambria Math" charset="0"/>
                                        </a:rPr>
                                        <m:t>𝑥</m:t>
                                      </m:r>
                                    </m:e>
                                    <m:sub>
                                      <m:r>
                                        <a:rPr lang="en-US" sz="2400" i="1">
                                          <a:latin typeface="Cambria Math" charset="0"/>
                                        </a:rPr>
                                        <m:t>1</m:t>
                                      </m:r>
                                    </m:sub>
                                    <m:sup>
                                      <m:r>
                                        <a:rPr lang="en-US" sz="2400" i="1">
                                          <a:latin typeface="Cambria Math" charset="0"/>
                                        </a:rPr>
                                        <m:t>2</m:t>
                                      </m:r>
                                    </m:sup>
                                  </m:sSubSup>
                                </m:e>
                              </m:d>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2</m:t>
                                  </m:r>
                                </m:sub>
                              </m:sSub>
                              <m:r>
                                <a:rPr lang="en-US" sz="2400" i="1">
                                  <a:latin typeface="Cambria Math" charset="0"/>
                                </a:rPr>
                                <m:t>− </m:t>
                              </m:r>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1</m:t>
                                  </m:r>
                                </m:sub>
                              </m:sSub>
                            </m:e>
                          </m:mr>
                          <m:mr>
                            <m:e>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2</m:t>
                                  </m:r>
                                </m:sub>
                              </m:sSub>
                            </m:e>
                          </m:mr>
                        </m:m>
                      </m:e>
                    </m:d>
                  </m:oMath>
                </a14:m>
                <a:endParaRPr lang="en-US" b="0" dirty="0"/>
              </a:p>
              <a:p>
                <a:pPr marL="0" indent="0">
                  <a:spcBef>
                    <a:spcPts val="0"/>
                  </a:spcBef>
                  <a:buNone/>
                </a:pPr>
                <a:endParaRPr lang="en-US" dirty="0"/>
              </a:p>
              <a:p>
                <a:pPr marL="0" indent="0">
                  <a:spcBef>
                    <a:spcPts val="0"/>
                  </a:spcBef>
                  <a:buNone/>
                </a:pPr>
                <a:r>
                  <a:rPr lang="en-US" b="0" dirty="0"/>
                  <a:t>stable ? </a:t>
                </a:r>
              </a:p>
              <a:p>
                <a:pPr marL="0" indent="0">
                  <a:spcBef>
                    <a:spcPts val="0"/>
                  </a:spcBef>
                  <a:buNone/>
                </a:pPr>
                <a:endParaRPr lang="en-US" dirty="0"/>
              </a:p>
              <a:p>
                <a:pPr marL="0" indent="0">
                  <a:spcBef>
                    <a:spcPts val="0"/>
                  </a:spcBef>
                  <a:buNone/>
                </a:pPr>
                <a:endParaRPr lang="en-US" dirty="0"/>
              </a:p>
              <a:p>
                <a:pPr marL="0" indent="0">
                  <a:spcBef>
                    <a:spcPts val="0"/>
                  </a:spcBef>
                  <a:buNone/>
                  <a:defRPr/>
                </a:pPr>
                <a:endParaRPr lang="en-US" dirty="0"/>
              </a:p>
              <a:p>
                <a:pPr marL="0" indent="0">
                  <a:spcBef>
                    <a:spcPts val="0"/>
                  </a:spcBef>
                  <a:buNone/>
                  <a:defRPr/>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52" t="-1752" b="-3235"/>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6426244" y="1427336"/>
            <a:ext cx="4241757" cy="2936222"/>
          </a:xfrm>
          <a:prstGeom prst="rect">
            <a:avLst/>
          </a:prstGeom>
        </p:spPr>
      </p:pic>
      <p:pic>
        <p:nvPicPr>
          <p:cNvPr id="8" name="Picture 7"/>
          <p:cNvPicPr>
            <a:picLocks noChangeAspect="1"/>
          </p:cNvPicPr>
          <p:nvPr/>
        </p:nvPicPr>
        <p:blipFill>
          <a:blip r:embed="rId4"/>
          <a:stretch>
            <a:fillRect/>
          </a:stretch>
        </p:blipFill>
        <p:spPr>
          <a:xfrm>
            <a:off x="6440850" y="4089081"/>
            <a:ext cx="4227151" cy="2802171"/>
          </a:xfrm>
          <a:prstGeom prst="rect">
            <a:avLst/>
          </a:prstGeom>
        </p:spPr>
      </p:pic>
    </p:spTree>
    <p:extLst>
      <p:ext uri="{BB962C8B-B14F-4D97-AF65-F5344CB8AC3E}">
        <p14:creationId xmlns:p14="http://schemas.microsoft.com/office/powerpoint/2010/main" val="390788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Stability of solutions* (instead of points)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2400" dirty="0"/>
                  <a:t>For any </a:t>
                </a:r>
                <a14:m>
                  <m:oMath xmlns:m="http://schemas.openxmlformats.org/officeDocument/2006/math">
                    <m:r>
                      <a:rPr lang="en-US" sz="2400" i="1">
                        <a:latin typeface="Cambria Math" charset="0"/>
                      </a:rPr>
                      <m:t>𝜉</m:t>
                    </m:r>
                    <m:r>
                      <a:rPr lang="en-US" sz="2400" i="1">
                        <a:latin typeface="Cambria Math" charset="0"/>
                      </a:rPr>
                      <m:t>∈</m:t>
                    </m:r>
                    <m:r>
                      <m:rPr>
                        <m:sty m:val="p"/>
                      </m:rPr>
                      <a:rPr lang="en-US" sz="2400" i="1">
                        <a:latin typeface="Cambria Math" charset="0"/>
                      </a:rPr>
                      <m:t>PC</m:t>
                    </m:r>
                    <m:d>
                      <m:dPr>
                        <m:ctrlPr>
                          <a:rPr lang="en-US" sz="2400" i="1">
                            <a:latin typeface="Cambria Math" panose="02040503050406030204" pitchFamily="18" charset="0"/>
                          </a:rPr>
                        </m:ctrlPr>
                      </m:dPr>
                      <m:e>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≥0</m:t>
                            </m:r>
                          </m:sup>
                        </m:sSup>
                        <m:r>
                          <a:rPr lang="en-US" sz="2400" i="1">
                            <a:latin typeface="Cambria Math" charset="0"/>
                            <a:ea typeface="Cambria Math" charset="0"/>
                            <a:cs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e>
                    </m:d>
                  </m:oMath>
                </a14:m>
                <a:r>
                  <a:rPr lang="en-US" sz="2400" dirty="0"/>
                  <a:t> define the s-norm </a:t>
                </a:r>
                <a14:m>
                  <m:oMath xmlns:m="http://schemas.openxmlformats.org/officeDocument/2006/math">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r>
                                  <a:rPr lang="en-US" sz="2400" i="1">
                                    <a:latin typeface="Cambria Math" charset="0"/>
                                  </a:rPr>
                                  <m:t>𝜉</m:t>
                                </m:r>
                              </m:e>
                            </m:d>
                          </m:e>
                        </m:d>
                      </m:e>
                      <m:sub>
                        <m:r>
                          <a:rPr lang="en-US" sz="2400" i="1">
                            <a:latin typeface="Cambria Math" charset="0"/>
                          </a:rPr>
                          <m:t>𝑠</m:t>
                        </m:r>
                      </m:sub>
                    </m:sSub>
                    <m:r>
                      <a:rPr lang="en-US" sz="2400" i="1">
                        <a:latin typeface="Cambria Math" charset="0"/>
                      </a:rPr>
                      <m:t>=</m:t>
                    </m:r>
                    <m:limLow>
                      <m:limLowPr>
                        <m:ctrlPr>
                          <a:rPr lang="en-US" sz="2400" i="1">
                            <a:latin typeface="Cambria Math" panose="02040503050406030204" pitchFamily="18" charset="0"/>
                          </a:rPr>
                        </m:ctrlPr>
                      </m:limLowPr>
                      <m:e>
                        <m:r>
                          <m:rPr>
                            <m:sty m:val="p"/>
                          </m:rPr>
                          <a:rPr lang="en-US" sz="2400">
                            <a:latin typeface="Cambria Math" charset="0"/>
                          </a:rPr>
                          <m:t>sup</m:t>
                        </m:r>
                      </m:e>
                      <m:lim>
                        <m:r>
                          <a:rPr lang="en-US" sz="2400" i="1">
                            <a:latin typeface="Cambria Math" charset="0"/>
                          </a:rPr>
                          <m:t>𝑡</m:t>
                        </m:r>
                        <m:r>
                          <a:rPr lang="en-US" sz="2400" i="1">
                            <a:latin typeface="Cambria Math" charset="0"/>
                          </a:rPr>
                          <m:t>∈</m:t>
                        </m:r>
                        <m:r>
                          <a:rPr lang="en-US" sz="2400" i="1">
                            <a:latin typeface="Cambria Math" charset="0"/>
                            <a:ea typeface="Cambria Math" charset="0"/>
                            <a:cs typeface="Cambria Math" charset="0"/>
                          </a:rPr>
                          <m:t>ℝ</m:t>
                        </m:r>
                      </m:lim>
                    </m:limLow>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𝜉</m:t>
                        </m:r>
                        <m:d>
                          <m:dPr>
                            <m:ctrlPr>
                              <a:rPr lang="en-US" sz="2400" i="1">
                                <a:latin typeface="Cambria Math" panose="02040503050406030204" pitchFamily="18" charset="0"/>
                              </a:rPr>
                            </m:ctrlPr>
                          </m:dPr>
                          <m:e>
                            <m:r>
                              <a:rPr lang="en-US" sz="2400" i="1">
                                <a:latin typeface="Cambria Math" charset="0"/>
                              </a:rPr>
                              <m:t>𝑡</m:t>
                            </m:r>
                          </m:e>
                        </m:d>
                      </m:e>
                    </m:d>
                    <m:r>
                      <a:rPr lang="en-US" sz="2400" i="1">
                        <a:latin typeface="Cambria Math" charset="0"/>
                      </a:rPr>
                      <m:t>|</m:t>
                    </m:r>
                  </m:oMath>
                </a14:m>
                <a:r>
                  <a:rPr lang="en-US" sz="2400" dirty="0"/>
                  <a:t> </a:t>
                </a:r>
              </a:p>
              <a:p>
                <a:endParaRPr lang="en-US" sz="2400" dirty="0"/>
              </a:p>
              <a:p>
                <a:r>
                  <a:rPr lang="en-US" sz="2400" dirty="0"/>
                  <a:t>A dynamical system can be seen as an operator that maps initial states to signals  </a:t>
                </a:r>
                <a14:m>
                  <m:oMath xmlns:m="http://schemas.openxmlformats.org/officeDocument/2006/math">
                    <m:r>
                      <a:rPr lang="en-US" sz="2400" i="1">
                        <a:latin typeface="Cambria Math" charset="0"/>
                      </a:rPr>
                      <m:t>𝑇</m:t>
                    </m:r>
                    <m:r>
                      <a:rPr lang="en-US" sz="2400" i="1">
                        <a:latin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𝑃𝐶</m:t>
                    </m:r>
                    <m:d>
                      <m:dPr>
                        <m:ctrlPr>
                          <a:rPr lang="en-US" sz="2400" i="1">
                            <a:latin typeface="Cambria Math" panose="02040503050406030204" pitchFamily="18" charset="0"/>
                          </a:rPr>
                        </m:ctrlPr>
                      </m:dPr>
                      <m:e>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≥0</m:t>
                            </m:r>
                          </m:sup>
                        </m:sSup>
                        <m:r>
                          <a:rPr lang="en-US" sz="2400" i="1">
                            <a:latin typeface="Cambria Math" charset="0"/>
                            <a:ea typeface="Cambria Math" charset="0"/>
                            <a:cs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e>
                    </m:d>
                  </m:oMath>
                </a14:m>
                <a:endParaRPr lang="en-US" sz="2400" dirty="0">
                  <a:ea typeface="Cambria Math" charset="0"/>
                  <a:cs typeface="Cambria Math" charset="0"/>
                </a:endParaRPr>
              </a:p>
              <a:p>
                <a:endParaRPr lang="en-US" sz="2400" dirty="0"/>
              </a:p>
              <a:p>
                <a:r>
                  <a:rPr lang="en-US" sz="2400" dirty="0" err="1"/>
                  <a:t>Lyapunov</a:t>
                </a:r>
                <a:r>
                  <a:rPr lang="en-US" sz="2400" dirty="0"/>
                  <a:t> stability required that this operator is continuous</a:t>
                </a:r>
              </a:p>
              <a:p>
                <a:endParaRPr lang="en-US" sz="2400" dirty="0"/>
              </a:p>
              <a:p>
                <a:r>
                  <a:rPr lang="en-US" sz="2400" dirty="0"/>
                  <a:t>The solution </a:t>
                </a:r>
                <a14:m>
                  <m:oMath xmlns:m="http://schemas.openxmlformats.org/officeDocument/2006/math">
                    <m:sSup>
                      <m:sSupPr>
                        <m:ctrlPr>
                          <a:rPr lang="en-US" sz="2400" i="1">
                            <a:latin typeface="Cambria Math" panose="02040503050406030204" pitchFamily="18" charset="0"/>
                          </a:rPr>
                        </m:ctrlPr>
                      </m:sSupPr>
                      <m:e>
                        <m:r>
                          <a:rPr lang="en-US" sz="2400" i="1">
                            <a:latin typeface="Cambria Math" charset="0"/>
                          </a:rPr>
                          <m:t>𝜉</m:t>
                        </m:r>
                      </m:e>
                      <m:sup>
                        <m:r>
                          <a:rPr lang="en-US" sz="2400" i="1">
                            <a:latin typeface="Cambria Math" charset="0"/>
                          </a:rPr>
                          <m:t>∗</m:t>
                        </m:r>
                      </m:sup>
                    </m:sSup>
                  </m:oMath>
                </a14:m>
                <a:r>
                  <a:rPr lang="en-US" sz="2400" dirty="0"/>
                  <a:t> is </a:t>
                </a:r>
                <a:r>
                  <a:rPr lang="en-US" sz="2400" b="1" i="1" dirty="0" err="1"/>
                  <a:t>Lyapunov</a:t>
                </a:r>
                <a:r>
                  <a:rPr lang="en-US" sz="2400" b="1" i="1" dirty="0"/>
                  <a:t> stable </a:t>
                </a:r>
                <a:r>
                  <a:rPr lang="en-US" sz="2400" dirty="0"/>
                  <a:t>if </a:t>
                </a:r>
                <a14:m>
                  <m:oMath xmlns:m="http://schemas.openxmlformats.org/officeDocument/2006/math">
                    <m:r>
                      <a:rPr lang="en-US" sz="2400" i="1" dirty="0">
                        <a:latin typeface="Cambria Math" charset="0"/>
                      </a:rPr>
                      <m:t>𝑇</m:t>
                    </m:r>
                  </m:oMath>
                </a14:m>
                <a:r>
                  <a:rPr lang="en-US" sz="2400" dirty="0"/>
                  <a:t> is continuous as </a:t>
                </a:r>
                <a14:m>
                  <m:oMath xmlns:m="http://schemas.openxmlformats.org/officeDocument/2006/math">
                    <m:sSup>
                      <m:sSupPr>
                        <m:ctrlPr>
                          <a:rPr lang="en-US" sz="2400" i="1">
                            <a:latin typeface="Cambria Math" panose="02040503050406030204" pitchFamily="18" charset="0"/>
                          </a:rPr>
                        </m:ctrlPr>
                      </m:sSupPr>
                      <m:e>
                        <m:r>
                          <a:rPr lang="en-US" sz="2400" i="1">
                            <a:latin typeface="Cambria Math" charset="0"/>
                          </a:rPr>
                          <m:t>𝜉</m:t>
                        </m:r>
                      </m:e>
                      <m:sup>
                        <m:r>
                          <a:rPr lang="en-US" sz="2400" i="1">
                            <a:latin typeface="Cambria Math" charset="0"/>
                          </a:rPr>
                          <m:t>∗</m:t>
                        </m:r>
                      </m:sup>
                    </m:sSup>
                    <m:r>
                      <a:rPr lang="en-US" sz="2400" i="1">
                        <a:latin typeface="Cambria Math" charset="0"/>
                      </a:rPr>
                      <m:t>(0) . </m:t>
                    </m:r>
                    <m:r>
                      <a:rPr lang="en-US" sz="2400">
                        <a:latin typeface="Cambria Math" charset="0"/>
                      </a:rPr>
                      <m:t> </m:t>
                    </m:r>
                    <m:r>
                      <m:rPr>
                        <m:sty m:val="p"/>
                      </m:rPr>
                      <a:rPr lang="en-US" sz="2400">
                        <a:latin typeface="Cambria Math" charset="0"/>
                      </a:rPr>
                      <m:t>i</m:t>
                    </m:r>
                    <m:r>
                      <a:rPr lang="en-US" sz="2400">
                        <a:latin typeface="Cambria Math" charset="0"/>
                      </a:rPr>
                      <m:t>.</m:t>
                    </m:r>
                    <m:r>
                      <m:rPr>
                        <m:sty m:val="p"/>
                      </m:rPr>
                      <a:rPr lang="en-US" sz="2400">
                        <a:latin typeface="Cambria Math" charset="0"/>
                      </a:rPr>
                      <m:t>e</m:t>
                    </m:r>
                    <m:r>
                      <a:rPr lang="en-US" sz="2400">
                        <a:latin typeface="Cambria Math" charset="0"/>
                      </a:rPr>
                      <m:t>., </m:t>
                    </m:r>
                  </m:oMath>
                </a14:m>
                <a:r>
                  <a:rPr lang="en-US" sz="2400" dirty="0"/>
                  <a:t>for every </a:t>
                </a:r>
                <a14:m>
                  <m:oMath xmlns:m="http://schemas.openxmlformats.org/officeDocument/2006/math">
                    <m:r>
                      <a:rPr lang="en-US" sz="2400" i="1">
                        <a:latin typeface="Cambria Math" charset="0"/>
                      </a:rPr>
                      <m:t>𝜀</m:t>
                    </m:r>
                    <m:r>
                      <a:rPr lang="en-US" sz="2400" i="1">
                        <a:latin typeface="Cambria Math" charset="0"/>
                      </a:rPr>
                      <m:t>&gt;0 </m:t>
                    </m:r>
                  </m:oMath>
                </a14:m>
                <a:r>
                  <a:rPr lang="en-US" sz="2400" dirty="0"/>
                  <a:t>there exists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𝛿</m:t>
                        </m:r>
                      </m:e>
                      <m:sub>
                        <m:r>
                          <a:rPr lang="en-US" sz="2400" i="1">
                            <a:latin typeface="Cambria Math" charset="0"/>
                          </a:rPr>
                          <m:t>𝜀</m:t>
                        </m:r>
                      </m:sub>
                    </m:sSub>
                    <m:r>
                      <a:rPr lang="en-US" sz="2400" i="1">
                        <a:latin typeface="Cambria Math" charset="0"/>
                      </a:rPr>
                      <m:t>&gt;0 </m:t>
                    </m:r>
                  </m:oMath>
                </a14:m>
                <a:r>
                  <a:rPr lang="en-US" sz="2400" dirty="0"/>
                  <a:t>such that for every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0</m:t>
                        </m:r>
                      </m:sub>
                    </m:sSub>
                    <m:r>
                      <a:rPr lang="en-US" sz="2400" i="1">
                        <a:latin typeface="Cambria Math" charset="0"/>
                      </a:rPr>
                      <m:t>∈</m:t>
                    </m:r>
                    <m:sSup>
                      <m:sSupPr>
                        <m:ctrlPr>
                          <a:rPr lang="en-US" sz="2400" i="1">
                            <a:latin typeface="Cambria Math" panose="02040503050406030204" pitchFamily="18" charset="0"/>
                            <a:ea typeface="Cambria Math" charset="0"/>
                            <a:cs typeface="Cambria Math" charset="0"/>
                          </a:rPr>
                        </m:ctrlPr>
                      </m:sSupPr>
                      <m:e>
                        <m:r>
                          <a:rPr lang="en-US" sz="2400" i="1">
                            <a:latin typeface="Cambria Math" charset="0"/>
                            <a:ea typeface="Cambria Math" charset="0"/>
                            <a:cs typeface="Cambria Math" charset="0"/>
                          </a:rPr>
                          <m:t>ℝ</m:t>
                        </m:r>
                      </m:e>
                      <m:sup>
                        <m:r>
                          <a:rPr lang="en-US" sz="2400" i="1">
                            <a:latin typeface="Cambria Math" charset="0"/>
                            <a:ea typeface="Cambria Math" charset="0"/>
                            <a:cs typeface="Cambria Math" charset="0"/>
                          </a:rPr>
                          <m:t>𝑛</m:t>
                        </m:r>
                      </m:sup>
                    </m:sSup>
                  </m:oMath>
                </a14:m>
                <a:r>
                  <a:rPr lang="en-US" sz="2400" dirty="0"/>
                  <a:t> if </a:t>
                </a:r>
                <a14:m>
                  <m:oMath xmlns:m="http://schemas.openxmlformats.org/officeDocument/2006/math">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charset="0"/>
                              </a:rPr>
                              <m:t>𝜉</m:t>
                            </m:r>
                          </m:e>
                          <m:sup>
                            <m:r>
                              <a:rPr lang="en-US" sz="2400" i="1">
                                <a:latin typeface="Cambria Math" charset="0"/>
                              </a:rPr>
                              <m:t>∗</m:t>
                            </m:r>
                          </m:sup>
                        </m:sSup>
                        <m:d>
                          <m:dPr>
                            <m:ctrlPr>
                              <a:rPr lang="en-US" sz="2400" i="1">
                                <a:latin typeface="Cambria Math" panose="02040503050406030204" pitchFamily="18" charset="0"/>
                              </a:rPr>
                            </m:ctrlPr>
                          </m:dPr>
                          <m:e>
                            <m:r>
                              <a:rPr lang="en-US" sz="2400" i="1">
                                <a:latin typeface="Cambria Math" charset="0"/>
                              </a:rPr>
                              <m:t>0</m:t>
                            </m:r>
                          </m:e>
                        </m:d>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0</m:t>
                            </m:r>
                          </m:sub>
                        </m:sSub>
                      </m:e>
                    </m:d>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𝛿</m:t>
                        </m:r>
                      </m:e>
                      <m:sub>
                        <m:r>
                          <a:rPr lang="en-US" sz="2400" i="1">
                            <a:latin typeface="Cambria Math" charset="0"/>
                          </a:rPr>
                          <m:t>𝜀</m:t>
                        </m:r>
                      </m:sub>
                    </m:sSub>
                  </m:oMath>
                </a14:m>
                <a:r>
                  <a:rPr lang="en-US" sz="2400" dirty="0"/>
                  <a:t> then </a:t>
                </a:r>
                <a14:m>
                  <m:oMath xmlns:m="http://schemas.openxmlformats.org/officeDocument/2006/math">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r>
                                  <a:rPr lang="en-US" sz="2400" i="1">
                                    <a:latin typeface="Cambria Math" charset="0"/>
                                  </a:rPr>
                                  <m:t>𝑇</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charset="0"/>
                                          </a:rPr>
                                          <m:t>𝜉</m:t>
                                        </m:r>
                                      </m:e>
                                      <m:sup>
                                        <m:r>
                                          <a:rPr lang="en-US" sz="2400" i="1">
                                            <a:latin typeface="Cambria Math" charset="0"/>
                                          </a:rPr>
                                          <m:t>∗</m:t>
                                        </m:r>
                                      </m:sup>
                                    </m:sSup>
                                    <m:d>
                                      <m:dPr>
                                        <m:ctrlPr>
                                          <a:rPr lang="en-US" sz="2400" i="1">
                                            <a:latin typeface="Cambria Math" panose="02040503050406030204" pitchFamily="18" charset="0"/>
                                          </a:rPr>
                                        </m:ctrlPr>
                                      </m:dPr>
                                      <m:e>
                                        <m:r>
                                          <a:rPr lang="en-US" sz="2400" i="1">
                                            <a:latin typeface="Cambria Math" charset="0"/>
                                          </a:rPr>
                                          <m:t>𝑡</m:t>
                                        </m:r>
                                      </m:e>
                                    </m:d>
                                  </m:e>
                                </m:d>
                                <m:r>
                                  <a:rPr lang="en-US" sz="2400" i="1">
                                    <a:latin typeface="Cambria Math" charset="0"/>
                                  </a:rPr>
                                  <m:t>−</m:t>
                                </m:r>
                                <m:r>
                                  <a:rPr lang="en-US" sz="2400" i="1">
                                    <a:latin typeface="Cambria Math" charset="0"/>
                                  </a:rPr>
                                  <m:t>𝑇</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charset="0"/>
                                          </a:rPr>
                                          <m:t>𝑥</m:t>
                                        </m:r>
                                      </m:e>
                                      <m:sub>
                                        <m:r>
                                          <a:rPr lang="en-US" sz="2400" i="1">
                                            <a:latin typeface="Cambria Math" charset="0"/>
                                          </a:rPr>
                                          <m:t>0</m:t>
                                        </m:r>
                                      </m:sub>
                                    </m:sSub>
                                  </m:e>
                                </m:d>
                              </m:e>
                            </m:d>
                          </m:e>
                        </m:d>
                      </m:e>
                      <m:sub>
                        <m:r>
                          <a:rPr lang="en-US" sz="2400" i="1">
                            <a:latin typeface="Cambria Math" charset="0"/>
                          </a:rPr>
                          <m:t>𝑠</m:t>
                        </m:r>
                      </m:sub>
                    </m:sSub>
                    <m:r>
                      <a:rPr lang="en-US" sz="2400" i="1">
                        <a:latin typeface="Cambria Math" charset="0"/>
                      </a:rPr>
                      <m:t>≤</m:t>
                    </m:r>
                    <m:r>
                      <a:rPr lang="en-US" sz="2400" i="1">
                        <a:latin typeface="Cambria Math" charset="0"/>
                      </a:rPr>
                      <m:t>𝜀</m:t>
                    </m:r>
                    <m:r>
                      <a:rPr lang="en-US" sz="2400" i="1">
                        <a:latin typeface="Cambria Math" charset="0"/>
                      </a:rPr>
                      <m:t>.</m:t>
                    </m:r>
                  </m:oMath>
                </a14:m>
                <a:endParaRPr lang="en-US" sz="2400" dirty="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0" t="-1120"/>
                </a:stretch>
              </a:blipFill>
            </p:spPr>
            <p:txBody>
              <a:bodyPr/>
              <a:lstStyle/>
              <a:p>
                <a:r>
                  <a:rPr lang="en-US">
                    <a:noFill/>
                  </a:rPr>
                  <a:t> </a:t>
                </a:r>
              </a:p>
            </p:txBody>
          </p:sp>
        </mc:Fallback>
      </mc:AlternateContent>
      <p:sp>
        <p:nvSpPr>
          <p:cNvPr id="4" name="TextBox 3"/>
          <p:cNvSpPr txBox="1"/>
          <p:nvPr/>
        </p:nvSpPr>
        <p:spPr>
          <a:xfrm>
            <a:off x="1995487" y="6308725"/>
            <a:ext cx="2323072" cy="369332"/>
          </a:xfrm>
          <a:prstGeom prst="rect">
            <a:avLst/>
          </a:prstGeom>
          <a:noFill/>
        </p:spPr>
        <p:txBody>
          <a:bodyPr wrap="none" rtlCol="0">
            <a:spAutoFit/>
          </a:bodyPr>
          <a:lstStyle/>
          <a:p>
            <a:r>
              <a:rPr lang="en-US" dirty="0"/>
              <a:t>*Not discussed in class</a:t>
            </a:r>
          </a:p>
        </p:txBody>
      </p:sp>
    </p:spTree>
    <p:extLst>
      <p:ext uri="{BB962C8B-B14F-4D97-AF65-F5344CB8AC3E}">
        <p14:creationId xmlns:p14="http://schemas.microsoft.com/office/powerpoint/2010/main" val="1636767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Verifying Stability for Linear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pPr marL="0" indent="0">
                  <a:lnSpc>
                    <a:spcPct val="120000"/>
                  </a:lnSpc>
                  <a:buNone/>
                </a:pPr>
                <a:r>
                  <a:rPr lang="en-US" dirty="0"/>
                  <a:t>Consider the linear system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r>
                      <a:rPr lang="en-US" b="0" i="1" dirty="0" smtClean="0">
                        <a:latin typeface="Cambria Math" charset="0"/>
                      </a:rPr>
                      <m:t>=</m:t>
                    </m:r>
                    <m:r>
                      <a:rPr lang="en-US" b="0" i="1" dirty="0" smtClean="0">
                        <a:latin typeface="Cambria Math" charset="0"/>
                      </a:rPr>
                      <m:t>𝐴𝑥</m:t>
                    </m:r>
                  </m:oMath>
                </a14:m>
                <a:endParaRPr lang="en-US" dirty="0"/>
              </a:p>
              <a:p>
                <a:pPr marL="0" indent="0">
                  <a:lnSpc>
                    <a:spcPct val="120000"/>
                  </a:lnSpc>
                  <a:buNone/>
                </a:pPr>
                <a:endParaRPr lang="en-US" b="1" dirty="0"/>
              </a:p>
              <a:p>
                <a:pPr marL="0" indent="0">
                  <a:lnSpc>
                    <a:spcPct val="120000"/>
                  </a:lnSpc>
                  <a:buNone/>
                </a:pPr>
                <a:r>
                  <a:rPr lang="en-US" b="1" dirty="0"/>
                  <a:t>Theorem. </a:t>
                </a:r>
              </a:p>
              <a:p>
                <a:pPr marL="0" indent="0">
                  <a:lnSpc>
                    <a:spcPct val="120000"/>
                  </a:lnSpc>
                  <a:buNone/>
                </a:pPr>
                <a:r>
                  <a:rPr lang="en-US" dirty="0"/>
                  <a:t>1. It is asymptotically stable </a:t>
                </a:r>
                <a:r>
                  <a:rPr lang="en-US" dirty="0" err="1"/>
                  <a:t>iff</a:t>
                </a:r>
                <a:r>
                  <a:rPr lang="en-US" dirty="0"/>
                  <a:t> all the eigenvalues of </a:t>
                </a:r>
                <a:r>
                  <a:rPr lang="en-US" i="1" dirty="0"/>
                  <a:t>A </a:t>
                </a:r>
                <a:r>
                  <a:rPr lang="en-US" dirty="0"/>
                  <a:t>have </a:t>
                </a:r>
                <a:r>
                  <a:rPr lang="en-US" b="1" dirty="0"/>
                  <a:t>strictly</a:t>
                </a:r>
                <a:r>
                  <a:rPr lang="en-US" dirty="0"/>
                  <a:t> negative real parts (</a:t>
                </a:r>
                <a:r>
                  <a:rPr lang="en-US" i="1" dirty="0"/>
                  <a:t>Hurwitz</a:t>
                </a:r>
                <a:r>
                  <a:rPr lang="en-US" dirty="0"/>
                  <a:t>).</a:t>
                </a:r>
              </a:p>
              <a:p>
                <a:pPr marL="0" indent="0">
                  <a:lnSpc>
                    <a:spcPct val="120000"/>
                  </a:lnSpc>
                  <a:buNone/>
                </a:pPr>
                <a:endParaRPr lang="en-US" dirty="0"/>
              </a:p>
              <a:p>
                <a:pPr marL="0" indent="0">
                  <a:lnSpc>
                    <a:spcPct val="120000"/>
                  </a:lnSpc>
                  <a:buNone/>
                </a:pPr>
                <a:r>
                  <a:rPr lang="en-US" dirty="0"/>
                  <a:t>2. It is Lyapunov stable </a:t>
                </a:r>
                <a:r>
                  <a:rPr lang="en-US" dirty="0" err="1"/>
                  <a:t>iff</a:t>
                </a:r>
                <a:r>
                  <a:rPr lang="en-US" dirty="0"/>
                  <a:t> all the eigenvalues of </a:t>
                </a:r>
                <a:r>
                  <a:rPr lang="en-US" i="1" dirty="0"/>
                  <a:t>A </a:t>
                </a:r>
                <a:r>
                  <a:rPr lang="en-US" dirty="0"/>
                  <a:t>have real parts that are either zero or negative and the </a:t>
                </a:r>
                <a:r>
                  <a:rPr lang="en-US" i="1" dirty="0"/>
                  <a:t>Jordan blocks </a:t>
                </a:r>
                <a:r>
                  <a:rPr lang="en-US" dirty="0"/>
                  <a:t>corresponding to the eigenvalues with zero real parts are of size 1.</a:t>
                </a:r>
              </a:p>
              <a:p>
                <a:pPr marL="0" indent="0">
                  <a:lnSpc>
                    <a:spcPct val="120000"/>
                  </a:lnSpc>
                  <a:buNone/>
                </a:pPr>
                <a:endParaRPr lang="en-US" dirty="0"/>
              </a:p>
              <a:p>
                <a:pPr>
                  <a:lnSpc>
                    <a:spcPct val="120000"/>
                  </a:lnSpc>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7" t="-1120"/>
                </a:stretch>
              </a:blipFill>
            </p:spPr>
            <p:txBody>
              <a:bodyPr/>
              <a:lstStyle/>
              <a:p>
                <a:r>
                  <a:rPr lang="en-US">
                    <a:noFill/>
                  </a:rPr>
                  <a:t> </a:t>
                </a:r>
              </a:p>
            </p:txBody>
          </p:sp>
        </mc:Fallback>
      </mc:AlternateContent>
    </p:spTree>
    <p:extLst>
      <p:ext uri="{BB962C8B-B14F-4D97-AF65-F5344CB8AC3E}">
        <p14:creationId xmlns:p14="http://schemas.microsoft.com/office/powerpoint/2010/main" val="173191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6D5C-417C-B845-B3FA-E46268900277}"/>
              </a:ext>
            </a:extLst>
          </p:cNvPr>
          <p:cNvSpPr>
            <a:spLocks noGrp="1"/>
          </p:cNvSpPr>
          <p:nvPr>
            <p:ph type="title"/>
          </p:nvPr>
        </p:nvSpPr>
        <p:spPr/>
        <p:txBody>
          <a:bodyPr/>
          <a:lstStyle/>
          <a:p>
            <a:r>
              <a:rPr lang="en-US" dirty="0"/>
              <a:t>Jordan decomposition</a:t>
            </a:r>
          </a:p>
        </p:txBody>
      </p:sp>
      <p:pic>
        <p:nvPicPr>
          <p:cNvPr id="6" name="Picture 5">
            <a:extLst>
              <a:ext uri="{FF2B5EF4-FFF2-40B4-BE49-F238E27FC236}">
                <a16:creationId xmlns:a16="http://schemas.microsoft.com/office/drawing/2014/main" id="{FE3E1402-22A4-CA4C-9ABE-3ECB4997ED25}"/>
              </a:ext>
            </a:extLst>
          </p:cNvPr>
          <p:cNvPicPr>
            <a:picLocks noChangeAspect="1"/>
          </p:cNvPicPr>
          <p:nvPr/>
        </p:nvPicPr>
        <p:blipFill>
          <a:blip r:embed="rId2"/>
          <a:stretch>
            <a:fillRect/>
          </a:stretch>
        </p:blipFill>
        <p:spPr>
          <a:xfrm>
            <a:off x="0" y="2501900"/>
            <a:ext cx="5561556" cy="2743200"/>
          </a:xfrm>
          <a:prstGeom prst="rect">
            <a:avLst/>
          </a:prstGeom>
        </p:spPr>
      </p:pic>
      <p:pic>
        <p:nvPicPr>
          <p:cNvPr id="7" name="Picture 6">
            <a:extLst>
              <a:ext uri="{FF2B5EF4-FFF2-40B4-BE49-F238E27FC236}">
                <a16:creationId xmlns:a16="http://schemas.microsoft.com/office/drawing/2014/main" id="{295F8229-59D2-B543-9C3B-0574D8623076}"/>
              </a:ext>
            </a:extLst>
          </p:cNvPr>
          <p:cNvPicPr>
            <a:picLocks noChangeAspect="1"/>
          </p:cNvPicPr>
          <p:nvPr/>
        </p:nvPicPr>
        <p:blipFill>
          <a:blip r:embed="rId3"/>
          <a:stretch>
            <a:fillRect/>
          </a:stretch>
        </p:blipFill>
        <p:spPr>
          <a:xfrm>
            <a:off x="6127750" y="2590800"/>
            <a:ext cx="4248150" cy="2743200"/>
          </a:xfrm>
          <a:prstGeom prst="rect">
            <a:avLst/>
          </a:prstGeom>
        </p:spPr>
      </p:pic>
      <p:sp>
        <p:nvSpPr>
          <p:cNvPr id="8" name="TextBox 7">
            <a:extLst>
              <a:ext uri="{FF2B5EF4-FFF2-40B4-BE49-F238E27FC236}">
                <a16:creationId xmlns:a16="http://schemas.microsoft.com/office/drawing/2014/main" id="{0DA4C10E-6549-A54C-AD01-B652FC4058E1}"/>
              </a:ext>
            </a:extLst>
          </p:cNvPr>
          <p:cNvSpPr txBox="1"/>
          <p:nvPr/>
        </p:nvSpPr>
        <p:spPr>
          <a:xfrm>
            <a:off x="853553" y="1667470"/>
            <a:ext cx="9982200" cy="369332"/>
          </a:xfrm>
          <a:prstGeom prst="rect">
            <a:avLst/>
          </a:prstGeom>
          <a:noFill/>
        </p:spPr>
        <p:txBody>
          <a:bodyPr wrap="square" rtlCol="0">
            <a:spAutoFit/>
          </a:bodyPr>
          <a:lstStyle/>
          <a:p>
            <a:r>
              <a:rPr lang="en-US" dirty="0"/>
              <a:t>For every </a:t>
            </a:r>
            <a:r>
              <a:rPr lang="en-US" i="1" dirty="0"/>
              <a:t>n x n</a:t>
            </a:r>
            <a:r>
              <a:rPr lang="en-US" dirty="0"/>
              <a:t> matrix </a:t>
            </a:r>
            <a:r>
              <a:rPr lang="en-US" i="1" dirty="0"/>
              <a:t>A</a:t>
            </a:r>
            <a:r>
              <a:rPr lang="en-US" dirty="0"/>
              <a:t>, there exists a nonsingular </a:t>
            </a:r>
            <a:r>
              <a:rPr lang="en-US" i="1" dirty="0"/>
              <a:t>n x n </a:t>
            </a:r>
            <a:r>
              <a:rPr lang="en-US" dirty="0"/>
              <a:t>matrix </a:t>
            </a:r>
            <a:r>
              <a:rPr lang="en-US" i="1" dirty="0"/>
              <a:t>P</a:t>
            </a:r>
            <a:r>
              <a:rPr lang="en-US" dirty="0"/>
              <a:t> such that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A5AF864-5417-444F-B977-C1DF6468EBC2}"/>
                  </a:ext>
                </a:extLst>
              </p:cNvPr>
              <p:cNvSpPr txBox="1"/>
              <p:nvPr/>
            </p:nvSpPr>
            <p:spPr>
              <a:xfrm>
                <a:off x="5561937" y="5518666"/>
                <a:ext cx="6075317" cy="369332"/>
              </a:xfrm>
              <a:prstGeom prst="rect">
                <a:avLst/>
              </a:prstGeom>
              <a:noFill/>
            </p:spPr>
            <p:txBody>
              <a:bodyPr wrap="none" rtlCol="0">
                <a:spAutoFit/>
              </a:bodyPr>
              <a:lstStyle/>
              <a:p>
                <a:r>
                  <a:rPr lang="en-US" dirty="0"/>
                  <a:t>where each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𝐽</m:t>
                        </m:r>
                      </m:e>
                      <m:sub>
                        <m:r>
                          <a:rPr lang="en-US" b="0" i="1" dirty="0" smtClean="0">
                            <a:latin typeface="Cambria Math" panose="02040503050406030204" pitchFamily="18" charset="0"/>
                          </a:rPr>
                          <m:t>𝑖</m:t>
                        </m:r>
                      </m:sub>
                    </m:sSub>
                  </m:oMath>
                </a14:m>
                <a:r>
                  <a:rPr lang="en-US" dirty="0"/>
                  <a:t> is a upper triangular matrix called a Jordan block</a:t>
                </a:r>
              </a:p>
            </p:txBody>
          </p:sp>
        </mc:Choice>
        <mc:Fallback xmlns="">
          <p:sp>
            <p:nvSpPr>
              <p:cNvPr id="9" name="TextBox 8">
                <a:extLst>
                  <a:ext uri="{FF2B5EF4-FFF2-40B4-BE49-F238E27FC236}">
                    <a16:creationId xmlns:a16="http://schemas.microsoft.com/office/drawing/2014/main" id="{1A5AF864-5417-444F-B977-C1DF6468EBC2}"/>
                  </a:ext>
                </a:extLst>
              </p:cNvPr>
              <p:cNvSpPr txBox="1">
                <a:spLocks noRot="1" noChangeAspect="1" noMove="1" noResize="1" noEditPoints="1" noAdjustHandles="1" noChangeArrowheads="1" noChangeShapeType="1" noTextEdit="1"/>
              </p:cNvSpPr>
              <p:nvPr/>
            </p:nvSpPr>
            <p:spPr>
              <a:xfrm>
                <a:off x="5561937" y="5518666"/>
                <a:ext cx="6075317" cy="369332"/>
              </a:xfrm>
              <a:prstGeom prst="rect">
                <a:avLst/>
              </a:prstGeom>
              <a:blipFill>
                <a:blip r:embed="rId4"/>
                <a:stretch>
                  <a:fillRect l="-835"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888396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Example 1: Simple model of an economy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14:m>
                  <m:oMath xmlns:m="http://schemas.openxmlformats.org/officeDocument/2006/math">
                    <m:r>
                      <a:rPr lang="en-US" i="1" dirty="0" smtClean="0">
                        <a:latin typeface="Cambria Math" charset="0"/>
                      </a:rPr>
                      <m:t>𝑥</m:t>
                    </m:r>
                  </m:oMath>
                </a14:m>
                <a:r>
                  <a:rPr lang="en-US" dirty="0"/>
                  <a:t>: national income </a:t>
                </a:r>
                <a14:m>
                  <m:oMath xmlns:m="http://schemas.openxmlformats.org/officeDocument/2006/math">
                    <m:r>
                      <a:rPr lang="en-US" b="0" i="1" smtClean="0">
                        <a:latin typeface="Cambria Math" charset="0"/>
                      </a:rPr>
                      <m:t>𝑦</m:t>
                    </m:r>
                    <m:r>
                      <a:rPr lang="en-US" b="0" i="1" smtClean="0">
                        <a:latin typeface="Cambria Math" charset="0"/>
                      </a:rPr>
                      <m:t>:</m:t>
                    </m:r>
                  </m:oMath>
                </a14:m>
                <a:r>
                  <a:rPr lang="en-US" dirty="0"/>
                  <a:t> rate of consumer spending; </a:t>
                </a:r>
                <a14:m>
                  <m:oMath xmlns:m="http://schemas.openxmlformats.org/officeDocument/2006/math">
                    <m:r>
                      <a:rPr lang="en-US" b="0" i="1" smtClean="0">
                        <a:latin typeface="Cambria Math" charset="0"/>
                      </a:rPr>
                      <m:t>𝑔</m:t>
                    </m:r>
                  </m:oMath>
                </a14:m>
                <a:r>
                  <a:rPr lang="en-US" dirty="0"/>
                  <a:t>: rate government expenditure</a:t>
                </a:r>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r>
                      <a:rPr lang="en-US" b="0" i="1" dirty="0" smtClean="0">
                        <a:latin typeface="Cambria Math" charset="0"/>
                      </a:rPr>
                      <m:t>=</m:t>
                    </m:r>
                    <m:r>
                      <a:rPr lang="en-US" b="0" i="1" dirty="0" smtClean="0">
                        <a:latin typeface="Cambria Math" charset="0"/>
                      </a:rPr>
                      <m:t>𝑥</m:t>
                    </m:r>
                    <m:r>
                      <a:rPr lang="en-US" b="0" i="1" dirty="0" smtClean="0">
                        <a:latin typeface="Cambria Math" charset="0"/>
                      </a:rPr>
                      <m:t> −</m:t>
                    </m:r>
                    <m:r>
                      <a:rPr lang="en-US" b="0" i="1" dirty="0" smtClean="0">
                        <a:latin typeface="Cambria Math" charset="0"/>
                      </a:rPr>
                      <m:t>𝛼</m:t>
                    </m:r>
                    <m:r>
                      <a:rPr lang="en-US" b="0" i="1" dirty="0" smtClean="0">
                        <a:latin typeface="Cambria Math" charset="0"/>
                      </a:rPr>
                      <m:t>𝑦</m:t>
                    </m:r>
                  </m:oMath>
                </a14:m>
                <a:endParaRPr lang="en-US" b="0" dirty="0"/>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𝑦</m:t>
                        </m:r>
                      </m:e>
                    </m:acc>
                    <m:r>
                      <a:rPr lang="en-US" b="0" i="1" dirty="0" smtClean="0">
                        <a:latin typeface="Cambria Math" charset="0"/>
                      </a:rPr>
                      <m:t>=</m:t>
                    </m:r>
                    <m:r>
                      <a:rPr lang="en-US" b="0" i="1" dirty="0" smtClean="0">
                        <a:latin typeface="Cambria Math" charset="0"/>
                      </a:rPr>
                      <m:t>𝛽</m:t>
                    </m:r>
                    <m:d>
                      <m:dPr>
                        <m:ctrlPr>
                          <a:rPr lang="en-US" b="0" i="1" dirty="0" smtClean="0">
                            <a:latin typeface="Cambria Math" panose="02040503050406030204" pitchFamily="18" charset="0"/>
                          </a:rPr>
                        </m:ctrlPr>
                      </m:dPr>
                      <m:e>
                        <m:r>
                          <a:rPr lang="en-US" b="0" i="1" dirty="0" smtClean="0">
                            <a:latin typeface="Cambria Math" charset="0"/>
                          </a:rPr>
                          <m:t>𝑥</m:t>
                        </m:r>
                        <m:r>
                          <a:rPr lang="en-US" b="0" i="1" dirty="0" smtClean="0">
                            <a:latin typeface="Cambria Math" charset="0"/>
                          </a:rPr>
                          <m:t>−</m:t>
                        </m:r>
                        <m:r>
                          <a:rPr lang="en-US" b="0" i="1" dirty="0" smtClean="0">
                            <a:latin typeface="Cambria Math" charset="0"/>
                          </a:rPr>
                          <m:t>𝑦</m:t>
                        </m:r>
                        <m:r>
                          <a:rPr lang="en-US" b="0" i="1" dirty="0" smtClean="0">
                            <a:latin typeface="Cambria Math" charset="0"/>
                          </a:rPr>
                          <m:t>−</m:t>
                        </m:r>
                        <m:r>
                          <a:rPr lang="en-US" b="0" i="1" dirty="0" smtClean="0">
                            <a:latin typeface="Cambria Math" charset="0"/>
                          </a:rPr>
                          <m:t>𝑔</m:t>
                        </m:r>
                      </m:e>
                    </m:d>
                  </m:oMath>
                </a14:m>
                <a:endParaRPr lang="en-US" b="0" dirty="0"/>
              </a:p>
              <a:p>
                <a14:m>
                  <m:oMath xmlns:m="http://schemas.openxmlformats.org/officeDocument/2006/math">
                    <m:r>
                      <a:rPr lang="en-US" b="0" i="1" smtClean="0">
                        <a:latin typeface="Cambria Math" charset="0"/>
                      </a:rPr>
                      <m:t>𝑔</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𝑔</m:t>
                        </m:r>
                      </m:e>
                      <m:sub>
                        <m:r>
                          <a:rPr lang="en-US" b="0" i="1" smtClean="0">
                            <a:latin typeface="Cambria Math" charset="0"/>
                          </a:rPr>
                          <m:t>0</m:t>
                        </m:r>
                      </m:sub>
                    </m:sSub>
                    <m:r>
                      <a:rPr lang="en-US" b="0" i="1" smtClean="0">
                        <a:latin typeface="Cambria Math" charset="0"/>
                      </a:rPr>
                      <m:t>+</m:t>
                    </m:r>
                    <m:r>
                      <a:rPr lang="en-US" b="0" i="1" smtClean="0">
                        <a:latin typeface="Cambria Math" charset="0"/>
                      </a:rPr>
                      <m:t>𝑘𝑥</m:t>
                    </m:r>
                  </m:oMath>
                </a14:m>
                <a:r>
                  <a:rPr lang="en-US" dirty="0"/>
                  <a:t> 		</a:t>
                </a:r>
                <a14:m>
                  <m:oMath xmlns:m="http://schemas.openxmlformats.org/officeDocument/2006/math">
                    <m:r>
                      <a:rPr lang="en-US" b="0" i="1" dirty="0" smtClean="0">
                        <a:latin typeface="Cambria Math" charset="0"/>
                      </a:rPr>
                      <m:t>𝛼</m:t>
                    </m:r>
                    <m:r>
                      <a:rPr lang="en-US" b="0" i="1" dirty="0" smtClean="0">
                        <a:latin typeface="Cambria Math" charset="0"/>
                      </a:rPr>
                      <m:t>, </m:t>
                    </m:r>
                    <m:r>
                      <a:rPr lang="en-US" b="0" i="1" dirty="0" smtClean="0">
                        <a:latin typeface="Cambria Math" charset="0"/>
                      </a:rPr>
                      <m:t>𝛽</m:t>
                    </m:r>
                    <m:r>
                      <a:rPr lang="en-US" b="0" i="1" dirty="0" smtClean="0">
                        <a:latin typeface="Cambria Math" charset="0"/>
                      </a:rPr>
                      <m:t>, </m:t>
                    </m:r>
                    <m:r>
                      <a:rPr lang="en-US" b="0" i="1" dirty="0" smtClean="0">
                        <a:latin typeface="Cambria Math" charset="0"/>
                      </a:rPr>
                      <m:t>𝑘</m:t>
                    </m:r>
                  </m:oMath>
                </a14:m>
                <a:r>
                  <a:rPr lang="en-US" dirty="0"/>
                  <a:t> are positive constants</a:t>
                </a:r>
              </a:p>
              <a:p>
                <a:r>
                  <a:rPr lang="en-US" dirty="0"/>
                  <a:t>What is the equilibrium? </a:t>
                </a:r>
              </a:p>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m:t>
                        </m:r>
                      </m:sup>
                    </m:sSup>
                    <m:r>
                      <a:rPr lang="en-US" b="0" i="1" smtClean="0">
                        <a:latin typeface="Cambria Math"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charset="0"/>
                              </a:rPr>
                              <m:t>𝑔</m:t>
                            </m:r>
                          </m:e>
                          <m:sub>
                            <m:r>
                              <a:rPr lang="en-US" b="0" i="1" smtClean="0">
                                <a:latin typeface="Cambria Math" charset="0"/>
                              </a:rPr>
                              <m:t>0</m:t>
                            </m:r>
                          </m:sub>
                        </m:sSub>
                        <m:r>
                          <a:rPr lang="en-US" b="0" i="1" smtClean="0">
                            <a:latin typeface="Cambria Math" charset="0"/>
                          </a:rPr>
                          <m:t>𝛼</m:t>
                        </m:r>
                      </m:num>
                      <m:den>
                        <m:r>
                          <a:rPr lang="en-US" b="0" i="1" smtClean="0">
                            <a:latin typeface="Cambria Math" charset="0"/>
                          </a:rPr>
                          <m:t>𝛼</m:t>
                        </m:r>
                        <m:r>
                          <a:rPr lang="en-US" b="0" i="1" smtClean="0">
                            <a:latin typeface="Cambria Math" charset="0"/>
                          </a:rPr>
                          <m:t>−1−</m:t>
                        </m:r>
                        <m:r>
                          <a:rPr lang="en-US" b="0" i="1" smtClean="0">
                            <a:latin typeface="Cambria Math" charset="0"/>
                          </a:rPr>
                          <m:t>𝑘</m:t>
                        </m:r>
                        <m:r>
                          <a:rPr lang="en-US" b="0" i="1" smtClean="0">
                            <a:latin typeface="Cambria Math" charset="0"/>
                          </a:rPr>
                          <m:t>𝛼</m:t>
                        </m:r>
                      </m:den>
                    </m:f>
                  </m:oMath>
                </a14:m>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𝑦</m:t>
                        </m:r>
                      </m:e>
                      <m:sup>
                        <m:r>
                          <a:rPr lang="en-US" b="0" i="1" smtClean="0">
                            <a:latin typeface="Cambria Math" charset="0"/>
                          </a:rPr>
                          <m:t>∗</m:t>
                        </m:r>
                      </m:sup>
                    </m:sSup>
                    <m:r>
                      <a:rPr lang="en-US" i="1">
                        <a:latin typeface="Cambria Math"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charset="0"/>
                              </a:rPr>
                              <m:t>𝑔</m:t>
                            </m:r>
                          </m:e>
                          <m:sub>
                            <m:r>
                              <a:rPr lang="en-US" i="1">
                                <a:latin typeface="Cambria Math" charset="0"/>
                              </a:rPr>
                              <m:t>0</m:t>
                            </m:r>
                          </m:sub>
                        </m:sSub>
                        <m:r>
                          <a:rPr lang="en-US" i="1">
                            <a:latin typeface="Cambria Math" charset="0"/>
                          </a:rPr>
                          <m:t>𝛼</m:t>
                        </m:r>
                      </m:num>
                      <m:den>
                        <m:r>
                          <a:rPr lang="en-US" i="1">
                            <a:latin typeface="Cambria Math" charset="0"/>
                          </a:rPr>
                          <m:t>𝛼</m:t>
                        </m:r>
                        <m:r>
                          <a:rPr lang="en-US" i="1">
                            <a:latin typeface="Cambria Math" charset="0"/>
                          </a:rPr>
                          <m:t>−1−</m:t>
                        </m:r>
                        <m:r>
                          <a:rPr lang="en-US" i="1">
                            <a:latin typeface="Cambria Math" charset="0"/>
                          </a:rPr>
                          <m:t>𝑘</m:t>
                        </m:r>
                        <m:r>
                          <a:rPr lang="en-US" i="1">
                            <a:latin typeface="Cambria Math" charset="0"/>
                          </a:rPr>
                          <m:t>𝛼</m:t>
                        </m:r>
                      </m:den>
                    </m:f>
                  </m:oMath>
                </a14:m>
                <a:endParaRPr lang="en-US" dirty="0"/>
              </a:p>
              <a:p>
                <a:r>
                  <a:rPr lang="en-US" dirty="0"/>
                  <a:t>Dynamics:</a:t>
                </a:r>
              </a:p>
              <a:p>
                <a14:m>
                  <m:oMath xmlns:m="http://schemas.openxmlformats.org/officeDocument/2006/math">
                    <m:d>
                      <m:dPr>
                        <m:begChr m:val="["/>
                        <m:endChr m:val="]"/>
                        <m:ctrlPr>
                          <a:rPr lang="mr-IN" i="1" smtClean="0">
                            <a:latin typeface="Cambria Math" panose="02040503050406030204" pitchFamily="18" charset="0"/>
                          </a:rPr>
                        </m:ctrlPr>
                      </m:dPr>
                      <m:e>
                        <m:m>
                          <m:mPr>
                            <m:mcs>
                              <m:mc>
                                <m:mcPr>
                                  <m:count m:val="1"/>
                                  <m:mcJc m:val="center"/>
                                </m:mcPr>
                              </m:mc>
                            </m:mcs>
                            <m:ctrlPr>
                              <a:rPr lang="mr-IN" i="1" smtClean="0">
                                <a:latin typeface="Cambria Math" panose="02040503050406030204" pitchFamily="18" charset="0"/>
                              </a:rPr>
                            </m:ctrlPr>
                          </m:mPr>
                          <m:mr>
                            <m:e>
                              <m:acc>
                                <m:accPr>
                                  <m:chr m:val="̇"/>
                                  <m:ctrlPr>
                                    <a:rPr lang="en-US" b="0" i="1" smtClean="0">
                                      <a:latin typeface="Cambria Math" panose="02040503050406030204" pitchFamily="18" charset="0"/>
                                    </a:rPr>
                                  </m:ctrlPr>
                                </m:accPr>
                                <m:e>
                                  <m:r>
                                    <a:rPr lang="en-US" b="0" i="1" smtClean="0">
                                      <a:latin typeface="Cambria Math" charset="0"/>
                                    </a:rPr>
                                    <m:t>𝑥</m:t>
                                  </m:r>
                                </m:e>
                              </m:acc>
                            </m:e>
                          </m:mr>
                          <m:mr>
                            <m:e>
                              <m:acc>
                                <m:accPr>
                                  <m:chr m:val="̇"/>
                                  <m:ctrlPr>
                                    <a:rPr lang="en-US" b="0" i="1" smtClean="0">
                                      <a:latin typeface="Cambria Math" panose="02040503050406030204" pitchFamily="18" charset="0"/>
                                    </a:rPr>
                                  </m:ctrlPr>
                                </m:accPr>
                                <m:e>
                                  <m:r>
                                    <a:rPr lang="en-US" b="0" i="1" smtClean="0">
                                      <a:latin typeface="Cambria Math" charset="0"/>
                                    </a:rPr>
                                    <m:t>𝑦</m:t>
                                  </m:r>
                                </m:e>
                              </m:acc>
                            </m:e>
                          </m:mr>
                        </m:m>
                      </m:e>
                    </m:d>
                    <m:r>
                      <a:rPr lang="en-US" b="0" i="1" smtClean="0">
                        <a:latin typeface="Cambria Math" charset="0"/>
                      </a:rPr>
                      <m:t>=</m:t>
                    </m:r>
                    <m:d>
                      <m:dPr>
                        <m:begChr m:val="["/>
                        <m:endChr m:val="]"/>
                        <m:ctrlPr>
                          <a:rPr lang="mr-IN" b="0" i="1" smtClean="0">
                            <a:latin typeface="Cambria Math" panose="02040503050406030204" pitchFamily="18" charset="0"/>
                          </a:rPr>
                        </m:ctrlPr>
                      </m:dPr>
                      <m:e>
                        <m:m>
                          <m:mPr>
                            <m:mcs>
                              <m:mc>
                                <m:mcPr>
                                  <m:count m:val="2"/>
                                  <m:mcJc m:val="center"/>
                                </m:mcPr>
                              </m:mc>
                            </m:mcs>
                            <m:ctrlPr>
                              <a:rPr lang="mr-IN" b="0" i="1" smtClean="0">
                                <a:latin typeface="Cambria Math" panose="02040503050406030204" pitchFamily="18" charset="0"/>
                              </a:rPr>
                            </m:ctrlPr>
                          </m:mPr>
                          <m:mr>
                            <m:e>
                              <m:r>
                                <m:rPr>
                                  <m:brk m:alnAt="7"/>
                                </m:rPr>
                                <a:rPr lang="en-US" b="0" i="1" smtClean="0">
                                  <a:latin typeface="Cambria Math" charset="0"/>
                                </a:rPr>
                                <m:t>1</m:t>
                              </m:r>
                            </m:e>
                            <m:e>
                              <m:r>
                                <a:rPr lang="en-US" b="0" i="1" smtClean="0">
                                  <a:latin typeface="Cambria Math" charset="0"/>
                                </a:rPr>
                                <m:t>−</m:t>
                              </m:r>
                              <m:r>
                                <a:rPr lang="en-US" b="0" i="1" smtClean="0">
                                  <a:latin typeface="Cambria Math" charset="0"/>
                                </a:rPr>
                                <m:t>𝛼</m:t>
                              </m:r>
                            </m:e>
                          </m:mr>
                          <m:mr>
                            <m:e>
                              <m:r>
                                <a:rPr lang="en-US" b="0" i="1" smtClean="0">
                                  <a:latin typeface="Cambria Math" charset="0"/>
                                </a:rPr>
                                <m:t>𝛽</m:t>
                              </m:r>
                              <m:r>
                                <a:rPr lang="en-US" b="0" i="1" smtClean="0">
                                  <a:latin typeface="Cambria Math" charset="0"/>
                                </a:rPr>
                                <m:t>(1−</m:t>
                              </m:r>
                              <m:r>
                                <a:rPr lang="en-US" b="0" i="1" smtClean="0">
                                  <a:latin typeface="Cambria Math" charset="0"/>
                                </a:rPr>
                                <m:t>𝑘</m:t>
                              </m:r>
                              <m:r>
                                <a:rPr lang="en-US" b="0" i="1" smtClean="0">
                                  <a:latin typeface="Cambria Math" charset="0"/>
                                </a:rPr>
                                <m:t>)</m:t>
                              </m:r>
                            </m:e>
                            <m:e>
                              <m:r>
                                <a:rPr lang="en-US" b="0" i="1" smtClean="0">
                                  <a:latin typeface="Cambria Math" charset="0"/>
                                </a:rPr>
                                <m:t>−</m:t>
                              </m:r>
                              <m:r>
                                <a:rPr lang="en-US" b="0" i="1" smtClean="0">
                                  <a:latin typeface="Cambria Math" charset="0"/>
                                </a:rPr>
                                <m:t>𝛽</m:t>
                              </m:r>
                            </m:e>
                          </m:mr>
                        </m:m>
                      </m:e>
                    </m:d>
                    <m:d>
                      <m:dPr>
                        <m:begChr m:val="["/>
                        <m:endChr m:val="]"/>
                        <m:ctrlPr>
                          <a:rPr lang="mr-IN" b="0" i="1" smtClean="0">
                            <a:latin typeface="Cambria Math" panose="02040503050406030204" pitchFamily="18" charset="0"/>
                          </a:rPr>
                        </m:ctrlPr>
                      </m:dPr>
                      <m:e>
                        <m:m>
                          <m:mPr>
                            <m:mcs>
                              <m:mc>
                                <m:mcPr>
                                  <m:count m:val="1"/>
                                  <m:mcJc m:val="center"/>
                                </m:mcPr>
                              </m:mc>
                            </m:mcs>
                            <m:ctrlPr>
                              <a:rPr lang="mr-IN" b="0" i="1" smtClean="0">
                                <a:latin typeface="Cambria Math" panose="02040503050406030204" pitchFamily="18" charset="0"/>
                              </a:rPr>
                            </m:ctrlPr>
                          </m:mPr>
                          <m:mr>
                            <m:e>
                              <m:r>
                                <m:rPr>
                                  <m:brk m:alnAt="7"/>
                                </m:rPr>
                                <a:rPr lang="en-US" b="0" i="1" smtClean="0">
                                  <a:latin typeface="Cambria Math" charset="0"/>
                                </a:rPr>
                                <m:t>𝑥</m:t>
                              </m:r>
                            </m:e>
                          </m:mr>
                          <m:mr>
                            <m:e>
                              <m:r>
                                <a:rPr lang="en-US" b="0" i="1" smtClean="0">
                                  <a:latin typeface="Cambria Math" charset="0"/>
                                </a:rPr>
                                <m:t>𝑦</m:t>
                              </m:r>
                            </m:e>
                          </m:mr>
                        </m:m>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59" t="-2830"/>
                </a:stretch>
              </a:blipFill>
            </p:spPr>
            <p:txBody>
              <a:bodyPr/>
              <a:lstStyle/>
              <a:p>
                <a:r>
                  <a:rPr lang="en-US">
                    <a:noFill/>
                  </a:rPr>
                  <a:t> </a:t>
                </a:r>
              </a:p>
            </p:txBody>
          </p:sp>
        </mc:Fallback>
      </mc:AlternateContent>
    </p:spTree>
    <p:extLst>
      <p:ext uri="{BB962C8B-B14F-4D97-AF65-F5344CB8AC3E}">
        <p14:creationId xmlns:p14="http://schemas.microsoft.com/office/powerpoint/2010/main" val="16958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34200" y="1447800"/>
            <a:ext cx="4876800" cy="5299557"/>
          </a:xfrm>
          <a:prstGeom prst="rect">
            <a:avLst/>
          </a:prstGeom>
        </p:spPr>
      </p:pic>
      <p:sp>
        <p:nvSpPr>
          <p:cNvPr id="2" name="Title 1"/>
          <p:cNvSpPr>
            <a:spLocks noGrp="1"/>
          </p:cNvSpPr>
          <p:nvPr>
            <p:ph type="title"/>
          </p:nvPr>
        </p:nvSpPr>
        <p:spPr>
          <a:xfrm>
            <a:off x="762000" y="110643"/>
            <a:ext cx="10439400" cy="1676603"/>
          </a:xfrm>
        </p:spPr>
        <p:txBody>
          <a:bodyPr>
            <a:normAutofit/>
          </a:bodyPr>
          <a:lstStyle/>
          <a:p>
            <a:pPr>
              <a:lnSpc>
                <a:spcPct val="90000"/>
              </a:lnSpc>
            </a:pPr>
            <a:r>
              <a:rPr lang="en-US" dirty="0"/>
              <a:t>Example: Simple linear model of an economy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1828801"/>
                <a:ext cx="6019801" cy="5334000"/>
              </a:xfrm>
            </p:spPr>
            <p:txBody>
              <a:bodyPr>
                <a:normAutofit/>
              </a:bodyPr>
              <a:lstStyle/>
              <a:p>
                <a:pPr>
                  <a:lnSpc>
                    <a:spcPct val="90000"/>
                  </a:lnSpc>
                </a:pPr>
                <a14:m>
                  <m:oMath xmlns:m="http://schemas.openxmlformats.org/officeDocument/2006/math">
                    <m:r>
                      <a:rPr lang="en-US" i="1" dirty="0">
                        <a:latin typeface="Cambria Math" charset="0"/>
                      </a:rPr>
                      <m:t>𝛼</m:t>
                    </m:r>
                    <m:r>
                      <a:rPr lang="en-US" i="1" dirty="0">
                        <a:latin typeface="Cambria Math" charset="0"/>
                      </a:rPr>
                      <m:t>=3, </m:t>
                    </m:r>
                    <m:r>
                      <a:rPr lang="en-US" i="1" dirty="0">
                        <a:latin typeface="Cambria Math" charset="0"/>
                      </a:rPr>
                      <m:t>𝛽</m:t>
                    </m:r>
                    <m:r>
                      <a:rPr lang="en-US" i="1" dirty="0">
                        <a:latin typeface="Cambria Math" charset="0"/>
                      </a:rPr>
                      <m:t>=1, </m:t>
                    </m:r>
                    <m:r>
                      <a:rPr lang="en-US" i="1" dirty="0">
                        <a:latin typeface="Cambria Math" charset="0"/>
                      </a:rPr>
                      <m:t>𝑘</m:t>
                    </m:r>
                    <m:r>
                      <a:rPr lang="en-US" i="1" dirty="0">
                        <a:latin typeface="Cambria Math" charset="0"/>
                      </a:rPr>
                      <m:t>=0</m:t>
                    </m:r>
                  </m:oMath>
                </a14:m>
                <a:endParaRPr lang="en-US" dirty="0"/>
              </a:p>
              <a:p>
                <a:pPr>
                  <a:lnSpc>
                    <a:spcPct val="90000"/>
                  </a:lnSpc>
                </a:pPr>
                <a:endParaRPr lang="en-US" i="1" dirty="0">
                  <a:latin typeface="Cambria Math" charset="0"/>
                </a:endParaRPr>
              </a:p>
              <a:p>
                <a:pPr>
                  <a:lnSpc>
                    <a:spcPct val="90000"/>
                  </a:lnSpc>
                </a:pPr>
                <a14:m>
                  <m:oMath xmlns:m="http://schemas.openxmlformats.org/officeDocument/2006/math">
                    <m:sSub>
                      <m:sSubPr>
                        <m:ctrlPr>
                          <a:rPr lang="en-US" i="1">
                            <a:latin typeface="Cambria Math" panose="02040503050406030204" pitchFamily="18" charset="0"/>
                          </a:rPr>
                        </m:ctrlPr>
                      </m:sSubPr>
                      <m:e>
                        <m:r>
                          <a:rPr lang="en-US" i="1">
                            <a:latin typeface="Cambria Math" charset="0"/>
                          </a:rPr>
                          <m:t>𝜆</m:t>
                        </m:r>
                      </m:e>
                      <m:sub>
                        <m:r>
                          <a:rPr lang="en-US" i="1">
                            <a:latin typeface="Cambria Math" charset="0"/>
                          </a:rPr>
                          <m:t>1</m:t>
                        </m:r>
                      </m:sub>
                    </m:sSub>
                    <m:r>
                      <a:rPr lang="en-US" i="1">
                        <a:latin typeface="Cambria Math" charset="0"/>
                      </a:rPr>
                      <m:t>,</m:t>
                    </m:r>
                    <m:sSubSup>
                      <m:sSubSupPr>
                        <m:ctrlPr>
                          <a:rPr lang="en-US" i="1">
                            <a:latin typeface="Cambria Math" panose="02040503050406030204" pitchFamily="18" charset="0"/>
                          </a:rPr>
                        </m:ctrlPr>
                      </m:sSubSupPr>
                      <m:e>
                        <m:r>
                          <a:rPr lang="en-US" i="1">
                            <a:latin typeface="Cambria Math" charset="0"/>
                          </a:rPr>
                          <m:t>𝜆</m:t>
                        </m:r>
                      </m:e>
                      <m:sub>
                        <m:r>
                          <a:rPr lang="en-US" i="1">
                            <a:latin typeface="Cambria Math" charset="0"/>
                          </a:rPr>
                          <m:t>1</m:t>
                        </m:r>
                      </m:sub>
                      <m:sup>
                        <m:r>
                          <a:rPr lang="en-US" i="1">
                            <a:latin typeface="Cambria Math" charset="0"/>
                          </a:rPr>
                          <m:t>∗</m:t>
                        </m:r>
                      </m:sup>
                    </m:sSubSup>
                    <m:r>
                      <a:rPr lang="en-US" i="1">
                        <a:latin typeface="Cambria Math" charset="0"/>
                      </a:rPr>
                      <m:t>=(−.25±</m:t>
                    </m:r>
                    <m:r>
                      <a:rPr lang="en-US" i="1">
                        <a:latin typeface="Cambria Math" charset="0"/>
                      </a:rPr>
                      <m:t>𝑖</m:t>
                    </m:r>
                    <m:r>
                      <a:rPr lang="en-US" i="1">
                        <a:latin typeface="Cambria Math" charset="0"/>
                      </a:rPr>
                      <m:t> 1.714)</m:t>
                    </m:r>
                  </m:oMath>
                </a14:m>
                <a:endParaRPr lang="en-US" dirty="0"/>
              </a:p>
              <a:p>
                <a:pPr>
                  <a:lnSpc>
                    <a:spcPct val="90000"/>
                  </a:lnSpc>
                </a:pPr>
                <a:endParaRPr lang="en-US" dirty="0"/>
              </a:p>
              <a:p>
                <a:pPr>
                  <a:lnSpc>
                    <a:spcPct val="90000"/>
                  </a:lnSpc>
                </a:pPr>
                <a:r>
                  <a:rPr lang="en-US" dirty="0"/>
                  <a:t>Negative real parts, therefore, asymptotically stable and the national income and consumer spending rate converge to </a:t>
                </a:r>
                <a14:m>
                  <m:oMath xmlns:m="http://schemas.openxmlformats.org/officeDocument/2006/math">
                    <m:r>
                      <a:rPr lang="en-US" i="1">
                        <a:latin typeface="Cambria Math" charset="0"/>
                      </a:rPr>
                      <m:t>𝑥</m:t>
                    </m:r>
                    <m:r>
                      <a:rPr lang="en-US" i="1">
                        <a:latin typeface="Cambria Math" charset="0"/>
                      </a:rPr>
                      <m:t>=1.764</m:t>
                    </m:r>
                  </m:oMath>
                </a14:m>
                <a:r>
                  <a:rPr lang="en-US" dirty="0"/>
                  <a:t> </a:t>
                </a:r>
                <a14:m>
                  <m:oMath xmlns:m="http://schemas.openxmlformats.org/officeDocument/2006/math">
                    <m:r>
                      <a:rPr lang="en-US" i="1" dirty="0">
                        <a:latin typeface="Cambria Math" charset="0"/>
                      </a:rPr>
                      <m:t>𝑦</m:t>
                    </m:r>
                    <m:r>
                      <a:rPr lang="en-US" i="1" dirty="0">
                        <a:latin typeface="Cambria Math" charset="0"/>
                      </a:rPr>
                      <m:t>=5.294</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1828801"/>
                <a:ext cx="6019801" cy="5334000"/>
              </a:xfrm>
              <a:blipFill>
                <a:blip r:embed="rId3"/>
                <a:stretch>
                  <a:fillRect l="-2105" t="-2143"/>
                </a:stretch>
              </a:blipFill>
            </p:spPr>
            <p:txBody>
              <a:bodyPr/>
              <a:lstStyle/>
              <a:p>
                <a:r>
                  <a:rPr lang="en-US">
                    <a:noFill/>
                  </a:rPr>
                  <a:t> </a:t>
                </a:r>
              </a:p>
            </p:txBody>
          </p:sp>
        </mc:Fallback>
      </mc:AlternateContent>
    </p:spTree>
    <p:extLst>
      <p:ext uri="{BB962C8B-B14F-4D97-AF65-F5344CB8AC3E}">
        <p14:creationId xmlns:p14="http://schemas.microsoft.com/office/powerpoint/2010/main" val="396887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 of nonlinear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00201"/>
                <a:ext cx="10972800" cy="4983161"/>
              </a:xfrm>
            </p:spPr>
            <p:txBody>
              <a:bodyPr>
                <a:normAutofit fontScale="92500" lnSpcReduction="10000"/>
              </a:bodyPr>
              <a:lstStyle/>
              <a:p>
                <a:r>
                  <a:rPr lang="en-US" dirty="0"/>
                  <a:t>For any </a:t>
                </a:r>
                <a:r>
                  <a:rPr lang="en-US" b="1" i="1" dirty="0">
                    <a:solidFill>
                      <a:srgbClr val="00B0F0"/>
                    </a:solidFill>
                  </a:rPr>
                  <a:t>positive definite </a:t>
                </a:r>
                <a:r>
                  <a:rPr lang="en-US" dirty="0"/>
                  <a:t>function of state </a:t>
                </a:r>
                <a14:m>
                  <m:oMath xmlns:m="http://schemas.openxmlformats.org/officeDocument/2006/math">
                    <m:r>
                      <a:rPr lang="en-US" i="1">
                        <a:latin typeface="Cambria Math" charset="0"/>
                      </a:rPr>
                      <m:t>𝑉</m:t>
                    </m:r>
                    <m:r>
                      <a:rPr lang="en-US" i="1">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i="1">
                        <a:latin typeface="Cambria Math" charset="0"/>
                        <a:ea typeface="Cambria Math" charset="0"/>
                        <a:cs typeface="Cambria Math" charset="0"/>
                      </a:rPr>
                      <m:t>→</m:t>
                    </m:r>
                    <m:r>
                      <a:rPr lang="en-US" i="1">
                        <a:latin typeface="Cambria Math" charset="0"/>
                        <a:ea typeface="Cambria Math" charset="0"/>
                        <a:cs typeface="Cambria Math" charset="0"/>
                      </a:rPr>
                      <m:t>ℝ</m:t>
                    </m:r>
                  </m:oMath>
                </a14:m>
                <a:endParaRPr lang="en-US" dirty="0"/>
              </a:p>
              <a:p>
                <a:pPr lvl="1"/>
                <a14:m>
                  <m:oMath xmlns:m="http://schemas.openxmlformats.org/officeDocument/2006/math">
                    <m:r>
                      <a:rPr lang="en-US" b="0" i="1" smtClean="0">
                        <a:latin typeface="Cambria Math" charset="0"/>
                      </a:rPr>
                      <m:t>𝑉</m:t>
                    </m:r>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≥0</m:t>
                    </m:r>
                  </m:oMath>
                </a14:m>
                <a:r>
                  <a:rPr lang="en-US" dirty="0"/>
                  <a:t> and </a:t>
                </a:r>
                <a14:m>
                  <m:oMath xmlns:m="http://schemas.openxmlformats.org/officeDocument/2006/math">
                    <m:r>
                      <a:rPr lang="en-US" b="0" i="1" smtClean="0">
                        <a:latin typeface="Cambria Math" charset="0"/>
                      </a:rPr>
                      <m:t>𝑉</m:t>
                    </m:r>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=0 </m:t>
                    </m:r>
                  </m:oMath>
                </a14:m>
                <a:r>
                  <a:rPr lang="en-US" dirty="0"/>
                  <a:t>iff </a:t>
                </a:r>
                <a14:m>
                  <m:oMath xmlns:m="http://schemas.openxmlformats.org/officeDocument/2006/math">
                    <m:r>
                      <a:rPr lang="en-US" b="0" i="1" smtClean="0">
                        <a:latin typeface="Cambria Math" charset="0"/>
                      </a:rPr>
                      <m:t>𝑥</m:t>
                    </m:r>
                    <m:r>
                      <a:rPr lang="en-US" b="0" i="1" smtClean="0">
                        <a:latin typeface="Cambria Math" charset="0"/>
                      </a:rPr>
                      <m:t>=0</m:t>
                    </m:r>
                  </m:oMath>
                </a14:m>
                <a:endParaRPr lang="en-US" dirty="0"/>
              </a:p>
              <a:p>
                <a:r>
                  <a:rPr lang="en-US" sz="3000" b="1" i="1" dirty="0">
                    <a:solidFill>
                      <a:srgbClr val="00B0F0"/>
                    </a:solidFill>
                  </a:rPr>
                  <a:t>Sublevel sets </a:t>
                </a:r>
                <a:r>
                  <a:rPr lang="en-US" dirty="0"/>
                  <a:t>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𝐿</m:t>
                        </m:r>
                      </m:e>
                      <m:sub>
                        <m:r>
                          <a:rPr lang="en-US" b="0" i="1" smtClean="0">
                            <a:latin typeface="Cambria Math" charset="0"/>
                          </a:rPr>
                          <m:t>𝑝</m:t>
                        </m:r>
                      </m:sub>
                    </m:sSub>
                    <m:r>
                      <a:rPr lang="en-US" b="0" i="1" smtClean="0">
                        <a:latin typeface="Cambria Math" charset="0"/>
                      </a:rPr>
                      <m:t>={</m:t>
                    </m:r>
                    <m:r>
                      <a:rPr lang="en-US" b="0" i="1" smtClean="0">
                        <a:latin typeface="Cambria Math" charset="0"/>
                      </a:rPr>
                      <m:t>𝑥</m:t>
                    </m:r>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i="1" dirty="0">
                    <a:latin typeface="Cambria Math" charset="0"/>
                  </a:rPr>
                  <a:t> </a:t>
                </a:r>
                <a:r>
                  <a:rPr lang="en-US" dirty="0">
                    <a:latin typeface="Cambria Math" charset="0"/>
                  </a:rPr>
                  <a:t>| </a:t>
                </a:r>
                <a14:m>
                  <m:oMath xmlns:m="http://schemas.openxmlformats.org/officeDocument/2006/math">
                    <m:r>
                      <a:rPr lang="en-US" b="0" i="1" smtClean="0">
                        <a:latin typeface="Cambria Math" charset="0"/>
                      </a:rPr>
                      <m:t>𝑉</m:t>
                    </m:r>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m:t>
                    </m:r>
                    <m:r>
                      <a:rPr lang="en-US" b="0" i="1" smtClean="0">
                        <a:latin typeface="Cambria Math" charset="0"/>
                      </a:rPr>
                      <m:t>𝑝</m:t>
                    </m:r>
                    <m:r>
                      <a:rPr lang="en-US" b="0" i="1" smtClean="0">
                        <a:latin typeface="Cambria Math" charset="0"/>
                      </a:rPr>
                      <m:t>}</m:t>
                    </m:r>
                  </m:oMath>
                </a14:m>
                <a:endParaRPr lang="en-US" i="1" dirty="0">
                  <a:latin typeface="Cambria Math" charset="0"/>
                </a:endParaRPr>
              </a:p>
              <a:p>
                <a14:m>
                  <m:oMath xmlns:m="http://schemas.openxmlformats.org/officeDocument/2006/math">
                    <m:r>
                      <a:rPr lang="en-US" i="1">
                        <a:latin typeface="Cambria Math" charset="0"/>
                      </a:rPr>
                      <m:t>𝑉</m:t>
                    </m:r>
                    <m:r>
                      <a:rPr lang="en-US" b="0" i="1" smtClean="0">
                        <a:latin typeface="Cambria Math" charset="0"/>
                      </a:rPr>
                      <m:t>(</m:t>
                    </m:r>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oMath>
                </a14:m>
                <a:endParaRPr lang="en-US" dirty="0"/>
              </a:p>
              <a:p>
                <a:pPr marL="0" indent="0">
                  <a:buNone/>
                </a:pPr>
                <a:r>
                  <a:rPr lang="en-US" i="1" dirty="0"/>
                  <a:t>V </a:t>
                </a:r>
                <a:r>
                  <a:rPr lang="en-US" dirty="0"/>
                  <a:t>differentiable with continuous first derivative</a:t>
                </a:r>
                <a:endParaRPr lang="en-US" b="0" i="1" dirty="0"/>
              </a:p>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𝑉</m:t>
                        </m:r>
                      </m:e>
                    </m:acc>
                    <m:r>
                      <a:rPr lang="en-US" b="0" i="1" dirty="0" smtClean="0">
                        <a:latin typeface="Cambria Math" charset="0"/>
                      </a:rPr>
                      <m:t>= </m:t>
                    </m:r>
                    <m:r>
                      <a:rPr lang="en-US" b="0" i="1" smtClean="0">
                        <a:latin typeface="Cambria Math" charset="0"/>
                      </a:rPr>
                      <m:t>𝑑</m:t>
                    </m:r>
                    <m:f>
                      <m:fPr>
                        <m:ctrlPr>
                          <a:rPr lang="en-US" b="0" i="1" smtClean="0">
                            <a:latin typeface="Cambria Math" panose="02040503050406030204" pitchFamily="18" charset="0"/>
                          </a:rPr>
                        </m:ctrlPr>
                      </m:fPr>
                      <m:num>
                        <m:r>
                          <a:rPr lang="en-US" b="0" i="1" smtClean="0">
                            <a:latin typeface="Cambria Math" charset="0"/>
                          </a:rPr>
                          <m:t>𝑉</m:t>
                        </m:r>
                        <m:d>
                          <m:dPr>
                            <m:ctrlPr>
                              <a:rPr lang="en-US" b="0" i="1" smtClean="0">
                                <a:latin typeface="Cambria Math" panose="02040503050406030204" pitchFamily="18" charset="0"/>
                              </a:rPr>
                            </m:ctrlPr>
                          </m:dPr>
                          <m:e>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e>
                        </m:d>
                      </m:num>
                      <m:den>
                        <m:r>
                          <a:rPr lang="en-US" b="0" i="1" smtClean="0">
                            <a:latin typeface="Cambria Math" charset="0"/>
                          </a:rPr>
                          <m:t>𝑑𝑡</m:t>
                        </m:r>
                      </m:den>
                    </m:f>
                    <m:r>
                      <a:rPr lang="en-US" b="0" i="1" smtClean="0">
                        <a:latin typeface="Cambria Math" charset="0"/>
                      </a:rPr>
                      <m:t>= ?</m:t>
                    </m:r>
                  </m:oMath>
                </a14:m>
                <a:endParaRPr lang="en-US" b="0" dirty="0"/>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m:t>
                        </m:r>
                        <m:r>
                          <a:rPr lang="en-US" b="0" i="1" smtClean="0">
                            <a:latin typeface="Cambria Math" charset="0"/>
                          </a:rPr>
                          <m:t>𝑉</m:t>
                        </m:r>
                      </m:num>
                      <m:den>
                        <m:r>
                          <a:rPr lang="en-US" b="0" i="1" smtClean="0">
                            <a:latin typeface="Cambria Math" charset="0"/>
                          </a:rPr>
                          <m:t>𝜕</m:t>
                        </m:r>
                        <m:r>
                          <a:rPr lang="en-US" b="0" i="1" smtClean="0">
                            <a:latin typeface="Cambria Math" charset="0"/>
                          </a:rPr>
                          <m:t>𝑥</m:t>
                        </m:r>
                      </m:den>
                    </m:f>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𝑑</m:t>
                        </m:r>
                      </m:num>
                      <m:den>
                        <m:r>
                          <a:rPr lang="en-US" b="0" i="1" smtClean="0">
                            <a:latin typeface="Cambria Math" charset="0"/>
                          </a:rPr>
                          <m:t>𝑑𝑡</m:t>
                        </m:r>
                      </m:den>
                    </m:f>
                    <m:d>
                      <m:dPr>
                        <m:ctrlPr>
                          <a:rPr lang="en-US" b="0" i="1" smtClean="0">
                            <a:latin typeface="Cambria Math" panose="02040503050406030204" pitchFamily="18" charset="0"/>
                          </a:rPr>
                        </m:ctrlPr>
                      </m:dPr>
                      <m:e>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e>
                    </m:d>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m:t>
                        </m:r>
                        <m:r>
                          <a:rPr lang="en-US" b="0" i="1" smtClean="0">
                            <a:latin typeface="Cambria Math" charset="0"/>
                          </a:rPr>
                          <m:t>𝑉</m:t>
                        </m:r>
                      </m:num>
                      <m:den>
                        <m:r>
                          <a:rPr lang="en-US" b="0" i="1" smtClean="0">
                            <a:latin typeface="Cambria Math" charset="0"/>
                          </a:rPr>
                          <m:t>𝜕</m:t>
                        </m:r>
                        <m:r>
                          <a:rPr lang="en-US" b="0" i="1" smtClean="0">
                            <a:latin typeface="Cambria Math" charset="0"/>
                          </a:rPr>
                          <m:t>𝑥</m:t>
                        </m:r>
                      </m:den>
                    </m:f>
                    <m:r>
                      <a:rPr lang="en-US" b="0" i="1" smtClean="0">
                        <a:latin typeface="Cambria Math" charset="0"/>
                      </a:rPr>
                      <m:t>.</m:t>
                    </m:r>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oMath>
                </a14:m>
                <a:r>
                  <a:rPr lang="en-US" b="0" dirty="0"/>
                  <a:t> is also </a:t>
                </a:r>
                <a:r>
                  <a:rPr lang="en-US" dirty="0"/>
                  <a:t>c</a:t>
                </a:r>
                <a:r>
                  <a:rPr lang="en-US" b="0" dirty="0"/>
                  <a:t>ontinuous</a:t>
                </a:r>
              </a:p>
              <a:p>
                <a14:m>
                  <m:oMath xmlns:m="http://schemas.openxmlformats.org/officeDocument/2006/math">
                    <m:r>
                      <a:rPr lang="en-US" b="0" i="1" smtClean="0">
                        <a:latin typeface="Cambria Math" charset="0"/>
                        <a:ea typeface="Cambria Math" charset="0"/>
                        <a:cs typeface="Cambria Math" charset="0"/>
                      </a:rPr>
                      <m:t>𝑉</m:t>
                    </m:r>
                  </m:oMath>
                </a14:m>
                <a:r>
                  <a:rPr lang="en-US" b="0" dirty="0"/>
                  <a:t> is radially unbounded if </a:t>
                </a:r>
                <a14:m>
                  <m:oMath xmlns:m="http://schemas.openxmlformats.org/officeDocument/2006/math">
                    <m:d>
                      <m:dPr>
                        <m:begChr m:val="|"/>
                        <m:endChr m:val="|"/>
                        <m:ctrlPr>
                          <a:rPr lang="en-US" b="0" i="1" smtClean="0">
                            <a:latin typeface="Cambria Math" panose="02040503050406030204" pitchFamily="18" charset="0"/>
                            <a:ea typeface="Cambria Math" charset="0"/>
                            <a:cs typeface="Cambria Math" charset="0"/>
                          </a:rPr>
                        </m:ctrlPr>
                      </m:dPr>
                      <m:e>
                        <m:d>
                          <m:dPr>
                            <m:begChr m:val="|"/>
                            <m:endChr m:val="|"/>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e>
                        </m:d>
                      </m:e>
                    </m:d>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𝑉</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e>
                    </m:d>
                    <m:r>
                      <a:rPr lang="en-US" b="0" i="1" smtClean="0">
                        <a:latin typeface="Cambria Math" charset="0"/>
                        <a:ea typeface="Cambria Math" charset="0"/>
                        <a:cs typeface="Cambria Math" charset="0"/>
                      </a:rPr>
                      <m:t>→∞</m:t>
                    </m:r>
                  </m:oMath>
                </a14:m>
                <a:r>
                  <a:rPr lang="en-US" b="0" dirty="0"/>
                  <a:t> </a:t>
                </a:r>
              </a:p>
              <a:p>
                <a:endParaRPr lang="en-US" b="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00201"/>
                <a:ext cx="10972800" cy="4983161"/>
              </a:xfrm>
              <a:blipFill>
                <a:blip r:embed="rId2"/>
                <a:stretch>
                  <a:fillRect l="-1389" t="-2036"/>
                </a:stretch>
              </a:blipFill>
            </p:spPr>
            <p:txBody>
              <a:bodyPr/>
              <a:lstStyle/>
              <a:p>
                <a:r>
                  <a:rPr lang="en-US">
                    <a:noFill/>
                  </a:rPr>
                  <a:t> </a:t>
                </a:r>
              </a:p>
            </p:txBody>
          </p:sp>
        </mc:Fallback>
      </mc:AlternateContent>
    </p:spTree>
    <p:extLst>
      <p:ext uri="{BB962C8B-B14F-4D97-AF65-F5344CB8AC3E}">
        <p14:creationId xmlns:p14="http://schemas.microsoft.com/office/powerpoint/2010/main" val="64874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Verifying Stability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b="1" dirty="0"/>
                  <a:t>Theorem. </a:t>
                </a:r>
                <a:r>
                  <a:rPr lang="en-US" dirty="0"/>
                  <a:t>(</a:t>
                </a:r>
                <a:r>
                  <a:rPr lang="en-US" dirty="0" err="1"/>
                  <a:t>Lyapunov</a:t>
                </a:r>
                <a:r>
                  <a:rPr lang="en-US" dirty="0"/>
                  <a:t>) Consider the system (1) with state space </a:t>
                </a:r>
                <a14:m>
                  <m:oMath xmlns:m="http://schemas.openxmlformats.org/officeDocument/2006/math">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oMath>
                </a14:m>
                <a:r>
                  <a:rPr lang="en-US" dirty="0"/>
                  <a:t> and suppose there exists a positive definite, continuously differentiable function </a:t>
                </a:r>
                <a14:m>
                  <m:oMath xmlns:m="http://schemas.openxmlformats.org/officeDocument/2006/math">
                    <m:r>
                      <a:rPr lang="en-US" b="0" i="1" smtClean="0">
                        <a:latin typeface="Cambria Math" charset="0"/>
                      </a:rPr>
                      <m:t>𝑉</m:t>
                    </m:r>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ℝ</m:t>
                    </m:r>
                  </m:oMath>
                </a14:m>
                <a:r>
                  <a:rPr lang="en-US" dirty="0"/>
                  <a:t>. The system is: </a:t>
                </a:r>
              </a:p>
              <a:p>
                <a:pPr marL="0" indent="0">
                  <a:buNone/>
                </a:pPr>
                <a:r>
                  <a:rPr lang="en-US" dirty="0"/>
                  <a:t>1. </a:t>
                </a:r>
                <a:r>
                  <a:rPr lang="en-US" dirty="0" err="1"/>
                  <a:t>Lyapunov</a:t>
                </a:r>
                <a:r>
                  <a:rPr lang="en-US" dirty="0"/>
                  <a:t> stable if </a:t>
                </a:r>
                <a14:m>
                  <m:oMath xmlns:m="http://schemas.openxmlformats.org/officeDocument/2006/math">
                    <m:acc>
                      <m:accPr>
                        <m:chr m:val="̇"/>
                        <m:ctrlPr>
                          <a:rPr lang="en-US" b="0" i="1" dirty="0" smtClean="0">
                            <a:latin typeface="Cambria Math" panose="02040503050406030204" pitchFamily="18" charset="0"/>
                            <a:ea typeface="Cambria Math" charset="0"/>
                            <a:cs typeface="Cambria Math" charset="0"/>
                          </a:rPr>
                        </m:ctrlPr>
                      </m:accPr>
                      <m:e>
                        <m:r>
                          <a:rPr lang="en-US" b="0" i="1" dirty="0" smtClean="0">
                            <a:latin typeface="Cambria Math" charset="0"/>
                            <a:ea typeface="Cambria Math" charset="0"/>
                            <a:cs typeface="Cambria Math" charset="0"/>
                          </a:rPr>
                          <m:t>𝑉</m:t>
                        </m:r>
                      </m:e>
                    </m:acc>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𝜉</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e>
                        </m:d>
                      </m:e>
                    </m:d>
                    <m:r>
                      <a:rPr lang="en-US" b="0" i="1" smtClean="0">
                        <a:latin typeface="Cambria Math" charset="0"/>
                        <a:ea typeface="Cambria Math" charset="0"/>
                        <a:cs typeface="Cambria Math" charset="0"/>
                      </a:rPr>
                      <m:t>=</m:t>
                    </m:r>
                    <m:f>
                      <m:fPr>
                        <m:ctrlPr>
                          <a:rPr lang="en-US"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𝑉</m:t>
                        </m:r>
                      </m:num>
                      <m:den>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𝑥</m:t>
                        </m:r>
                      </m:den>
                    </m:f>
                    <m:r>
                      <a:rPr lang="en-US" b="0" i="1" smtClean="0">
                        <a:latin typeface="Cambria Math" charset="0"/>
                        <a:ea typeface="Cambria Math" charset="0"/>
                        <a:cs typeface="Cambria Math" charset="0"/>
                      </a:rPr>
                      <m:t>𝑓</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e>
                    </m:d>
                    <m:r>
                      <a:rPr lang="en-US" b="0" i="1" smtClean="0">
                        <a:latin typeface="Cambria Math" charset="0"/>
                        <a:ea typeface="Cambria Math" charset="0"/>
                        <a:cs typeface="Cambria Math" charset="0"/>
                      </a:rPr>
                      <m:t>≤0</m:t>
                    </m:r>
                    <m:r>
                      <a:rPr lang="en-US" b="0" i="1" smtClean="0">
                        <a:latin typeface="Cambria Math" panose="02040503050406030204" pitchFamily="18" charset="0"/>
                        <a:ea typeface="Cambria Math" charset="0"/>
                        <a:cs typeface="Cambria Math" charset="0"/>
                      </a:rPr>
                      <m:t>,</m:t>
                    </m:r>
                  </m:oMath>
                </a14:m>
                <a:r>
                  <a:rPr lang="en-US" dirty="0"/>
                  <a:t> for all </a:t>
                </a:r>
                <a14:m>
                  <m:oMath xmlns:m="http://schemas.openxmlformats.org/officeDocument/2006/math">
                    <m:r>
                      <a:rPr lang="en-US" b="0" i="1" smtClean="0">
                        <a:latin typeface="Cambria Math" panose="02040503050406030204" pitchFamily="18" charset="0"/>
                        <a:ea typeface="Cambria Math" charset="0"/>
                        <a:cs typeface="Cambria Math" charset="0"/>
                      </a:rPr>
                      <m:t>𝑥</m:t>
                    </m:r>
                    <m:r>
                      <a:rPr lang="en-US" b="0" i="1" smtClean="0">
                        <a:latin typeface="Cambria Math" panose="02040503050406030204" pitchFamily="18" charset="0"/>
                        <a:ea typeface="Cambria Math" charset="0"/>
                        <a:cs typeface="Cambria Math" charset="0"/>
                      </a:rPr>
                      <m:t>≠0</m:t>
                    </m:r>
                  </m:oMath>
                </a14:m>
                <a:endParaRPr lang="en-US" dirty="0"/>
              </a:p>
              <a:p>
                <a:pPr marL="0" indent="0">
                  <a:buNone/>
                </a:pPr>
                <a:r>
                  <a:rPr lang="en-US" dirty="0"/>
                  <a:t>2. Asymptotically stable if </a:t>
                </a:r>
                <a14:m>
                  <m:oMath xmlns:m="http://schemas.openxmlformats.org/officeDocument/2006/math">
                    <m:acc>
                      <m:accPr>
                        <m:chr m:val="̇"/>
                        <m:ctrlPr>
                          <a:rPr lang="en-US" i="1" dirty="0">
                            <a:latin typeface="Cambria Math" panose="02040503050406030204" pitchFamily="18" charset="0"/>
                            <a:ea typeface="Cambria Math" charset="0"/>
                            <a:cs typeface="Cambria Math" charset="0"/>
                          </a:rPr>
                        </m:ctrlPr>
                      </m:accPr>
                      <m:e>
                        <m:r>
                          <a:rPr lang="en-US" i="1" dirty="0">
                            <a:latin typeface="Cambria Math" charset="0"/>
                            <a:ea typeface="Cambria Math" charset="0"/>
                            <a:cs typeface="Cambria Math" charset="0"/>
                          </a:rPr>
                          <m:t>𝑉</m:t>
                        </m:r>
                      </m:e>
                    </m:acc>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𝜉</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𝑡</m:t>
                            </m:r>
                          </m:e>
                        </m:d>
                      </m:e>
                    </m:d>
                    <m:r>
                      <a:rPr lang="en-US" b="0" i="1" smtClean="0">
                        <a:latin typeface="Cambria Math" charset="0"/>
                        <a:ea typeface="Cambria Math" charset="0"/>
                        <a:cs typeface="Cambria Math" charset="0"/>
                      </a:rPr>
                      <m:t>&lt;0</m:t>
                    </m:r>
                    <m:r>
                      <a:rPr lang="en-US" b="0" i="1" smtClean="0">
                        <a:latin typeface="Cambria Math" panose="02040503050406030204" pitchFamily="18" charset="0"/>
                        <a:ea typeface="Cambria Math" charset="0"/>
                        <a:cs typeface="Cambria Math" charset="0"/>
                      </a:rPr>
                      <m:t>,</m:t>
                    </m:r>
                  </m:oMath>
                </a14:m>
                <a:r>
                  <a:rPr lang="en-US" dirty="0"/>
                  <a:t> for all </a:t>
                </a:r>
                <a14:m>
                  <m:oMath xmlns:m="http://schemas.openxmlformats.org/officeDocument/2006/math">
                    <m:r>
                      <a:rPr lang="en-US" i="1">
                        <a:latin typeface="Cambria Math" panose="02040503050406030204" pitchFamily="18" charset="0"/>
                        <a:ea typeface="Cambria Math" charset="0"/>
                        <a:cs typeface="Cambria Math" charset="0"/>
                      </a:rPr>
                      <m:t>𝑥</m:t>
                    </m:r>
                    <m:r>
                      <a:rPr lang="en-US" i="1">
                        <a:latin typeface="Cambria Math" panose="02040503050406030204" pitchFamily="18" charset="0"/>
                        <a:ea typeface="Cambria Math" charset="0"/>
                        <a:cs typeface="Cambria Math" charset="0"/>
                      </a:rPr>
                      <m:t>≠0</m:t>
                    </m:r>
                  </m:oMath>
                </a14:m>
                <a:endParaRPr lang="en-US" dirty="0"/>
              </a:p>
              <a:p>
                <a:pPr marL="0" indent="0">
                  <a:buNone/>
                </a:pPr>
                <a:r>
                  <a:rPr lang="en-US" dirty="0"/>
                  <a:t>3. It is globally AS if </a:t>
                </a:r>
                <a:r>
                  <a:rPr lang="en-US" i="1" dirty="0"/>
                  <a:t>V </a:t>
                </a:r>
                <a:r>
                  <a:rPr lang="en-US" dirty="0"/>
                  <a:t>is also radially unbounded. </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1401"/>
                </a:stretch>
              </a:blipFill>
            </p:spPr>
            <p:txBody>
              <a:bodyPr/>
              <a:lstStyle/>
              <a:p>
                <a:r>
                  <a:rPr lang="en-US">
                    <a:noFill/>
                  </a:rPr>
                  <a:t> </a:t>
                </a:r>
              </a:p>
            </p:txBody>
          </p:sp>
        </mc:Fallback>
      </mc:AlternateContent>
    </p:spTree>
    <p:extLst>
      <p:ext uri="{BB962C8B-B14F-4D97-AF65-F5344CB8AC3E}">
        <p14:creationId xmlns:p14="http://schemas.microsoft.com/office/powerpoint/2010/main" val="214009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2800" dirty="0"/>
                  <a:t>Proof sketch: Lyapunov stable if </a:t>
                </a:r>
                <a14:m>
                  <m:oMath xmlns:m="http://schemas.openxmlformats.org/officeDocument/2006/math">
                    <m:acc>
                      <m:accPr>
                        <m:chr m:val="̇"/>
                        <m:ctrlPr>
                          <a:rPr lang="en-US" sz="2800" i="1" dirty="0">
                            <a:latin typeface="Cambria Math" panose="02040503050406030204" pitchFamily="18" charset="0"/>
                            <a:ea typeface="Cambria Math" charset="0"/>
                            <a:cs typeface="Cambria Math" charset="0"/>
                          </a:rPr>
                        </m:ctrlPr>
                      </m:accPr>
                      <m:e>
                        <m:r>
                          <a:rPr lang="en-US" sz="2800" i="1" dirty="0">
                            <a:latin typeface="Cambria Math" charset="0"/>
                            <a:ea typeface="Cambria Math" charset="0"/>
                            <a:cs typeface="Cambria Math" charset="0"/>
                          </a:rPr>
                          <m:t>𝑉</m:t>
                        </m:r>
                      </m:e>
                    </m:acc>
                    <m:r>
                      <a:rPr lang="en-US" sz="2800" i="1">
                        <a:latin typeface="Cambria Math" charset="0"/>
                        <a:ea typeface="Cambria Math" charset="0"/>
                        <a:cs typeface="Cambria Math" charset="0"/>
                      </a:rPr>
                      <m:t>≤0</m:t>
                    </m:r>
                  </m:oMath>
                </a14:m>
                <a:br>
                  <a:rPr lang="en-US" sz="2800" dirty="0"/>
                </a:b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4" y="1600199"/>
                <a:ext cx="6400796" cy="5257799"/>
              </a:xfrm>
            </p:spPr>
            <p:txBody>
              <a:bodyPr>
                <a:normAutofit/>
              </a:bodyPr>
              <a:lstStyle/>
              <a:p>
                <a:r>
                  <a:rPr lang="en-US" sz="2800" dirty="0"/>
                  <a:t>Assume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charset="0"/>
                          </a:rPr>
                          <m:t>𝑉</m:t>
                        </m:r>
                      </m:e>
                    </m:acc>
                    <m:r>
                      <a:rPr lang="en-US" sz="2800" i="1">
                        <a:latin typeface="Cambria Math" charset="0"/>
                      </a:rPr>
                      <m:t>≤0 </m:t>
                    </m:r>
                  </m:oMath>
                </a14:m>
                <a:endParaRPr lang="en-US" sz="2800" dirty="0"/>
              </a:p>
              <a:p>
                <a:r>
                  <a:rPr lang="en-US" sz="2800" dirty="0"/>
                  <a:t>Consider a ball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charset="0"/>
                          </a:rPr>
                          <m:t>B</m:t>
                        </m:r>
                      </m:e>
                      <m:sub>
                        <m:r>
                          <a:rPr lang="en-US" sz="2800" i="1">
                            <a:latin typeface="Cambria Math" charset="0"/>
                          </a:rPr>
                          <m:t>𝜀</m:t>
                        </m:r>
                      </m:sub>
                    </m:sSub>
                    <m:r>
                      <a:rPr lang="en-US" sz="2800" i="1">
                        <a:latin typeface="Cambria Math" charset="0"/>
                      </a:rPr>
                      <m:t> </m:t>
                    </m:r>
                  </m:oMath>
                </a14:m>
                <a:r>
                  <a:rPr lang="en-US" sz="2800" dirty="0"/>
                  <a:t>around the origin of radius </a:t>
                </a:r>
                <a14:m>
                  <m:oMath xmlns:m="http://schemas.openxmlformats.org/officeDocument/2006/math">
                    <m:r>
                      <a:rPr lang="en-US" sz="2800" i="1">
                        <a:latin typeface="Cambria Math" charset="0"/>
                      </a:rPr>
                      <m:t>𝜀</m:t>
                    </m:r>
                    <m:r>
                      <a:rPr lang="en-US" sz="2800" i="1">
                        <a:latin typeface="Cambria Math" charset="0"/>
                      </a:rPr>
                      <m:t>&gt;0. </m:t>
                    </m:r>
                  </m:oMath>
                </a14:m>
                <a:endParaRPr lang="en-US" sz="2800" dirty="0"/>
              </a:p>
              <a:p>
                <a:r>
                  <a:rPr lang="en-US" sz="2800" dirty="0"/>
                  <a:t>Pick a positive number </a:t>
                </a:r>
                <a14:m>
                  <m:oMath xmlns:m="http://schemas.openxmlformats.org/officeDocument/2006/math">
                    <m:r>
                      <a:rPr lang="en-US" sz="2800" i="1">
                        <a:latin typeface="Cambria Math" charset="0"/>
                      </a:rPr>
                      <m:t>𝑏</m:t>
                    </m:r>
                    <m:r>
                      <a:rPr lang="en-US" sz="2800" i="1">
                        <a:latin typeface="Cambria Math" charset="0"/>
                      </a:rPr>
                      <m:t>&lt;</m:t>
                    </m:r>
                    <m:func>
                      <m:funcPr>
                        <m:ctrlPr>
                          <a:rPr lang="en-US" sz="2800" i="1">
                            <a:latin typeface="Cambria Math" panose="02040503050406030204" pitchFamily="18" charset="0"/>
                          </a:rPr>
                        </m:ctrlPr>
                      </m:funcPr>
                      <m:fName>
                        <m:limLow>
                          <m:limLowPr>
                            <m:ctrlPr>
                              <a:rPr lang="en-US" sz="2800" i="1">
                                <a:latin typeface="Cambria Math" panose="02040503050406030204" pitchFamily="18" charset="0"/>
                              </a:rPr>
                            </m:ctrlPr>
                          </m:limLowPr>
                          <m:e>
                            <m:r>
                              <m:rPr>
                                <m:sty m:val="p"/>
                              </m:rPr>
                              <a:rPr lang="en-US" sz="2800">
                                <a:latin typeface="Cambria Math" charset="0"/>
                              </a:rPr>
                              <m:t>min</m:t>
                            </m:r>
                          </m:e>
                          <m:lim>
                            <m:d>
                              <m:dPr>
                                <m:begChr m:val="|"/>
                                <m:endChr m:val="|"/>
                                <m:ctrlPr>
                                  <a:rPr lang="en-US" sz="2800" i="1">
                                    <a:latin typeface="Cambria Math" panose="02040503050406030204" pitchFamily="18" charset="0"/>
                                  </a:rPr>
                                </m:ctrlPr>
                              </m:dPr>
                              <m:e>
                                <m:r>
                                  <a:rPr lang="en-US" sz="2800" i="1">
                                    <a:latin typeface="Cambria Math" charset="0"/>
                                  </a:rPr>
                                  <m:t>𝑥</m:t>
                                </m:r>
                              </m:e>
                            </m:d>
                            <m:r>
                              <a:rPr lang="en-US" sz="2800" i="1">
                                <a:latin typeface="Cambria Math" charset="0"/>
                              </a:rPr>
                              <m:t>=</m:t>
                            </m:r>
                            <m:r>
                              <a:rPr lang="en-US" sz="2800" i="1">
                                <a:latin typeface="Cambria Math" charset="0"/>
                              </a:rPr>
                              <m:t>𝜀</m:t>
                            </m:r>
                          </m:lim>
                        </m:limLow>
                      </m:fName>
                      <m:e>
                        <m:r>
                          <a:rPr lang="en-US" sz="2800" i="1">
                            <a:latin typeface="Cambria Math" charset="0"/>
                          </a:rPr>
                          <m:t>𝑉</m:t>
                        </m:r>
                        <m:d>
                          <m:dPr>
                            <m:ctrlPr>
                              <a:rPr lang="en-US" sz="2800" i="1">
                                <a:latin typeface="Cambria Math" panose="02040503050406030204" pitchFamily="18" charset="0"/>
                              </a:rPr>
                            </m:ctrlPr>
                          </m:dPr>
                          <m:e>
                            <m:r>
                              <a:rPr lang="en-US" sz="2800" i="1">
                                <a:latin typeface="Cambria Math" charset="0"/>
                              </a:rPr>
                              <m:t>𝑥</m:t>
                            </m:r>
                          </m:e>
                        </m:d>
                        <m:r>
                          <a:rPr lang="en-US" sz="2800" i="1">
                            <a:latin typeface="Cambria Math" charset="0"/>
                          </a:rPr>
                          <m:t>.</m:t>
                        </m:r>
                      </m:e>
                    </m:func>
                  </m:oMath>
                </a14:m>
                <a:endParaRPr lang="en-US" sz="2800" dirty="0"/>
              </a:p>
              <a:p>
                <a:r>
                  <a:rPr lang="en-US" sz="2800" dirty="0"/>
                  <a:t>Let </a:t>
                </a:r>
                <a14:m>
                  <m:oMath xmlns:m="http://schemas.openxmlformats.org/officeDocument/2006/math">
                    <m:r>
                      <a:rPr lang="en-US" sz="2800" i="1">
                        <a:latin typeface="Cambria Math" charset="0"/>
                      </a:rPr>
                      <m:t>𝛿</m:t>
                    </m:r>
                  </m:oMath>
                </a14:m>
                <a:r>
                  <a:rPr lang="en-US" sz="2800" dirty="0"/>
                  <a:t> be a radius of ball around origin which is inside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charset="0"/>
                          </a:rPr>
                          <m:t>B</m:t>
                        </m:r>
                      </m:e>
                      <m:sub>
                        <m:r>
                          <a:rPr lang="en-US" sz="2800" i="1">
                            <a:latin typeface="Cambria Math" charset="0"/>
                          </a:rPr>
                          <m:t>𝛿</m:t>
                        </m:r>
                      </m:sub>
                    </m:sSub>
                    <m:r>
                      <a:rPr lang="en-US" sz="2800" i="1">
                        <a:latin typeface="Cambria Math" charset="0"/>
                      </a:rPr>
                      <m:t>= </m:t>
                    </m:r>
                    <m:d>
                      <m:dPr>
                        <m:begChr m:val="{"/>
                        <m:endChr m:val="|"/>
                        <m:ctrlPr>
                          <a:rPr lang="en-US" sz="2800" i="1">
                            <a:latin typeface="Cambria Math" panose="02040503050406030204" pitchFamily="18" charset="0"/>
                          </a:rPr>
                        </m:ctrlPr>
                      </m:dPr>
                      <m:e>
                        <m:r>
                          <a:rPr lang="en-US" sz="2800" i="1">
                            <a:latin typeface="Cambria Math" charset="0"/>
                          </a:rPr>
                          <m:t>𝑥</m:t>
                        </m:r>
                        <m:r>
                          <a:rPr lang="en-US" sz="2800" i="1">
                            <a:latin typeface="Cambria Math" charset="0"/>
                          </a:rPr>
                          <m:t> </m:t>
                        </m:r>
                      </m:e>
                    </m:d>
                    <m:r>
                      <a:rPr lang="en-US" sz="2800" i="1">
                        <a:latin typeface="Cambria Math" charset="0"/>
                      </a:rPr>
                      <m:t>𝑉</m:t>
                    </m:r>
                    <m:d>
                      <m:dPr>
                        <m:ctrlPr>
                          <a:rPr lang="en-US" sz="2800" i="1">
                            <a:latin typeface="Cambria Math" panose="02040503050406030204" pitchFamily="18" charset="0"/>
                          </a:rPr>
                        </m:ctrlPr>
                      </m:dPr>
                      <m:e>
                        <m:r>
                          <a:rPr lang="en-US" sz="2800" i="1">
                            <a:latin typeface="Cambria Math" charset="0"/>
                          </a:rPr>
                          <m:t>𝑥</m:t>
                        </m:r>
                      </m:e>
                    </m:d>
                    <m:r>
                      <a:rPr lang="en-US" sz="2800" i="1">
                        <a:latin typeface="Cambria Math" charset="0"/>
                      </a:rPr>
                      <m:t>≤</m:t>
                    </m:r>
                    <m:r>
                      <a:rPr lang="en-US" sz="2800" i="1">
                        <a:latin typeface="Cambria Math" charset="0"/>
                      </a:rPr>
                      <m:t>𝑏</m:t>
                    </m:r>
                    <m:r>
                      <a:rPr lang="en-US" sz="2800" i="1">
                        <a:latin typeface="Cambria Math" charset="0"/>
                      </a:rPr>
                      <m:t>}</m:t>
                    </m:r>
                  </m:oMath>
                </a14:m>
                <a:endParaRPr lang="en-US" sz="2800" dirty="0"/>
              </a:p>
              <a:p>
                <a:r>
                  <a:rPr lang="en-US" sz="2800" dirty="0"/>
                  <a:t>Since along all trajectories V is non-increasing, starting from </a:t>
                </a:r>
                <a14:m>
                  <m:oMath xmlns:m="http://schemas.openxmlformats.org/officeDocument/2006/math">
                    <m:sSub>
                      <m:sSubPr>
                        <m:ctrlPr>
                          <a:rPr lang="en-US" sz="2800" i="1">
                            <a:latin typeface="Cambria Math" panose="02040503050406030204" pitchFamily="18" charset="0"/>
                          </a:rPr>
                        </m:ctrlPr>
                      </m:sSubPr>
                      <m:e>
                        <m:r>
                          <a:rPr lang="en-US" sz="2800" i="1">
                            <a:latin typeface="Cambria Math" charset="0"/>
                          </a:rPr>
                          <m:t>𝐵</m:t>
                        </m:r>
                      </m:e>
                      <m:sub>
                        <m:r>
                          <a:rPr lang="en-US" sz="2800" i="1">
                            <a:latin typeface="Cambria Math" charset="0"/>
                          </a:rPr>
                          <m:t>𝛿</m:t>
                        </m:r>
                      </m:sub>
                    </m:sSub>
                  </m:oMath>
                </a14:m>
                <a:r>
                  <a:rPr lang="en-US" sz="2800" dirty="0"/>
                  <a:t> each solution satisfies </a:t>
                </a:r>
                <a14:m>
                  <m:oMath xmlns:m="http://schemas.openxmlformats.org/officeDocument/2006/math">
                    <m:r>
                      <a:rPr lang="en-US" sz="2800" i="1">
                        <a:latin typeface="Cambria Math" charset="0"/>
                      </a:rPr>
                      <m:t>𝑉</m:t>
                    </m:r>
                    <m:d>
                      <m:dPr>
                        <m:ctrlPr>
                          <a:rPr lang="en-US" sz="2800" i="1">
                            <a:latin typeface="Cambria Math" panose="02040503050406030204" pitchFamily="18" charset="0"/>
                          </a:rPr>
                        </m:ctrlPr>
                      </m:dPr>
                      <m:e>
                        <m:r>
                          <a:rPr lang="en-US" sz="2800" i="1">
                            <a:latin typeface="Cambria Math" charset="0"/>
                          </a:rPr>
                          <m:t>𝜉</m:t>
                        </m:r>
                        <m:d>
                          <m:dPr>
                            <m:ctrlPr>
                              <a:rPr lang="en-US" sz="2800" i="1">
                                <a:latin typeface="Cambria Math" panose="02040503050406030204" pitchFamily="18" charset="0"/>
                              </a:rPr>
                            </m:ctrlPr>
                          </m:dPr>
                          <m:e>
                            <m:r>
                              <a:rPr lang="en-US" sz="2800" i="1">
                                <a:latin typeface="Cambria Math" charset="0"/>
                              </a:rPr>
                              <m:t>𝑡</m:t>
                            </m:r>
                          </m:e>
                        </m:d>
                      </m:e>
                    </m:d>
                    <m:r>
                      <a:rPr lang="en-US" sz="2800" i="1">
                        <a:latin typeface="Cambria Math" charset="0"/>
                      </a:rPr>
                      <m:t>≤</m:t>
                    </m:r>
                    <m:r>
                      <a:rPr lang="en-US" sz="2800" i="1">
                        <a:latin typeface="Cambria Math" charset="0"/>
                      </a:rPr>
                      <m:t>𝑏</m:t>
                    </m:r>
                    <m:r>
                      <a:rPr lang="en-US" sz="2800" i="1">
                        <a:latin typeface="Cambria Math" charset="0"/>
                      </a:rPr>
                      <m:t> </m:t>
                    </m:r>
                  </m:oMath>
                </a14:m>
                <a:r>
                  <a:rPr lang="en-US" sz="2800" dirty="0"/>
                  <a:t>and therefore remains in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charset="0"/>
                          </a:rPr>
                          <m:t>B</m:t>
                        </m:r>
                      </m:e>
                      <m:sub>
                        <m:r>
                          <a:rPr lang="en-US" sz="2800" i="1">
                            <a:latin typeface="Cambria Math" charset="0"/>
                          </a:rPr>
                          <m:t>𝜀</m:t>
                        </m:r>
                      </m:sub>
                    </m:sSub>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4" y="1600199"/>
                <a:ext cx="6400796" cy="5257799"/>
              </a:xfrm>
              <a:blipFill>
                <a:blip r:embed="rId3"/>
                <a:stretch>
                  <a:fillRect l="-1786" t="-723"/>
                </a:stretch>
              </a:blipFill>
            </p:spPr>
            <p:txBody>
              <a:bodyPr/>
              <a:lstStyle/>
              <a:p>
                <a:r>
                  <a:rPr lang="en-US">
                    <a:noFill/>
                  </a:rPr>
                  <a:t> </a:t>
                </a:r>
              </a:p>
            </p:txBody>
          </p:sp>
        </mc:Fallback>
      </mc:AlternateContent>
      <p:sp>
        <p:nvSpPr>
          <p:cNvPr id="4" name="Oval 3"/>
          <p:cNvSpPr/>
          <p:nvPr/>
        </p:nvSpPr>
        <p:spPr>
          <a:xfrm>
            <a:off x="7810500" y="2971800"/>
            <a:ext cx="2057400" cy="19812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Connector 4"/>
          <p:cNvCxnSpPr/>
          <p:nvPr/>
        </p:nvCxnSpPr>
        <p:spPr>
          <a:xfrm>
            <a:off x="8839200" y="25908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391400" y="3962400"/>
            <a:ext cx="28956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Rectangle 9"/>
              <p:cNvSpPr/>
              <p:nvPr/>
            </p:nvSpPr>
            <p:spPr>
              <a:xfrm flipH="1">
                <a:off x="9467849" y="2913102"/>
                <a:ext cx="60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charset="0"/>
                            </a:rPr>
                            <m:t>B</m:t>
                          </m:r>
                        </m:e>
                        <m:sub>
                          <m:r>
                            <a:rPr lang="en-US" i="1">
                              <a:latin typeface="Cambria Math" charset="0"/>
                            </a:rPr>
                            <m:t>𝜀</m:t>
                          </m:r>
                        </m:sub>
                      </m:sSub>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flipH="1">
                <a:off x="9467849" y="2913102"/>
                <a:ext cx="609600" cy="369332"/>
              </a:xfrm>
              <a:prstGeom prst="rect">
                <a:avLst/>
              </a:prstGeom>
              <a:blipFill>
                <a:blip r:embed="rId4"/>
                <a:stretch>
                  <a:fillRect/>
                </a:stretch>
              </a:blipFill>
            </p:spPr>
            <p:txBody>
              <a:bodyPr/>
              <a:lstStyle/>
              <a:p>
                <a:r>
                  <a:rPr lang="en-US">
                    <a:noFill/>
                  </a:rPr>
                  <a:t> </a:t>
                </a:r>
              </a:p>
            </p:txBody>
          </p:sp>
        </mc:Fallback>
      </mc:AlternateContent>
      <p:sp>
        <p:nvSpPr>
          <p:cNvPr id="11" name="Oval 10"/>
          <p:cNvSpPr/>
          <p:nvPr/>
        </p:nvSpPr>
        <p:spPr>
          <a:xfrm rot="19516098">
            <a:off x="7923677" y="3463149"/>
            <a:ext cx="1861712" cy="956496"/>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flipH="1">
                <a:off x="8053386" y="3212068"/>
                <a:ext cx="60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𝐿</m:t>
                          </m:r>
                        </m:e>
                        <m:sub>
                          <m:r>
                            <a:rPr lang="en-US" i="1">
                              <a:latin typeface="Cambria Math" charset="0"/>
                            </a:rPr>
                            <m:t>𝑏</m:t>
                          </m:r>
                        </m:sub>
                      </m:sSub>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flipH="1">
                <a:off x="8053386" y="3212068"/>
                <a:ext cx="609600" cy="369332"/>
              </a:xfrm>
              <a:prstGeom prst="rect">
                <a:avLst/>
              </a:prstGeom>
              <a:blipFill>
                <a:blip r:embed="rId5"/>
                <a:stretch>
                  <a:fillRect/>
                </a:stretch>
              </a:blipFill>
            </p:spPr>
            <p:txBody>
              <a:bodyPr/>
              <a:lstStyle/>
              <a:p>
                <a:r>
                  <a:rPr lang="en-US">
                    <a:noFill/>
                  </a:rPr>
                  <a:t> </a:t>
                </a:r>
              </a:p>
            </p:txBody>
          </p:sp>
        </mc:Fallback>
      </mc:AlternateContent>
      <p:sp>
        <p:nvSpPr>
          <p:cNvPr id="13" name="Oval 12"/>
          <p:cNvSpPr/>
          <p:nvPr/>
        </p:nvSpPr>
        <p:spPr>
          <a:xfrm>
            <a:off x="8444625" y="3560658"/>
            <a:ext cx="791307" cy="761999"/>
          </a:xfrm>
          <a:prstGeom prst="ellipse">
            <a:avLst/>
          </a:prstGeom>
          <a:no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flipH="1">
                <a:off x="8979914" y="3408401"/>
                <a:ext cx="60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𝐵</m:t>
                          </m:r>
                        </m:e>
                        <m:sub>
                          <m:r>
                            <a:rPr lang="en-US" i="1">
                              <a:latin typeface="Cambria Math" charset="0"/>
                            </a:rPr>
                            <m:t>𝛿</m:t>
                          </m:r>
                        </m:sub>
                      </m:sSub>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flipH="1">
                <a:off x="8979914" y="3408401"/>
                <a:ext cx="6096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CCC709E-AEC2-9F4B-987C-8A8139CFCB8E}"/>
                  </a:ext>
                </a:extLst>
              </p14:cNvPr>
              <p14:cNvContentPartPr/>
              <p14:nvPr/>
            </p14:nvContentPartPr>
            <p14:xfrm>
              <a:off x="8236080" y="3524400"/>
              <a:ext cx="1213200" cy="978120"/>
            </p14:xfrm>
          </p:contentPart>
        </mc:Choice>
        <mc:Fallback xmlns="">
          <p:pic>
            <p:nvPicPr>
              <p:cNvPr id="6" name="Ink 5">
                <a:extLst>
                  <a:ext uri="{FF2B5EF4-FFF2-40B4-BE49-F238E27FC236}">
                    <a16:creationId xmlns:a16="http://schemas.microsoft.com/office/drawing/2014/main" id="{3CCC709E-AEC2-9F4B-987C-8A8139CFCB8E}"/>
                  </a:ext>
                </a:extLst>
              </p:cNvPr>
              <p:cNvPicPr/>
              <p:nvPr/>
            </p:nvPicPr>
            <p:blipFill>
              <a:blip r:embed="rId8"/>
              <a:stretch>
                <a:fillRect/>
              </a:stretch>
            </p:blipFill>
            <p:spPr>
              <a:xfrm>
                <a:off x="8226720" y="3515040"/>
                <a:ext cx="1231920" cy="996840"/>
              </a:xfrm>
              <a:prstGeom prst="rect">
                <a:avLst/>
              </a:prstGeom>
            </p:spPr>
          </p:pic>
        </mc:Fallback>
      </mc:AlternateContent>
    </p:spTree>
    <p:extLst>
      <p:ext uri="{BB962C8B-B14F-4D97-AF65-F5344CB8AC3E}">
        <p14:creationId xmlns:p14="http://schemas.microsoft.com/office/powerpoint/2010/main" val="15069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animBg="1"/>
      <p:bldP spid="12" grpId="0"/>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2800" dirty="0"/>
                  <a:t>Proof sketch: Asymptotically stable if </a:t>
                </a:r>
                <a14:m>
                  <m:oMath xmlns:m="http://schemas.openxmlformats.org/officeDocument/2006/math">
                    <m:acc>
                      <m:accPr>
                        <m:chr m:val="̇"/>
                        <m:ctrlPr>
                          <a:rPr lang="en-US" sz="2800" i="1" dirty="0">
                            <a:latin typeface="Cambria Math" panose="02040503050406030204" pitchFamily="18" charset="0"/>
                            <a:ea typeface="Cambria Math" charset="0"/>
                            <a:cs typeface="Cambria Math" charset="0"/>
                          </a:rPr>
                        </m:ctrlPr>
                      </m:accPr>
                      <m:e>
                        <m:r>
                          <a:rPr lang="en-US" sz="2800" i="1" dirty="0">
                            <a:latin typeface="Cambria Math" charset="0"/>
                            <a:ea typeface="Cambria Math" charset="0"/>
                            <a:cs typeface="Cambria Math" charset="0"/>
                          </a:rPr>
                          <m:t>𝑉</m:t>
                        </m:r>
                      </m:e>
                    </m:acc>
                    <m:d>
                      <m:dPr>
                        <m:ctrlPr>
                          <a:rPr lang="en-US" sz="2800" i="1">
                            <a:latin typeface="Cambria Math" panose="02040503050406030204" pitchFamily="18" charset="0"/>
                            <a:ea typeface="Cambria Math" charset="0"/>
                            <a:cs typeface="Cambria Math" charset="0"/>
                          </a:rPr>
                        </m:ctrlPr>
                      </m:dPr>
                      <m:e>
                        <m:r>
                          <a:rPr lang="en-US" sz="2800" i="1">
                            <a:latin typeface="Cambria Math" charset="0"/>
                            <a:ea typeface="Cambria Math" charset="0"/>
                            <a:cs typeface="Cambria Math" charset="0"/>
                          </a:rPr>
                          <m:t>𝜉</m:t>
                        </m:r>
                        <m:d>
                          <m:dPr>
                            <m:ctrlPr>
                              <a:rPr lang="en-US" sz="2800" i="1">
                                <a:latin typeface="Cambria Math" panose="02040503050406030204" pitchFamily="18" charset="0"/>
                                <a:ea typeface="Cambria Math" charset="0"/>
                                <a:cs typeface="Cambria Math" charset="0"/>
                              </a:rPr>
                            </m:ctrlPr>
                          </m:dPr>
                          <m:e>
                            <m:r>
                              <a:rPr lang="en-US" sz="2800" i="1">
                                <a:latin typeface="Cambria Math" charset="0"/>
                                <a:ea typeface="Cambria Math" charset="0"/>
                                <a:cs typeface="Cambria Math" charset="0"/>
                              </a:rPr>
                              <m:t>𝑡</m:t>
                            </m:r>
                          </m:e>
                        </m:d>
                      </m:e>
                    </m:d>
                    <m:r>
                      <a:rPr lang="en-US" sz="2800" i="1">
                        <a:latin typeface="Cambria Math" charset="0"/>
                        <a:ea typeface="Cambria Math" charset="0"/>
                        <a:cs typeface="Cambria Math" charset="0"/>
                      </a:rPr>
                      <m:t>&lt;0</m:t>
                    </m:r>
                  </m:oMath>
                </a14:m>
                <a:br>
                  <a:rPr lang="en-US" sz="2800" dirty="0"/>
                </a:b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52402" y="990603"/>
                <a:ext cx="9296397" cy="6476997"/>
              </a:xfrm>
            </p:spPr>
            <p:txBody>
              <a:bodyPr>
                <a:normAutofit/>
              </a:bodyPr>
              <a:lstStyle/>
              <a:p>
                <a:r>
                  <a:rPr lang="en-US" sz="2400" dirty="0"/>
                  <a:t>Assume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charset="0"/>
                          </a:rPr>
                          <m:t>𝑉</m:t>
                        </m:r>
                      </m:e>
                    </m:acc>
                    <m:r>
                      <a:rPr lang="en-US" sz="2400" i="1">
                        <a:latin typeface="Cambria Math" charset="0"/>
                      </a:rPr>
                      <m:t>&lt;0 </m:t>
                    </m:r>
                  </m:oMath>
                </a14:m>
                <a:endParaRPr lang="en-US" sz="2400" dirty="0"/>
              </a:p>
              <a:p>
                <a:r>
                  <a:rPr lang="en-US" sz="2400" dirty="0"/>
                  <a:t>Take arbitrary initial state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charset="0"/>
                          </a:rPr>
                          <m:t>𝜉</m:t>
                        </m:r>
                        <m:d>
                          <m:dPr>
                            <m:ctrlPr>
                              <a:rPr lang="en-US" sz="2400" i="1">
                                <a:latin typeface="Cambria Math" panose="02040503050406030204" pitchFamily="18" charset="0"/>
                              </a:rPr>
                            </m:ctrlPr>
                          </m:dPr>
                          <m:e>
                            <m:r>
                              <a:rPr lang="en-US" sz="2400" i="1">
                                <a:latin typeface="Cambria Math" charset="0"/>
                              </a:rPr>
                              <m:t>0</m:t>
                            </m:r>
                          </m:e>
                        </m:d>
                      </m:e>
                    </m:d>
                    <m:r>
                      <a:rPr lang="en-US" sz="2400" i="1">
                        <a:latin typeface="Cambria Math" charset="0"/>
                      </a:rPr>
                      <m:t>≤</m:t>
                    </m:r>
                    <m:r>
                      <a:rPr lang="en-US" sz="2400" i="1">
                        <a:latin typeface="Cambria Math" charset="0"/>
                      </a:rPr>
                      <m:t>𝛿</m:t>
                    </m:r>
                    <m:r>
                      <a:rPr lang="en-US" sz="2400" i="1">
                        <a:latin typeface="Cambria Math" charset="0"/>
                      </a:rPr>
                      <m:t>, </m:t>
                    </m:r>
                  </m:oMath>
                </a14:m>
                <a:r>
                  <a:rPr lang="en-US" sz="2400" dirty="0"/>
                  <a:t>where this </a:t>
                </a:r>
                <a14:m>
                  <m:oMath xmlns:m="http://schemas.openxmlformats.org/officeDocument/2006/math">
                    <m:r>
                      <a:rPr lang="en-US" sz="2400" i="1">
                        <a:latin typeface="Cambria Math" charset="0"/>
                      </a:rPr>
                      <m:t>𝛿</m:t>
                    </m:r>
                  </m:oMath>
                </a14:m>
                <a:r>
                  <a:rPr lang="en-US" sz="2400" dirty="0"/>
                  <a:t> comes from some </a:t>
                </a:r>
                <a14:m>
                  <m:oMath xmlns:m="http://schemas.openxmlformats.org/officeDocument/2006/math">
                    <m:r>
                      <a:rPr lang="en-US" sz="2400" i="1">
                        <a:latin typeface="Cambria Math" charset="0"/>
                      </a:rPr>
                      <m:t>𝜀</m:t>
                    </m:r>
                  </m:oMath>
                </a14:m>
                <a:r>
                  <a:rPr lang="en-US" sz="2400" dirty="0"/>
                  <a:t> for </a:t>
                </a:r>
                <a:r>
                  <a:rPr lang="en-US" sz="2400" dirty="0" err="1"/>
                  <a:t>Lyapunov</a:t>
                </a:r>
                <a:r>
                  <a:rPr lang="en-US" sz="2400" dirty="0"/>
                  <a:t> stability</a:t>
                </a:r>
              </a:p>
              <a:p>
                <a:r>
                  <a:rPr lang="en-US" sz="2400" dirty="0"/>
                  <a:t>Since </a:t>
                </a:r>
                <a14:m>
                  <m:oMath xmlns:m="http://schemas.openxmlformats.org/officeDocument/2006/math">
                    <m:r>
                      <a:rPr lang="en-US" sz="2400" i="1">
                        <a:latin typeface="Cambria Math" charset="0"/>
                      </a:rPr>
                      <m:t>𝑉</m:t>
                    </m:r>
                    <m:d>
                      <m:dPr>
                        <m:ctrlPr>
                          <a:rPr lang="en-US" sz="2400" i="1">
                            <a:latin typeface="Cambria Math" panose="02040503050406030204" pitchFamily="18" charset="0"/>
                          </a:rPr>
                        </m:ctrlPr>
                      </m:dPr>
                      <m:e>
                        <m:r>
                          <a:rPr lang="en-US" sz="2400" i="1">
                            <a:latin typeface="Cambria Math" charset="0"/>
                          </a:rPr>
                          <m:t>𝜉</m:t>
                        </m:r>
                        <m:d>
                          <m:dPr>
                            <m:ctrlPr>
                              <a:rPr lang="en-US" sz="2400" i="1">
                                <a:latin typeface="Cambria Math" panose="02040503050406030204" pitchFamily="18" charset="0"/>
                              </a:rPr>
                            </m:ctrlPr>
                          </m:dPr>
                          <m:e>
                            <m:r>
                              <a:rPr lang="en-US" sz="2400" i="1">
                                <a:latin typeface="Cambria Math" charset="0"/>
                              </a:rPr>
                              <m:t>.</m:t>
                            </m:r>
                          </m:e>
                        </m:d>
                      </m:e>
                    </m:d>
                    <m:r>
                      <a:rPr lang="en-US" sz="2400" i="1">
                        <a:latin typeface="Cambria Math" charset="0"/>
                      </a:rPr>
                      <m:t>&gt;0</m:t>
                    </m:r>
                  </m:oMath>
                </a14:m>
                <a:r>
                  <a:rPr lang="en-US" sz="2400" dirty="0"/>
                  <a:t> and decreasing along </a:t>
                </a:r>
                <a14:m>
                  <m:oMath xmlns:m="http://schemas.openxmlformats.org/officeDocument/2006/math">
                    <m:r>
                      <a:rPr lang="en-US" sz="2400" i="1">
                        <a:latin typeface="Cambria Math" charset="0"/>
                      </a:rPr>
                      <m:t>𝜉</m:t>
                    </m:r>
                    <m:r>
                      <a:rPr lang="en-US" sz="2400" i="1">
                        <a:latin typeface="Cambria Math" charset="0"/>
                      </a:rPr>
                      <m:t> </m:t>
                    </m:r>
                  </m:oMath>
                </a14:m>
                <a:r>
                  <a:rPr lang="en-US" sz="2400" dirty="0"/>
                  <a:t>it has a limit </a:t>
                </a:r>
                <a14:m>
                  <m:oMath xmlns:m="http://schemas.openxmlformats.org/officeDocument/2006/math">
                    <m:r>
                      <a:rPr lang="en-US" sz="2400" i="1">
                        <a:latin typeface="Cambria Math" charset="0"/>
                      </a:rPr>
                      <m:t>𝑐</m:t>
                    </m:r>
                    <m:r>
                      <a:rPr lang="en-US" sz="2400" i="1">
                        <a:latin typeface="Cambria Math" charset="0"/>
                      </a:rPr>
                      <m:t>≥0 </m:t>
                    </m:r>
                  </m:oMath>
                </a14:m>
                <a:r>
                  <a:rPr lang="en-US" sz="2400" dirty="0"/>
                  <a:t>at </a:t>
                </a:r>
                <a14:m>
                  <m:oMath xmlns:m="http://schemas.openxmlformats.org/officeDocument/2006/math">
                    <m:r>
                      <a:rPr lang="en-US" sz="2400" i="1">
                        <a:latin typeface="Cambria Math" charset="0"/>
                      </a:rPr>
                      <m:t>𝑡</m:t>
                    </m:r>
                    <m:r>
                      <a:rPr lang="en-US" sz="2400" i="1">
                        <a:latin typeface="Cambria Math" charset="0"/>
                      </a:rPr>
                      <m:t>→∞</m:t>
                    </m:r>
                  </m:oMath>
                </a14:m>
                <a:endParaRPr lang="en-US" sz="2400" dirty="0"/>
              </a:p>
              <a:p>
                <a:r>
                  <a:rPr lang="en-US" sz="2400" dirty="0"/>
                  <a:t>It suffices to show that this limit is actually 0</a:t>
                </a:r>
              </a:p>
              <a:p>
                <a:r>
                  <a:rPr lang="en-US" sz="2400" dirty="0"/>
                  <a:t>Suppose not, c &gt; 0 then the solution </a:t>
                </a:r>
                <a14:m>
                  <m:oMath xmlns:m="http://schemas.openxmlformats.org/officeDocument/2006/math">
                    <m:r>
                      <a:rPr lang="en-US" sz="2400" i="1">
                        <a:latin typeface="Cambria Math" charset="0"/>
                      </a:rPr>
                      <m:t>𝜉</m:t>
                    </m:r>
                    <m:d>
                      <m:dPr>
                        <m:ctrlPr>
                          <a:rPr lang="en-US" sz="2400" i="1">
                            <a:latin typeface="Cambria Math" panose="02040503050406030204" pitchFamily="18" charset="0"/>
                          </a:rPr>
                        </m:ctrlPr>
                      </m:dPr>
                      <m:e>
                        <m:r>
                          <a:rPr lang="en-US" sz="2400" i="1">
                            <a:latin typeface="Cambria Math" charset="0"/>
                          </a:rPr>
                          <m:t>0</m:t>
                        </m:r>
                      </m:e>
                    </m:d>
                    <m:r>
                      <a:rPr lang="en-US" sz="2400" i="1">
                        <a:latin typeface="Cambria Math" panose="02040503050406030204" pitchFamily="18" charset="0"/>
                      </a:rPr>
                      <m:t> </m:t>
                    </m:r>
                  </m:oMath>
                </a14:m>
                <a:r>
                  <a:rPr lang="en-US" sz="2400" dirty="0"/>
                  <a:t>evolves in the compact set </a:t>
                </a:r>
                <a14:m>
                  <m:oMath xmlns:m="http://schemas.openxmlformats.org/officeDocument/2006/math">
                    <m:r>
                      <a:rPr lang="en-US" sz="2400" i="1">
                        <a:latin typeface="Cambria Math" charset="0"/>
                      </a:rPr>
                      <m:t>𝑆</m:t>
                    </m:r>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𝑥</m:t>
                        </m:r>
                        <m:r>
                          <a:rPr lang="en-US" sz="2400" i="1">
                            <a:latin typeface="Cambria Math" charset="0"/>
                          </a:rPr>
                          <m:t> </m:t>
                        </m:r>
                      </m:e>
                    </m:d>
                    <m:r>
                      <a:rPr lang="en-US" sz="2400" i="1">
                        <a:latin typeface="Cambria Math" charset="0"/>
                      </a:rPr>
                      <m:t> </m:t>
                    </m:r>
                    <m:r>
                      <a:rPr lang="en-US" sz="2400" i="1">
                        <a:latin typeface="Cambria Math" charset="0"/>
                      </a:rPr>
                      <m:t>𝑟</m:t>
                    </m:r>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𝑥</m:t>
                        </m:r>
                      </m:e>
                    </m:d>
                    <m:r>
                      <a:rPr lang="en-US" sz="2400" i="1">
                        <a:latin typeface="Cambria Math" charset="0"/>
                      </a:rPr>
                      <m:t>≤</m:t>
                    </m:r>
                    <m:r>
                      <a:rPr lang="en-US" sz="2400" i="1">
                        <a:latin typeface="Cambria Math" charset="0"/>
                      </a:rPr>
                      <m:t>𝜀</m:t>
                    </m:r>
                    <m:r>
                      <a:rPr lang="en-US" sz="2400" i="1">
                        <a:latin typeface="Cambria Math" charset="0"/>
                      </a:rPr>
                      <m:t>}</m:t>
                    </m:r>
                  </m:oMath>
                </a14:m>
                <a:r>
                  <a:rPr lang="en-US" sz="2400" dirty="0"/>
                  <a:t> for some sufficiently small </a:t>
                </a:r>
                <a14:m>
                  <m:oMath xmlns:m="http://schemas.openxmlformats.org/officeDocument/2006/math">
                    <m:r>
                      <a:rPr lang="en-US" sz="2400" i="1">
                        <a:latin typeface="Cambria Math" charset="0"/>
                      </a:rPr>
                      <m:t>𝑟</m:t>
                    </m:r>
                  </m:oMath>
                </a14:m>
                <a:endParaRPr lang="en-US" sz="2400" dirty="0"/>
              </a:p>
              <a:p>
                <a:r>
                  <a:rPr lang="en-US" sz="2400" dirty="0"/>
                  <a:t>Let </a:t>
                </a:r>
                <a14:m>
                  <m:oMath xmlns:m="http://schemas.openxmlformats.org/officeDocument/2006/math">
                    <m:r>
                      <a:rPr lang="en-US" sz="2400" i="1">
                        <a:latin typeface="Cambria Math" charset="0"/>
                      </a:rPr>
                      <m:t>𝑑</m:t>
                    </m:r>
                    <m:r>
                      <a:rPr lang="en-US" sz="2400" i="1">
                        <a:latin typeface="Cambria Math"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charset="0"/>
                              </a:rPr>
                              <m:t>max</m:t>
                            </m:r>
                          </m:e>
                          <m:lim>
                            <m:r>
                              <a:rPr lang="en-US" sz="2400" i="1">
                                <a:latin typeface="Cambria Math" charset="0"/>
                              </a:rPr>
                              <m:t>𝑥</m:t>
                            </m:r>
                            <m:r>
                              <a:rPr lang="en-US" sz="2400" i="1">
                                <a:latin typeface="Cambria Math" charset="0"/>
                              </a:rPr>
                              <m:t>∈</m:t>
                            </m:r>
                            <m:r>
                              <m:rPr>
                                <m:sty m:val="p"/>
                              </m:rPr>
                              <a:rPr lang="en-US" sz="2400" i="1">
                                <a:latin typeface="Cambria Math" charset="0"/>
                              </a:rPr>
                              <m:t>S</m:t>
                            </m:r>
                          </m:lim>
                        </m:limLow>
                      </m:fName>
                      <m:e>
                        <m:acc>
                          <m:accPr>
                            <m:chr m:val="̇"/>
                            <m:ctrlPr>
                              <a:rPr lang="en-US" sz="2400" i="1" dirty="0">
                                <a:latin typeface="Cambria Math" panose="02040503050406030204" pitchFamily="18" charset="0"/>
                              </a:rPr>
                            </m:ctrlPr>
                          </m:accPr>
                          <m:e>
                            <m:r>
                              <a:rPr lang="en-US" sz="2400" i="1" dirty="0">
                                <a:latin typeface="Cambria Math" charset="0"/>
                              </a:rPr>
                              <m:t>𝑉</m:t>
                            </m:r>
                          </m:e>
                        </m:acc>
                        <m:r>
                          <a:rPr lang="en-US" sz="2400" i="1" dirty="0">
                            <a:latin typeface="Cambria Math" charset="0"/>
                          </a:rPr>
                          <m:t>(</m:t>
                        </m:r>
                        <m:r>
                          <a:rPr lang="en-US" sz="2400" i="1" dirty="0">
                            <a:latin typeface="Cambria Math" charset="0"/>
                          </a:rPr>
                          <m:t>𝑥</m:t>
                        </m:r>
                        <m:r>
                          <a:rPr lang="en-US" sz="2400" i="1" dirty="0">
                            <a:latin typeface="Cambria Math" charset="0"/>
                          </a:rPr>
                          <m:t>)</m:t>
                        </m:r>
                      </m:e>
                    </m:func>
                  </m:oMath>
                </a14:m>
                <a:r>
                  <a:rPr lang="en-US" sz="2400" dirty="0"/>
                  <a:t> [slowest rate]</a:t>
                </a:r>
              </a:p>
              <a:p>
                <a:r>
                  <a:rPr lang="en-US" sz="2400" dirty="0"/>
                  <a:t>This number is well-defined and negative</a:t>
                </a:r>
              </a:p>
              <a:p>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charset="0"/>
                          </a:rPr>
                          <m:t>𝑉</m:t>
                        </m:r>
                      </m:e>
                    </m:acc>
                    <m:d>
                      <m:dPr>
                        <m:ctrlPr>
                          <a:rPr lang="en-US" sz="2400" i="1" dirty="0">
                            <a:latin typeface="Cambria Math" panose="02040503050406030204" pitchFamily="18" charset="0"/>
                          </a:rPr>
                        </m:ctrlPr>
                      </m:dPr>
                      <m:e>
                        <m:r>
                          <a:rPr lang="en-US" sz="2400" i="1" dirty="0">
                            <a:latin typeface="Cambria Math" charset="0"/>
                          </a:rPr>
                          <m:t>𝜉</m:t>
                        </m:r>
                        <m:d>
                          <m:dPr>
                            <m:ctrlPr>
                              <a:rPr lang="en-US" sz="2400" i="1" dirty="0">
                                <a:latin typeface="Cambria Math" panose="02040503050406030204" pitchFamily="18" charset="0"/>
                              </a:rPr>
                            </m:ctrlPr>
                          </m:dPr>
                          <m:e>
                            <m:r>
                              <a:rPr lang="en-US" sz="2400" i="1" dirty="0">
                                <a:latin typeface="Cambria Math" charset="0"/>
                              </a:rPr>
                              <m:t>𝑡</m:t>
                            </m:r>
                          </m:e>
                        </m:d>
                      </m:e>
                    </m:d>
                    <m:r>
                      <a:rPr lang="en-US" sz="2400" i="1" dirty="0">
                        <a:latin typeface="Cambria Math" charset="0"/>
                      </a:rPr>
                      <m:t>≤</m:t>
                    </m:r>
                    <m:r>
                      <a:rPr lang="en-US" sz="2400" i="1" dirty="0">
                        <a:latin typeface="Cambria Math" charset="0"/>
                      </a:rPr>
                      <m:t>𝑑</m:t>
                    </m:r>
                    <m:r>
                      <a:rPr lang="en-US" sz="2400" i="1" dirty="0">
                        <a:latin typeface="Cambria Math" charset="0"/>
                      </a:rPr>
                      <m:t> </m:t>
                    </m:r>
                  </m:oMath>
                </a14:m>
                <a:r>
                  <a:rPr lang="en-US" sz="2400" dirty="0"/>
                  <a:t>for all t</a:t>
                </a:r>
              </a:p>
              <a:p>
                <a14:m>
                  <m:oMath xmlns:m="http://schemas.openxmlformats.org/officeDocument/2006/math">
                    <m:r>
                      <a:rPr lang="en-US" sz="2400" i="1">
                        <a:latin typeface="Cambria Math" charset="0"/>
                      </a:rPr>
                      <m:t>𝑉</m:t>
                    </m:r>
                    <m:d>
                      <m:dPr>
                        <m:ctrlPr>
                          <a:rPr lang="en-US" sz="2400" i="1">
                            <a:latin typeface="Cambria Math" panose="02040503050406030204" pitchFamily="18" charset="0"/>
                          </a:rPr>
                        </m:ctrlPr>
                      </m:dPr>
                      <m:e>
                        <m:r>
                          <a:rPr lang="en-US" sz="2400" i="1">
                            <a:latin typeface="Cambria Math" charset="0"/>
                          </a:rPr>
                          <m:t>𝑡</m:t>
                        </m:r>
                      </m:e>
                    </m:d>
                    <m:r>
                      <a:rPr lang="en-US" sz="2400" i="1">
                        <a:latin typeface="Cambria Math" charset="0"/>
                      </a:rPr>
                      <m:t>≤</m:t>
                    </m:r>
                    <m:r>
                      <a:rPr lang="en-US" sz="2400" i="1">
                        <a:latin typeface="Cambria Math" charset="0"/>
                      </a:rPr>
                      <m:t>𝑉</m:t>
                    </m:r>
                    <m:d>
                      <m:dPr>
                        <m:ctrlPr>
                          <a:rPr lang="en-US" sz="2400" i="1">
                            <a:latin typeface="Cambria Math" panose="02040503050406030204" pitchFamily="18" charset="0"/>
                          </a:rPr>
                        </m:ctrlPr>
                      </m:dPr>
                      <m:e>
                        <m:r>
                          <a:rPr lang="en-US" sz="2400" i="1">
                            <a:latin typeface="Cambria Math" charset="0"/>
                          </a:rPr>
                          <m:t>0</m:t>
                        </m:r>
                      </m:e>
                    </m:d>
                    <m:r>
                      <a:rPr lang="en-US" sz="2400" i="1">
                        <a:latin typeface="Cambria Math" charset="0"/>
                      </a:rPr>
                      <m:t>+</m:t>
                    </m:r>
                    <m:r>
                      <a:rPr lang="en-US" sz="2400" i="1">
                        <a:latin typeface="Cambria Math" charset="0"/>
                      </a:rPr>
                      <m:t>𝑑𝑡</m:t>
                    </m:r>
                    <m:r>
                      <a:rPr lang="en-US" sz="2400" i="1">
                        <a:latin typeface="Cambria Math" charset="0"/>
                      </a:rPr>
                      <m:t> </m:t>
                    </m:r>
                  </m:oMath>
                </a14:m>
                <a:endParaRPr lang="en-US" sz="2400" dirty="0"/>
              </a:p>
              <a:p>
                <a:r>
                  <a:rPr lang="en-US" sz="2400" dirty="0"/>
                  <a:t>But then eventually </a:t>
                </a:r>
                <a14:m>
                  <m:oMath xmlns:m="http://schemas.openxmlformats.org/officeDocument/2006/math">
                    <m:r>
                      <a:rPr lang="en-US" sz="2400" i="1">
                        <a:latin typeface="Cambria Math" charset="0"/>
                      </a:rPr>
                      <m:t>𝑉</m:t>
                    </m:r>
                    <m:d>
                      <m:dPr>
                        <m:ctrlPr>
                          <a:rPr lang="en-US" sz="2400" i="1">
                            <a:latin typeface="Cambria Math" panose="02040503050406030204" pitchFamily="18" charset="0"/>
                          </a:rPr>
                        </m:ctrlPr>
                      </m:dPr>
                      <m:e>
                        <m:r>
                          <a:rPr lang="en-US" sz="2400" i="1">
                            <a:latin typeface="Cambria Math" charset="0"/>
                          </a:rPr>
                          <m:t>𝑡</m:t>
                        </m:r>
                      </m:e>
                    </m:d>
                    <m:r>
                      <a:rPr lang="en-US" sz="2400" i="1">
                        <a:latin typeface="Cambria Math" charset="0"/>
                      </a:rPr>
                      <m:t>&lt;</m:t>
                    </m:r>
                    <m:r>
                      <a:rPr lang="en-US" sz="2400" i="1">
                        <a:latin typeface="Cambria Math" charset="0"/>
                      </a:rPr>
                      <m:t>𝑐</m:t>
                    </m:r>
                  </m:oMath>
                </a14:m>
                <a:endParaRPr lang="en-US" sz="2400" dirty="0"/>
              </a:p>
              <a:p>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52402" y="990603"/>
                <a:ext cx="9296397" cy="6476997"/>
              </a:xfrm>
              <a:blipFill>
                <a:blip r:embed="rId3"/>
                <a:stretch>
                  <a:fillRect l="-956" t="-196"/>
                </a:stretch>
              </a:blipFill>
            </p:spPr>
            <p:txBody>
              <a:bodyPr/>
              <a:lstStyle/>
              <a:p>
                <a:r>
                  <a:rPr lang="en-US">
                    <a:noFill/>
                  </a:rPr>
                  <a:t> </a:t>
                </a:r>
              </a:p>
            </p:txBody>
          </p:sp>
        </mc:Fallback>
      </mc:AlternateContent>
      <p:sp>
        <p:nvSpPr>
          <p:cNvPr id="4" name="Oval 3"/>
          <p:cNvSpPr/>
          <p:nvPr/>
        </p:nvSpPr>
        <p:spPr>
          <a:xfrm>
            <a:off x="9144000" y="3897920"/>
            <a:ext cx="2057400" cy="1981200"/>
          </a:xfrm>
          <a:prstGeom prst="ellipse">
            <a:avLst/>
          </a:prstGeom>
          <a:pattFill prst="ltDnDiag">
            <a:fgClr>
              <a:schemeClr val="tx1"/>
            </a:fgClr>
            <a:bgClr>
              <a:schemeClr val="bg1"/>
            </a:bgClr>
          </a:patt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Rectangle 9"/>
              <p:cNvSpPr/>
              <p:nvPr/>
            </p:nvSpPr>
            <p:spPr>
              <a:xfrm flipH="1">
                <a:off x="10896600" y="3636310"/>
                <a:ext cx="609600"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charset="0"/>
                            </a:rPr>
                            <m:t>B</m:t>
                          </m:r>
                        </m:e>
                        <m:sub>
                          <m:r>
                            <a:rPr lang="en-US" sz="2800" i="1">
                              <a:latin typeface="Cambria Math" charset="0"/>
                            </a:rPr>
                            <m:t>𝜀</m:t>
                          </m:r>
                        </m:sub>
                      </m:sSub>
                    </m:oMath>
                  </m:oMathPara>
                </a14:m>
                <a:endParaRPr lang="en-US" sz="2800" dirty="0"/>
              </a:p>
            </p:txBody>
          </p:sp>
        </mc:Choice>
        <mc:Fallback>
          <p:sp>
            <p:nvSpPr>
              <p:cNvPr id="10" name="Rectangle 9"/>
              <p:cNvSpPr>
                <a:spLocks noRot="1" noChangeAspect="1" noMove="1" noResize="1" noEditPoints="1" noAdjustHandles="1" noChangeArrowheads="1" noChangeShapeType="1" noTextEdit="1"/>
              </p:cNvSpPr>
              <p:nvPr/>
            </p:nvSpPr>
            <p:spPr>
              <a:xfrm flipH="1">
                <a:off x="10896600" y="3636310"/>
                <a:ext cx="609600" cy="523220"/>
              </a:xfrm>
              <a:prstGeom prst="rect">
                <a:avLst/>
              </a:prstGeom>
              <a:blipFill>
                <a:blip r:embed="rId4"/>
                <a:stretch>
                  <a:fillRect/>
                </a:stretch>
              </a:blipFill>
            </p:spPr>
            <p:txBody>
              <a:bodyPr/>
              <a:lstStyle/>
              <a:p>
                <a:r>
                  <a:rPr lang="en-US">
                    <a:noFill/>
                  </a:rPr>
                  <a:t> </a:t>
                </a:r>
              </a:p>
            </p:txBody>
          </p:sp>
        </mc:Fallback>
      </mc:AlternateContent>
      <p:sp>
        <p:nvSpPr>
          <p:cNvPr id="13" name="Oval 12"/>
          <p:cNvSpPr/>
          <p:nvPr/>
        </p:nvSpPr>
        <p:spPr>
          <a:xfrm>
            <a:off x="9990518" y="4699238"/>
            <a:ext cx="417195" cy="401743"/>
          </a:xfrm>
          <a:prstGeom prst="ellipse">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Rectangle 13"/>
              <p:cNvSpPr/>
              <p:nvPr/>
            </p:nvSpPr>
            <p:spPr>
              <a:xfrm flipH="1">
                <a:off x="10172700" y="4988016"/>
                <a:ext cx="6096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𝑟</m:t>
                      </m:r>
                    </m:oMath>
                  </m:oMathPara>
                </a14:m>
                <a:endParaRPr lang="en-US" sz="2400" dirty="0"/>
              </a:p>
            </p:txBody>
          </p:sp>
        </mc:Choice>
        <mc:Fallback>
          <p:sp>
            <p:nvSpPr>
              <p:cNvPr id="14" name="Rectangle 13"/>
              <p:cNvSpPr>
                <a:spLocks noRot="1" noChangeAspect="1" noMove="1" noResize="1" noEditPoints="1" noAdjustHandles="1" noChangeArrowheads="1" noChangeShapeType="1" noTextEdit="1"/>
              </p:cNvSpPr>
              <p:nvPr/>
            </p:nvSpPr>
            <p:spPr>
              <a:xfrm flipH="1">
                <a:off x="10172700" y="4988016"/>
                <a:ext cx="609600" cy="461665"/>
              </a:xfrm>
              <a:prstGeom prst="rect">
                <a:avLst/>
              </a:prstGeom>
              <a:blipFill>
                <a:blip r:embed="rId5"/>
                <a:stretch>
                  <a:fillRect/>
                </a:stretch>
              </a:blipFill>
            </p:spPr>
            <p:txBody>
              <a:bodyPr/>
              <a:lstStyle/>
              <a:p>
                <a:r>
                  <a:rPr lang="en-US">
                    <a:noFill/>
                  </a:rPr>
                  <a:t> </a:t>
                </a:r>
              </a:p>
            </p:txBody>
          </p:sp>
        </mc:Fallback>
      </mc:AlternateContent>
      <p:cxnSp>
        <p:nvCxnSpPr>
          <p:cNvPr id="5" name="Straight Connector 4"/>
          <p:cNvCxnSpPr/>
          <p:nvPr/>
        </p:nvCxnSpPr>
        <p:spPr>
          <a:xfrm>
            <a:off x="10172700" y="3516920"/>
            <a:ext cx="0" cy="27432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H="1">
            <a:off x="8724900" y="4888520"/>
            <a:ext cx="2895600"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458D0E75-3F0B-2A45-8AE0-2C6307693A23}"/>
                  </a:ext>
                </a:extLst>
              </p:cNvPr>
              <p:cNvSpPr/>
              <p:nvPr/>
            </p:nvSpPr>
            <p:spPr>
              <a:xfrm flipH="1">
                <a:off x="9437115" y="5226948"/>
                <a:ext cx="60960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m:t>
                      </m:r>
                    </m:oMath>
                  </m:oMathPara>
                </a14:m>
                <a:endParaRPr lang="en-US" sz="2400" dirty="0"/>
              </a:p>
            </p:txBody>
          </p:sp>
        </mc:Choice>
        <mc:Fallback>
          <p:sp>
            <p:nvSpPr>
              <p:cNvPr id="11" name="Rectangle 10">
                <a:extLst>
                  <a:ext uri="{FF2B5EF4-FFF2-40B4-BE49-F238E27FC236}">
                    <a16:creationId xmlns:a16="http://schemas.microsoft.com/office/drawing/2014/main" id="{458D0E75-3F0B-2A45-8AE0-2C6307693A23}"/>
                  </a:ext>
                </a:extLst>
              </p:cNvPr>
              <p:cNvSpPr>
                <a:spLocks noRot="1" noChangeAspect="1" noMove="1" noResize="1" noEditPoints="1" noAdjustHandles="1" noChangeArrowheads="1" noChangeShapeType="1" noTextEdit="1"/>
              </p:cNvSpPr>
              <p:nvPr/>
            </p:nvSpPr>
            <p:spPr>
              <a:xfrm flipH="1">
                <a:off x="9437115" y="5226948"/>
                <a:ext cx="609600" cy="46166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171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3" grpId="0" animBg="1"/>
      <p:bldP spid="1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809D-9D2B-984F-BC56-5261125F7CC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62178C8-830D-A94D-8102-44167256C48D}"/>
              </a:ext>
            </a:extLst>
          </p:cNvPr>
          <p:cNvSpPr>
            <a:spLocks noGrp="1"/>
          </p:cNvSpPr>
          <p:nvPr>
            <p:ph idx="1"/>
          </p:nvPr>
        </p:nvSpPr>
        <p:spPr>
          <a:xfrm>
            <a:off x="609600" y="1600201"/>
            <a:ext cx="10972800" cy="4983161"/>
          </a:xfrm>
        </p:spPr>
        <p:txBody>
          <a:bodyPr>
            <a:normAutofit/>
          </a:bodyPr>
          <a:lstStyle/>
          <a:p>
            <a:endParaRPr lang="en-US" dirty="0"/>
          </a:p>
          <a:p>
            <a:pPr marL="0" indent="0">
              <a:buNone/>
            </a:pPr>
            <a:r>
              <a:rPr lang="en-US" i="1" dirty="0"/>
              <a:t>All this was in the two plague years 1665 and 1666, for in those days I was in my prime of age for invention, and minded mathematics and philosophy more than at any time since.</a:t>
            </a:r>
          </a:p>
          <a:p>
            <a:pPr marL="0" indent="0">
              <a:buNone/>
            </a:pPr>
            <a:r>
              <a:rPr lang="en-US" dirty="0"/>
              <a:t>---Isaac Newton</a:t>
            </a:r>
          </a:p>
          <a:p>
            <a:pPr marL="0" indent="0">
              <a:buNone/>
            </a:pPr>
            <a:endParaRPr lang="en-US" dirty="0"/>
          </a:p>
          <a:p>
            <a:pPr marL="0" indent="0">
              <a:buNone/>
            </a:pPr>
            <a:endParaRPr lang="en-US" dirty="0"/>
          </a:p>
          <a:p>
            <a:pPr marL="0" indent="0">
              <a:buNone/>
            </a:pPr>
            <a:endParaRPr lang="en-US" dirty="0"/>
          </a:p>
          <a:p>
            <a:pPr marL="0" indent="0">
              <a:buNone/>
            </a:pPr>
            <a:r>
              <a:rPr lang="en-US" sz="2000" dirty="0"/>
              <a:t>From: </a:t>
            </a:r>
            <a:r>
              <a:rPr lang="en-US" sz="2000" dirty="0" err="1"/>
              <a:t>Wilczek</a:t>
            </a:r>
            <a:r>
              <a:rPr lang="en-US" sz="2000" dirty="0"/>
              <a:t>, Frank. A Beautiful Question: Finding Nature's Deep Design (p. 87). </a:t>
            </a:r>
          </a:p>
        </p:txBody>
      </p:sp>
    </p:spTree>
    <p:extLst>
      <p:ext uri="{BB962C8B-B14F-4D97-AF65-F5344CB8AC3E}">
        <p14:creationId xmlns:p14="http://schemas.microsoft.com/office/powerpoint/2010/main" val="179636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sz="3200" dirty="0"/>
              <a:t>Example 2: Reasoning about stability without solving ODEs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914400" y="1295400"/>
                <a:ext cx="9220200" cy="5562600"/>
              </a:xfrm>
            </p:spPr>
            <p:txBody>
              <a:bodyPr>
                <a:normAutofit fontScale="85000" lnSpcReduction="20000"/>
              </a:bodyPr>
              <a:lstStyle/>
              <a:p>
                <a:pPr marL="0" indent="0">
                  <a:lnSpc>
                    <a:spcPct val="120000"/>
                  </a:lnSpc>
                  <a:buNone/>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charset="0"/>
                                </a:rPr>
                                <m:t>𝑥</m:t>
                              </m:r>
                            </m:e>
                          </m:acc>
                        </m:e>
                        <m:sub>
                          <m:r>
                            <a:rPr lang="en-US" b="0" i="1" smtClean="0">
                              <a:latin typeface="Cambria Math" charset="0"/>
                            </a:rPr>
                            <m:t>1</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r>
                        <a:rPr lang="en-US" b="0" i="1" smtClean="0">
                          <a:latin typeface="Cambria Math" charset="0"/>
                        </a:rPr>
                        <m:t>𝑔</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2</m:t>
                              </m:r>
                            </m:sub>
                          </m:sSub>
                        </m:e>
                      </m:d>
                      <m:r>
                        <a:rPr lang="en-US" b="0" i="1" smtClean="0">
                          <a:latin typeface="Cambria Math"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charset="0"/>
                                </a:rPr>
                                <m:t>𝑥</m:t>
                              </m:r>
                            </m:e>
                          </m:acc>
                        </m:e>
                        <m:sub>
                          <m:r>
                            <a:rPr lang="en-US" b="0" i="1" smtClean="0">
                              <a:latin typeface="Cambria Math" charset="0"/>
                            </a:rPr>
                            <m:t>2</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2</m:t>
                          </m:r>
                        </m:sub>
                      </m:sSub>
                      <m:r>
                        <a:rPr lang="en-US" b="0" i="1" smtClean="0">
                          <a:latin typeface="Cambria Math" charset="0"/>
                        </a:rPr>
                        <m:t>+</m:t>
                      </m:r>
                      <m:r>
                        <a:rPr lang="en-US" b="0" i="1" smtClean="0">
                          <a:latin typeface="Cambria Math"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e>
                      </m:d>
                    </m:oMath>
                  </m:oMathPara>
                </a14:m>
                <a:endParaRPr lang="en-US" dirty="0"/>
              </a:p>
              <a:p>
                <a:pPr marL="0" indent="0">
                  <a:lnSpc>
                    <a:spcPct val="120000"/>
                  </a:lnSpc>
                  <a:buNone/>
                </a:pPr>
                <a:r>
                  <a:rPr lang="en-US" b="0" dirty="0"/>
                  <a:t>Given that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charset="0"/>
                          </a:rPr>
                          <m:t>𝑔</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e>
                        </m:d>
                      </m:e>
                    </m:d>
                    <m:r>
                      <a:rPr lang="en-US" b="0" i="1" smtClean="0">
                        <a:latin typeface="Cambria Math"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e>
                        </m:d>
                      </m:num>
                      <m:den>
                        <m:r>
                          <a:rPr lang="en-US" b="0" i="1" smtClean="0">
                            <a:latin typeface="Cambria Math" charset="0"/>
                          </a:rPr>
                          <m:t>2</m:t>
                        </m:r>
                      </m:den>
                    </m:f>
                    <m:r>
                      <a:rPr lang="en-US" b="0" i="1" smtClean="0">
                        <a:latin typeface="Cambria Math" charset="0"/>
                      </a:rPr>
                      <m:t>,</m:t>
                    </m:r>
                    <m:d>
                      <m:dPr>
                        <m:begChr m:val="|"/>
                        <m:endChr m:val="|"/>
                        <m:ctrlPr>
                          <a:rPr lang="en-US" b="0" i="1" smtClean="0">
                            <a:latin typeface="Cambria Math" panose="02040503050406030204" pitchFamily="18" charset="0"/>
                          </a:rPr>
                        </m:ctrlPr>
                      </m:dPr>
                      <m:e>
                        <m:r>
                          <a:rPr lang="en-US" b="0" i="1" smtClean="0">
                            <a:latin typeface="Cambria Math"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e>
                    </m:d>
                    <m:r>
                      <a:rPr lang="en-US" b="0" i="1" smtClean="0">
                        <a:latin typeface="Cambria Math"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num>
                      <m:den>
                        <m:r>
                          <a:rPr lang="en-US" b="0" i="1" smtClean="0">
                            <a:latin typeface="Cambria Math" charset="0"/>
                          </a:rPr>
                          <m:t>2</m:t>
                        </m:r>
                      </m:den>
                    </m:f>
                  </m:oMath>
                </a14:m>
                <a:endParaRPr lang="en-US" dirty="0"/>
              </a:p>
              <a:p>
                <a:pPr>
                  <a:lnSpc>
                    <a:spcPct val="120000"/>
                  </a:lnSpc>
                </a:pPr>
                <a:r>
                  <a:rPr lang="en-US" dirty="0"/>
                  <a:t>Use </a:t>
                </a:r>
                <a14:m>
                  <m:oMath xmlns:m="http://schemas.openxmlformats.org/officeDocument/2006/math">
                    <m:r>
                      <a:rPr lang="en-US" b="0" i="1" smtClean="0">
                        <a:latin typeface="Cambria Math" charset="0"/>
                      </a:rPr>
                      <m:t>𝑉</m:t>
                    </m:r>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charset="0"/>
                              </a:rPr>
                              <m:t>𝑥</m:t>
                            </m:r>
                          </m:e>
                          <m:sub>
                            <m:r>
                              <a:rPr lang="en-US" b="0" i="1" smtClean="0">
                                <a:latin typeface="Cambria Math" charset="0"/>
                              </a:rPr>
                              <m:t>1</m:t>
                            </m:r>
                          </m:sub>
                          <m:sup>
                            <m:r>
                              <a:rPr lang="en-US" b="0" i="1" smtClean="0">
                                <a:latin typeface="Cambria Math" charset="0"/>
                              </a:rPr>
                              <m:t>2</m:t>
                            </m:r>
                          </m:sup>
                        </m:sSubSup>
                        <m:r>
                          <a:rPr lang="en-US" b="0" i="1" smtClean="0">
                            <a:latin typeface="Cambria Math" charset="0"/>
                          </a:rPr>
                          <m:t>+</m:t>
                        </m:r>
                        <m:sSubSup>
                          <m:sSubSupPr>
                            <m:ctrlPr>
                              <a:rPr lang="en-US" b="0" i="1" smtClean="0">
                                <a:latin typeface="Cambria Math" panose="02040503050406030204" pitchFamily="18" charset="0"/>
                              </a:rPr>
                            </m:ctrlPr>
                          </m:sSubSupPr>
                          <m:e>
                            <m:r>
                              <a:rPr lang="en-US" b="0" i="1" smtClean="0">
                                <a:latin typeface="Cambria Math" charset="0"/>
                              </a:rPr>
                              <m:t>𝑥</m:t>
                            </m:r>
                          </m:e>
                          <m:sub>
                            <m:r>
                              <a:rPr lang="en-US" b="0" i="1" smtClean="0">
                                <a:latin typeface="Cambria Math" charset="0"/>
                              </a:rPr>
                              <m:t>2</m:t>
                            </m:r>
                          </m:sub>
                          <m:sup>
                            <m:r>
                              <a:rPr lang="en-US" b="0" i="1" smtClean="0">
                                <a:latin typeface="Cambria Math" charset="0"/>
                              </a:rPr>
                              <m:t>2</m:t>
                            </m:r>
                          </m:sup>
                        </m:sSubSup>
                      </m:e>
                    </m:d>
                    <m:r>
                      <a:rPr lang="en-US" b="0" i="1" smtClean="0">
                        <a:latin typeface="Cambria Math" charset="0"/>
                      </a:rPr>
                      <m:t>≥0</m:t>
                    </m:r>
                  </m:oMath>
                </a14:m>
                <a:endParaRPr lang="en-US" dirty="0"/>
              </a:p>
              <a:p>
                <a:pPr>
                  <a:lnSpc>
                    <a:spcPct val="120000"/>
                  </a:lnSpc>
                </a:pP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𝑉</m:t>
                        </m:r>
                      </m:e>
                    </m:acc>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 </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charset="0"/>
                              </a:rPr>
                              <m:t>𝑥</m:t>
                            </m:r>
                          </m:e>
                        </m:acc>
                      </m:e>
                      <m:sub>
                        <m:r>
                          <a:rPr lang="en-US" b="0" i="1" smtClean="0">
                            <a:latin typeface="Cambria Math" charset="0"/>
                          </a:rPr>
                          <m:t>1</m:t>
                        </m:r>
                      </m:sub>
                    </m:sSub>
                    <m:r>
                      <a:rPr lang="en-US" b="0" i="1" smtClean="0">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b="0" i="1" smtClean="0">
                            <a:latin typeface="Cambria Math" charset="0"/>
                          </a:rPr>
                          <m:t>2</m:t>
                        </m:r>
                      </m:sub>
                    </m:sSub>
                    <m:r>
                      <a:rPr lang="en-US" i="1">
                        <a:latin typeface="Cambria Math"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𝑥</m:t>
                            </m:r>
                          </m:e>
                        </m:acc>
                      </m:e>
                      <m:sub>
                        <m:r>
                          <a:rPr lang="en-US" b="0" i="1" smtClean="0">
                            <a:latin typeface="Cambria Math" charset="0"/>
                          </a:rPr>
                          <m:t>2</m:t>
                        </m:r>
                      </m:sub>
                    </m:sSub>
                  </m:oMath>
                </a14:m>
                <a:endParaRPr lang="en-US" dirty="0"/>
              </a:p>
              <a:p>
                <a:pPr marL="0" indent="0">
                  <a:lnSpc>
                    <a:spcPct val="120000"/>
                  </a:lnSpc>
                  <a:buNone/>
                </a:pPr>
                <a:r>
                  <a:rPr lang="en-US" dirty="0"/>
                  <a: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charset="0"/>
                          </a:rPr>
                          <m:t>−</m:t>
                        </m:r>
                        <m:r>
                          <a:rPr lang="en-US" i="1">
                            <a:latin typeface="Cambria Math" charset="0"/>
                          </a:rPr>
                          <m:t>𝑥</m:t>
                        </m:r>
                      </m:e>
                      <m:sub>
                        <m:r>
                          <a:rPr lang="en-US" i="1">
                            <a:latin typeface="Cambria Math" charset="0"/>
                          </a:rPr>
                          <m:t>1</m:t>
                        </m:r>
                      </m:sub>
                      <m:sup>
                        <m:r>
                          <a:rPr lang="en-US" b="0" i="1" smtClean="0">
                            <a:latin typeface="Cambria Math" charset="0"/>
                          </a:rPr>
                          <m:t>2</m:t>
                        </m:r>
                      </m:sup>
                    </m:sSubSup>
                    <m:sSubSup>
                      <m:sSubSupPr>
                        <m:ctrlPr>
                          <a:rPr lang="en-US" i="1">
                            <a:latin typeface="Cambria Math" panose="02040503050406030204" pitchFamily="18" charset="0"/>
                          </a:rPr>
                        </m:ctrlPr>
                      </m:sSubSupPr>
                      <m:e>
                        <m:r>
                          <a:rPr lang="en-US" i="1">
                            <a:latin typeface="Cambria Math" charset="0"/>
                          </a:rPr>
                          <m:t>−</m:t>
                        </m:r>
                        <m:r>
                          <a:rPr lang="en-US" i="1">
                            <a:latin typeface="Cambria Math" charset="0"/>
                          </a:rPr>
                          <m:t>𝑥</m:t>
                        </m:r>
                      </m:e>
                      <m:sub>
                        <m:r>
                          <a:rPr lang="en-US" b="0" i="1" smtClean="0">
                            <a:latin typeface="Cambria Math" charset="0"/>
                          </a:rPr>
                          <m:t>2</m:t>
                        </m:r>
                      </m:sub>
                      <m:sup>
                        <m:r>
                          <a:rPr lang="en-US" i="1">
                            <a:latin typeface="Cambria Math" charset="0"/>
                          </a:rPr>
                          <m:t>2</m:t>
                        </m:r>
                      </m:sup>
                    </m:sSubSup>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r>
                      <a:rPr lang="en-US" i="1" smtClean="0">
                        <a:latin typeface="Cambria Math" charset="0"/>
                      </a:rPr>
                      <m:t>𝑔</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2</m:t>
                            </m:r>
                          </m:sub>
                        </m:sSub>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b="0" i="1" smtClean="0">
                            <a:latin typeface="Cambria Math" charset="0"/>
                          </a:rPr>
                          <m:t>2</m:t>
                        </m:r>
                      </m:sub>
                    </m:sSub>
                    <m:r>
                      <a:rPr lang="en-US" b="0" i="1" smtClean="0">
                        <a:latin typeface="Cambria Math"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𝑥</m:t>
                            </m:r>
                          </m:e>
                          <m:sub>
                            <m:r>
                              <a:rPr lang="en-US" b="0" i="1" smtClean="0">
                                <a:latin typeface="Cambria Math" charset="0"/>
                              </a:rPr>
                              <m:t>1</m:t>
                            </m:r>
                          </m:sub>
                        </m:sSub>
                      </m:e>
                    </m:d>
                  </m:oMath>
                </a14:m>
                <a:endParaRPr lang="en-US" dirty="0"/>
              </a:p>
              <a:p>
                <a:pPr marL="0" indent="0">
                  <a:lnSpc>
                    <a:spcPct val="120000"/>
                  </a:lnSpc>
                  <a:buNone/>
                </a:pPr>
                <a:r>
                  <a:rPr lang="en-US" dirty="0"/>
                  <a:t>	</a:t>
                </a:r>
                <a14:m>
                  <m:oMath xmlns:m="http://schemas.openxmlformats.org/officeDocument/2006/math">
                    <m:r>
                      <a:rPr lang="en-US" b="0" i="1" smtClean="0">
                        <a:latin typeface="Cambria Math" charset="0"/>
                      </a:rPr>
                      <m:t>≤</m:t>
                    </m:r>
                    <m:sSubSup>
                      <m:sSubSupPr>
                        <m:ctrlPr>
                          <a:rPr lang="en-US" i="1">
                            <a:latin typeface="Cambria Math" panose="02040503050406030204" pitchFamily="18" charset="0"/>
                          </a:rPr>
                        </m:ctrlPr>
                      </m:sSubSupPr>
                      <m:e>
                        <m:r>
                          <a:rPr lang="en-US" i="1">
                            <a:latin typeface="Cambria Math" charset="0"/>
                          </a:rPr>
                          <m:t>−</m:t>
                        </m:r>
                        <m:r>
                          <a:rPr lang="en-US" i="1">
                            <a:latin typeface="Cambria Math" charset="0"/>
                          </a:rPr>
                          <m:t>𝑥</m:t>
                        </m:r>
                      </m:e>
                      <m:sub>
                        <m:r>
                          <a:rPr lang="en-US" i="1">
                            <a:latin typeface="Cambria Math" charset="0"/>
                          </a:rPr>
                          <m:t>1</m:t>
                        </m:r>
                      </m:sub>
                      <m:sup>
                        <m:r>
                          <a:rPr lang="en-US" i="1">
                            <a:latin typeface="Cambria Math" charset="0"/>
                          </a:rPr>
                          <m:t>2</m:t>
                        </m:r>
                      </m:sup>
                    </m:sSubSup>
                    <m:sSubSup>
                      <m:sSubSupPr>
                        <m:ctrlPr>
                          <a:rPr lang="en-US" i="1">
                            <a:latin typeface="Cambria Math" panose="02040503050406030204" pitchFamily="18" charset="0"/>
                          </a:rPr>
                        </m:ctrlPr>
                      </m:sSubSupPr>
                      <m:e>
                        <m:r>
                          <a:rPr lang="en-US" i="1">
                            <a:latin typeface="Cambria Math" charset="0"/>
                          </a:rPr>
                          <m:t>−</m:t>
                        </m:r>
                        <m:r>
                          <a:rPr lang="en-US" i="1">
                            <a:latin typeface="Cambria Math" charset="0"/>
                          </a:rPr>
                          <m:t>𝑥</m:t>
                        </m:r>
                      </m:e>
                      <m:sub>
                        <m:r>
                          <a:rPr lang="en-US" i="1">
                            <a:latin typeface="Cambria Math" charset="0"/>
                          </a:rPr>
                          <m:t>2</m:t>
                        </m:r>
                      </m:sub>
                      <m:sup>
                        <m:r>
                          <a:rPr lang="en-US" i="1">
                            <a:latin typeface="Cambria Math" charset="0"/>
                          </a:rPr>
                          <m:t>2</m:t>
                        </m:r>
                      </m:sup>
                    </m:sSubSup>
                    <m:r>
                      <a:rPr lang="en-US" i="1">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charset="0"/>
                              </a:rPr>
                              <m:t>|</m:t>
                            </m:r>
                            <m:r>
                              <a:rPr lang="en-US" i="1">
                                <a:latin typeface="Cambria Math" charset="0"/>
                              </a:rPr>
                              <m:t>𝑥</m:t>
                            </m:r>
                          </m:e>
                          <m:sub>
                            <m:r>
                              <a:rPr lang="en-US" i="1">
                                <a:latin typeface="Cambria Math" charset="0"/>
                              </a:rPr>
                              <m:t>1</m:t>
                            </m:r>
                          </m:sub>
                        </m:sSub>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2</m:t>
                            </m:r>
                          </m:sub>
                        </m:sSub>
                        <m:r>
                          <a:rPr lang="en-US" b="0" i="1" smtClean="0">
                            <a:latin typeface="Cambria Math" charset="0"/>
                          </a:rPr>
                          <m:t>|</m:t>
                        </m:r>
                        <m:r>
                          <a:rPr lang="en-US" i="1">
                            <a:latin typeface="Cambria Math" charset="0"/>
                          </a:rPr>
                          <m:t>+</m:t>
                        </m:r>
                        <m:r>
                          <a:rPr lang="en-US" b="0" i="1" smtClean="0">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2</m:t>
                            </m:r>
                          </m:sub>
                        </m:sSub>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e>
                    </m:d>
                  </m:oMath>
                </a14:m>
                <a:endParaRPr lang="en-US" dirty="0"/>
              </a:p>
              <a:p>
                <a:pPr marL="0" indent="0">
                  <a:lnSpc>
                    <a:spcPct val="120000"/>
                  </a:lnSpc>
                  <a:buNone/>
                </a:pPr>
                <a:r>
                  <a:rPr lang="en-US" dirty="0"/>
                  <a:t>	</a:t>
                </a:r>
                <a14:m>
                  <m:oMath xmlns:m="http://schemas.openxmlformats.org/officeDocument/2006/math">
                    <m:r>
                      <a:rPr lang="en-US" b="0" i="1" smtClean="0">
                        <a:latin typeface="Cambria Math" charset="0"/>
                      </a:rPr>
                      <m:t>≤−</m:t>
                    </m:r>
                    <m:sSubSup>
                      <m:sSubSupPr>
                        <m:ctrlPr>
                          <a:rPr lang="en-US" b="0" i="1" smtClean="0">
                            <a:latin typeface="Cambria Math" panose="02040503050406030204" pitchFamily="18" charset="0"/>
                          </a:rPr>
                        </m:ctrlPr>
                      </m:sSubSupPr>
                      <m:e>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m:t>
                        </m:r>
                        <m:r>
                          <a:rPr lang="en-US" i="1">
                            <a:latin typeface="Cambria Math" charset="0"/>
                          </a:rPr>
                          <m:t>𝑥</m:t>
                        </m:r>
                      </m:e>
                      <m:sub>
                        <m:r>
                          <a:rPr lang="en-US" i="1">
                            <a:latin typeface="Cambria Math" charset="0"/>
                          </a:rPr>
                          <m:t>1</m:t>
                        </m:r>
                      </m:sub>
                      <m:sup>
                        <m:r>
                          <a:rPr lang="en-US" b="0" i="1" smtClean="0">
                            <a:latin typeface="Cambria Math" charset="0"/>
                          </a:rPr>
                          <m:t>2</m:t>
                        </m:r>
                      </m:sup>
                    </m:sSubSup>
                    <m:r>
                      <a:rPr lang="en-US" b="0" i="1" smtClean="0">
                        <a:latin typeface="Cambria Math" charset="0"/>
                      </a:rPr>
                      <m:t>+</m:t>
                    </m:r>
                    <m:sSubSup>
                      <m:sSubSupPr>
                        <m:ctrlPr>
                          <a:rPr lang="en-US" b="0" i="1" smtClean="0">
                            <a:latin typeface="Cambria Math" panose="02040503050406030204" pitchFamily="18" charset="0"/>
                          </a:rPr>
                        </m:ctrlPr>
                      </m:sSubSupPr>
                      <m:e>
                        <m:r>
                          <a:rPr lang="en-US" b="0" i="1" smtClean="0">
                            <a:latin typeface="Cambria Math" charset="0"/>
                          </a:rPr>
                          <m:t>𝑥</m:t>
                        </m:r>
                      </m:e>
                      <m:sub>
                        <m:r>
                          <a:rPr lang="en-US" b="0" i="1" smtClean="0">
                            <a:latin typeface="Cambria Math" charset="0"/>
                          </a:rPr>
                          <m:t>2</m:t>
                        </m:r>
                      </m:sub>
                      <m:sup>
                        <m:r>
                          <a:rPr lang="en-US" b="0" i="1" smtClean="0">
                            <a:latin typeface="Cambria Math" charset="0"/>
                          </a:rPr>
                          <m:t>2</m:t>
                        </m:r>
                      </m:sup>
                    </m:sSubSup>
                    <m:r>
                      <a:rPr lang="en-US" b="0" i="1" smtClean="0">
                        <a:latin typeface="Cambria Math" charset="0"/>
                      </a:rPr>
                      <m:t>)=−</m:t>
                    </m:r>
                    <m:r>
                      <a:rPr lang="en-US" b="0" i="1" smtClean="0">
                        <a:latin typeface="Cambria Math" charset="0"/>
                      </a:rPr>
                      <m:t>𝑉</m:t>
                    </m:r>
                  </m:oMath>
                </a14:m>
                <a:r>
                  <a:rPr lang="en-US" b="0" i="1" dirty="0">
                    <a:latin typeface="Cambria Math" charset="0"/>
                  </a:rPr>
                  <a:t> </a:t>
                </a:r>
              </a:p>
              <a:p>
                <a:pPr marL="0" indent="0">
                  <a:lnSpc>
                    <a:spcPct val="120000"/>
                  </a:lnSpc>
                  <a:buNone/>
                </a:pPr>
                <a:r>
                  <a:rPr lang="en-US" dirty="0"/>
                  <a:t>We conclude global asymptotic stability (in fact global exponential stability) without knowing solutions</a:t>
                </a:r>
                <a:endParaRPr lang="en-US" b="0" dirty="0"/>
              </a:p>
              <a:p>
                <a:pPr marL="0" indent="0">
                  <a:lnSpc>
                    <a:spcPct val="120000"/>
                  </a:lnSpc>
                  <a:buNone/>
                </a:pPr>
                <a:endParaRPr lang="en-US" b="0" dirty="0"/>
              </a:p>
              <a:p>
                <a:pPr marL="0" indent="0">
                  <a:lnSpc>
                    <a:spcPct val="120000"/>
                  </a:lnSpc>
                  <a:buNone/>
                </a:pPr>
                <a:endParaRPr lang="en-US" b="0" dirty="0"/>
              </a:p>
              <a:p>
                <a:pPr marL="0" indent="0">
                  <a:lnSpc>
                    <a:spcPct val="120000"/>
                  </a:lnSpc>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914400" y="1295400"/>
                <a:ext cx="9220200" cy="5562600"/>
              </a:xfrm>
              <a:blipFill>
                <a:blip r:embed="rId2"/>
                <a:stretch>
                  <a:fillRect l="-13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9220200" y="4373562"/>
                <a:ext cx="2514600" cy="2209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nSpc>
                    <a:spcPct val="150000"/>
                  </a:lnSpc>
                </a:pP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𝑥</m:t>
                                      </m:r>
                                    </m:e>
                                    <m:sub>
                                      <m:r>
                                        <a:rPr lang="en-US" i="1">
                                          <a:solidFill>
                                            <a:schemeClr val="tx1"/>
                                          </a:solidFill>
                                          <a:latin typeface="Cambria Math" charset="0"/>
                                        </a:rPr>
                                        <m:t>1</m:t>
                                      </m:r>
                                    </m:sub>
                                  </m:sSub>
                                </m:e>
                              </m:d>
                              <m:r>
                                <a:rPr lang="en-US" i="1">
                                  <a:solidFill>
                                    <a:schemeClr val="tx1"/>
                                  </a:solidFill>
                                  <a:latin typeface="Cambria Math" charset="0"/>
                                </a:rPr>
                                <m:t>−</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𝑥</m:t>
                                      </m:r>
                                    </m:e>
                                    <m:sub>
                                      <m:r>
                                        <a:rPr lang="en-US" i="1">
                                          <a:solidFill>
                                            <a:schemeClr val="tx1"/>
                                          </a:solidFill>
                                          <a:latin typeface="Cambria Math" charset="0"/>
                                        </a:rPr>
                                        <m:t>2</m:t>
                                      </m:r>
                                    </m:sub>
                                  </m:sSub>
                                </m:e>
                              </m:d>
                            </m:e>
                          </m:d>
                        </m:e>
                        <m:sup>
                          <m:r>
                            <a:rPr lang="en-US" i="1">
                              <a:solidFill>
                                <a:schemeClr val="tx1"/>
                              </a:solidFill>
                              <a:latin typeface="Cambria Math" charset="0"/>
                            </a:rPr>
                            <m:t>2</m:t>
                          </m:r>
                        </m:sup>
                      </m:sSup>
                      <m:r>
                        <a:rPr lang="en-US" i="1">
                          <a:solidFill>
                            <a:schemeClr val="tx1"/>
                          </a:solidFill>
                          <a:latin typeface="Cambria Math" charset="0"/>
                        </a:rPr>
                        <m:t>≥0 </m:t>
                      </m:r>
                    </m:oMath>
                  </m:oMathPara>
                </a14:m>
                <a:endParaRPr lang="en-US" dirty="0">
                  <a:solidFill>
                    <a:schemeClr val="tx1"/>
                  </a:solidFill>
                </a:endParaRPr>
              </a:p>
              <a:p>
                <a:pPr>
                  <a:lnSpc>
                    <a:spcPct val="150000"/>
                  </a:lnSpc>
                </a:pPr>
                <a14:m>
                  <m:oMathPara xmlns:m="http://schemas.openxmlformats.org/officeDocument/2006/math">
                    <m:oMathParaPr>
                      <m:jc m:val="centerGroup"/>
                    </m:oMathParaPr>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charset="0"/>
                            </a:rPr>
                            <m:t>𝑥</m:t>
                          </m:r>
                        </m:e>
                        <m:sub>
                          <m:r>
                            <a:rPr lang="en-US" i="1">
                              <a:solidFill>
                                <a:schemeClr val="tx1"/>
                              </a:solidFill>
                              <a:latin typeface="Cambria Math" charset="0"/>
                            </a:rPr>
                            <m:t>1</m:t>
                          </m:r>
                        </m:sub>
                        <m:sup>
                          <m:r>
                            <a:rPr lang="en-US" i="1">
                              <a:solidFill>
                                <a:schemeClr val="tx1"/>
                              </a:solidFill>
                              <a:latin typeface="Cambria Math" charset="0"/>
                            </a:rPr>
                            <m:t>2</m:t>
                          </m:r>
                        </m:sup>
                      </m:sSubSup>
                      <m:r>
                        <a:rPr lang="en-US" i="1">
                          <a:solidFill>
                            <a:schemeClr val="tx1"/>
                          </a:solidFill>
                          <a:latin typeface="Cambria Math" charset="0"/>
                        </a:rPr>
                        <m:t>+</m:t>
                      </m:r>
                      <m:sSubSup>
                        <m:sSubSupPr>
                          <m:ctrlPr>
                            <a:rPr lang="en-US" i="1">
                              <a:solidFill>
                                <a:schemeClr val="tx1"/>
                              </a:solidFill>
                              <a:latin typeface="Cambria Math" panose="02040503050406030204" pitchFamily="18" charset="0"/>
                            </a:rPr>
                          </m:ctrlPr>
                        </m:sSubSupPr>
                        <m:e>
                          <m:r>
                            <a:rPr lang="en-US" i="1">
                              <a:solidFill>
                                <a:schemeClr val="tx1"/>
                              </a:solidFill>
                              <a:latin typeface="Cambria Math" charset="0"/>
                            </a:rPr>
                            <m:t>𝑥</m:t>
                          </m:r>
                        </m:e>
                        <m:sub>
                          <m:r>
                            <a:rPr lang="en-US" i="1">
                              <a:solidFill>
                                <a:schemeClr val="tx1"/>
                              </a:solidFill>
                              <a:latin typeface="Cambria Math" charset="0"/>
                            </a:rPr>
                            <m:t>2</m:t>
                          </m:r>
                        </m:sub>
                        <m:sup>
                          <m:r>
                            <a:rPr lang="en-US" i="1">
                              <a:solidFill>
                                <a:schemeClr val="tx1"/>
                              </a:solidFill>
                              <a:latin typeface="Cambria Math" charset="0"/>
                            </a:rPr>
                            <m:t>2</m:t>
                          </m:r>
                        </m:sup>
                      </m:sSubSup>
                      <m:r>
                        <a:rPr lang="en-US" i="1">
                          <a:solidFill>
                            <a:schemeClr val="tx1"/>
                          </a:solidFill>
                          <a:latin typeface="Cambria Math" charset="0"/>
                        </a:rPr>
                        <m:t>≥2</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𝑥</m:t>
                              </m:r>
                            </m:e>
                            <m:sub>
                              <m:r>
                                <a:rPr lang="en-US" i="1">
                                  <a:solidFill>
                                    <a:schemeClr val="tx1"/>
                                  </a:solidFill>
                                  <a:latin typeface="Cambria Math" charset="0"/>
                                </a:rPr>
                                <m:t>1</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𝑥</m:t>
                              </m:r>
                            </m:e>
                            <m:sub>
                              <m:r>
                                <a:rPr lang="en-US" i="1">
                                  <a:solidFill>
                                    <a:schemeClr val="tx1"/>
                                  </a:solidFill>
                                  <a:latin typeface="Cambria Math" charset="0"/>
                                </a:rPr>
                                <m:t>2</m:t>
                              </m:r>
                            </m:sub>
                          </m:sSub>
                        </m:e>
                      </m:d>
                    </m:oMath>
                  </m:oMathPara>
                </a14:m>
                <a:endParaRPr lang="en-US" dirty="0">
                  <a:solidFill>
                    <a:schemeClr val="tx1"/>
                  </a:solidFill>
                </a:endParaRPr>
              </a:p>
              <a:p>
                <a:pPr>
                  <a:lnSpc>
                    <a:spcPct val="150000"/>
                  </a:lnSpc>
                </a:pPr>
                <a14:m>
                  <m:oMathPara xmlns:m="http://schemas.openxmlformats.org/officeDocument/2006/math">
                    <m:oMathParaPr>
                      <m:jc m:val="centerGroup"/>
                    </m:oMathParaPr>
                    <m:oMath xmlns:m="http://schemas.openxmlformats.org/officeDocument/2006/math">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𝑥</m:t>
                              </m:r>
                            </m:e>
                            <m:sub>
                              <m:r>
                                <a:rPr lang="en-US" i="1">
                                  <a:solidFill>
                                    <a:schemeClr val="tx1"/>
                                  </a:solidFill>
                                  <a:latin typeface="Cambria Math" charset="0"/>
                                </a:rPr>
                                <m:t>1</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𝑥</m:t>
                              </m:r>
                            </m:e>
                            <m:sub>
                              <m:r>
                                <a:rPr lang="en-US" i="1">
                                  <a:solidFill>
                                    <a:schemeClr val="tx1"/>
                                  </a:solidFill>
                                  <a:latin typeface="Cambria Math" charset="0"/>
                                </a:rPr>
                                <m:t>2</m:t>
                              </m:r>
                            </m:sub>
                          </m:sSub>
                        </m:e>
                      </m:d>
                      <m:r>
                        <a:rPr lang="en-US" i="1">
                          <a:solidFill>
                            <a:schemeClr val="tx1"/>
                          </a:solidFill>
                          <a:latin typeface="Cambria Math"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charset="0"/>
                            </a:rPr>
                            <m:t>1</m:t>
                          </m:r>
                        </m:num>
                        <m:den>
                          <m:r>
                            <a:rPr lang="en-US" i="1">
                              <a:solidFill>
                                <a:schemeClr val="tx1"/>
                              </a:solidFill>
                              <a:latin typeface="Cambria Math" charset="0"/>
                            </a:rPr>
                            <m:t>2</m:t>
                          </m:r>
                        </m:den>
                      </m:f>
                      <m:r>
                        <a:rPr lang="en-US" i="1">
                          <a:solidFill>
                            <a:schemeClr val="tx1"/>
                          </a:solidFill>
                          <a:latin typeface="Cambria Math" charset="0"/>
                        </a:rPr>
                        <m:t>(</m:t>
                      </m:r>
                      <m:sSubSup>
                        <m:sSubSupPr>
                          <m:ctrlPr>
                            <a:rPr lang="en-US" i="1">
                              <a:solidFill>
                                <a:schemeClr val="tx1"/>
                              </a:solidFill>
                              <a:latin typeface="Cambria Math" panose="02040503050406030204" pitchFamily="18" charset="0"/>
                            </a:rPr>
                          </m:ctrlPr>
                        </m:sSubSupPr>
                        <m:e>
                          <m:r>
                            <a:rPr lang="en-US" i="1">
                              <a:solidFill>
                                <a:schemeClr val="tx1"/>
                              </a:solidFill>
                              <a:latin typeface="Cambria Math" charset="0"/>
                            </a:rPr>
                            <m:t>𝑥</m:t>
                          </m:r>
                        </m:e>
                        <m:sub>
                          <m:r>
                            <a:rPr lang="en-US" i="1">
                              <a:solidFill>
                                <a:schemeClr val="tx1"/>
                              </a:solidFill>
                              <a:latin typeface="Cambria Math" charset="0"/>
                            </a:rPr>
                            <m:t>1</m:t>
                          </m:r>
                        </m:sub>
                        <m:sup>
                          <m:r>
                            <a:rPr lang="en-US" i="1">
                              <a:solidFill>
                                <a:schemeClr val="tx1"/>
                              </a:solidFill>
                              <a:latin typeface="Cambria Math" charset="0"/>
                            </a:rPr>
                            <m:t>2</m:t>
                          </m:r>
                        </m:sup>
                      </m:sSubSup>
                      <m:r>
                        <a:rPr lang="en-US" i="1">
                          <a:solidFill>
                            <a:schemeClr val="tx1"/>
                          </a:solidFill>
                          <a:latin typeface="Cambria Math" charset="0"/>
                        </a:rPr>
                        <m:t>+</m:t>
                      </m:r>
                      <m:sSubSup>
                        <m:sSubSupPr>
                          <m:ctrlPr>
                            <a:rPr lang="en-US" i="1">
                              <a:solidFill>
                                <a:schemeClr val="tx1"/>
                              </a:solidFill>
                              <a:latin typeface="Cambria Math" panose="02040503050406030204" pitchFamily="18" charset="0"/>
                            </a:rPr>
                          </m:ctrlPr>
                        </m:sSubSupPr>
                        <m:e>
                          <m:r>
                            <a:rPr lang="en-US" i="1">
                              <a:solidFill>
                                <a:schemeClr val="tx1"/>
                              </a:solidFill>
                              <a:latin typeface="Cambria Math" charset="0"/>
                            </a:rPr>
                            <m:t>𝑥</m:t>
                          </m:r>
                        </m:e>
                        <m:sub>
                          <m:r>
                            <a:rPr lang="en-US" i="1">
                              <a:solidFill>
                                <a:schemeClr val="tx1"/>
                              </a:solidFill>
                              <a:latin typeface="Cambria Math" charset="0"/>
                            </a:rPr>
                            <m:t>2</m:t>
                          </m:r>
                        </m:sub>
                        <m:sup>
                          <m:r>
                            <a:rPr lang="en-US" i="1">
                              <a:solidFill>
                                <a:schemeClr val="tx1"/>
                              </a:solidFill>
                              <a:latin typeface="Cambria Math" charset="0"/>
                            </a:rPr>
                            <m:t>2</m:t>
                          </m:r>
                        </m:sup>
                      </m:sSubSup>
                      <m:r>
                        <a:rPr lang="en-US" i="1">
                          <a:solidFill>
                            <a:schemeClr val="tx1"/>
                          </a:solidFill>
                          <a:latin typeface="Cambria Math" charset="0"/>
                        </a:rPr>
                        <m:t>)</m:t>
                      </m:r>
                    </m:oMath>
                  </m:oMathPara>
                </a14:m>
                <a:endParaRPr lang="en-US" dirty="0">
                  <a:solidFill>
                    <a:schemeClr val="tx1"/>
                  </a:solidFill>
                </a:endParaRPr>
              </a:p>
            </p:txBody>
          </p:sp>
        </mc:Choice>
        <mc:Fallback>
          <p:sp>
            <p:nvSpPr>
              <p:cNvPr id="4" name="Rectangle 3"/>
              <p:cNvSpPr>
                <a:spLocks noRot="1" noChangeAspect="1" noMove="1" noResize="1" noEditPoints="1" noAdjustHandles="1" noChangeArrowheads="1" noChangeShapeType="1" noTextEdit="1"/>
              </p:cNvSpPr>
              <p:nvPr/>
            </p:nvSpPr>
            <p:spPr>
              <a:xfrm>
                <a:off x="9220200" y="4373562"/>
                <a:ext cx="2514600" cy="2209800"/>
              </a:xfrm>
              <a:prstGeom prst="rect">
                <a:avLst/>
              </a:prstGeom>
              <a:blipFill>
                <a:blip r:embed="rId3"/>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0B824440-25EA-264F-B6C2-BE9D87F50D25}"/>
                  </a:ext>
                </a:extLst>
              </p:cNvPr>
              <p:cNvSpPr/>
              <p:nvPr/>
            </p:nvSpPr>
            <p:spPr>
              <a:xfrm>
                <a:off x="8534400" y="1266093"/>
                <a:ext cx="2857500" cy="10023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nSpc>
                    <a:spcPct val="150000"/>
                  </a:lnSpc>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acc>
                            <m:accPr>
                              <m:chr m:val="̇"/>
                              <m:ctrlPr>
                                <a:rPr lang="en-US" sz="2400" b="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𝑥</m:t>
                              </m:r>
                            </m:e>
                          </m:acc>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𝑔</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2</m:t>
                          </m:r>
                        </m:sub>
                      </m:sSub>
                      <m:r>
                        <a:rPr lang="en-US" sz="2400"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p:sp>
            <p:nvSpPr>
              <p:cNvPr id="5" name="Rectangle 4">
                <a:extLst>
                  <a:ext uri="{FF2B5EF4-FFF2-40B4-BE49-F238E27FC236}">
                    <a16:creationId xmlns:a16="http://schemas.microsoft.com/office/drawing/2014/main" id="{0B824440-25EA-264F-B6C2-BE9D87F50D25}"/>
                  </a:ext>
                </a:extLst>
              </p:cNvPr>
              <p:cNvSpPr>
                <a:spLocks noRot="1" noChangeAspect="1" noMove="1" noResize="1" noEditPoints="1" noAdjustHandles="1" noChangeArrowheads="1" noChangeShapeType="1" noTextEdit="1"/>
              </p:cNvSpPr>
              <p:nvPr/>
            </p:nvSpPr>
            <p:spPr>
              <a:xfrm>
                <a:off x="8534400" y="1266093"/>
                <a:ext cx="2857500" cy="1002323"/>
              </a:xfrm>
              <a:prstGeom prst="rect">
                <a:avLst/>
              </a:prstGeom>
              <a:blipFill>
                <a:blip r:embed="rId4"/>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21AD2EC3-D669-EC44-BFC0-186720904BF7}"/>
                  </a:ext>
                </a:extLst>
              </p:cNvPr>
              <p:cNvSpPr/>
              <p:nvPr/>
            </p:nvSpPr>
            <p:spPr>
              <a:xfrm>
                <a:off x="8551985" y="2525468"/>
                <a:ext cx="2857500" cy="10023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nSpc>
                    <a:spcPct val="150000"/>
                  </a:lnSpc>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acc>
                            <m:accPr>
                              <m:chr m:val="̇"/>
                              <m:ctrlPr>
                                <a:rPr lang="en-US" sz="2400" b="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𝑥</m:t>
                              </m:r>
                            </m:e>
                          </m:acc>
                        </m:e>
                        <m:sub>
                          <m:r>
                            <a:rPr lang="en-US" sz="2400" b="0" i="1" smtClean="0">
                              <a:solidFill>
                                <a:schemeClr val="tx1"/>
                              </a:solidFill>
                              <a:latin typeface="Cambria Math" panose="02040503050406030204" pitchFamily="18" charset="0"/>
                            </a:rPr>
                            <m:t>2</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2</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h</m:t>
                      </m:r>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𝑥</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p:sp>
            <p:nvSpPr>
              <p:cNvPr id="6" name="Rectangle 5">
                <a:extLst>
                  <a:ext uri="{FF2B5EF4-FFF2-40B4-BE49-F238E27FC236}">
                    <a16:creationId xmlns:a16="http://schemas.microsoft.com/office/drawing/2014/main" id="{21AD2EC3-D669-EC44-BFC0-186720904BF7}"/>
                  </a:ext>
                </a:extLst>
              </p:cNvPr>
              <p:cNvSpPr>
                <a:spLocks noRot="1" noChangeAspect="1" noMove="1" noResize="1" noEditPoints="1" noAdjustHandles="1" noChangeArrowheads="1" noChangeShapeType="1" noTextEdit="1"/>
              </p:cNvSpPr>
              <p:nvPr/>
            </p:nvSpPr>
            <p:spPr>
              <a:xfrm>
                <a:off x="8551985" y="2525468"/>
                <a:ext cx="2857500" cy="1002323"/>
              </a:xfrm>
              <a:prstGeom prst="rect">
                <a:avLst/>
              </a:prstGeom>
              <a:blipFill>
                <a:blip r:embed="rId5"/>
                <a:stretch>
                  <a:fillRect/>
                </a:stretch>
              </a:blipFill>
              <a:ln w="28575">
                <a:solidFill>
                  <a:schemeClr val="tx1"/>
                </a:solidFill>
              </a:ln>
            </p:spPr>
            <p:txBody>
              <a:bodyPr/>
              <a:lstStyle/>
              <a:p>
                <a:r>
                  <a:rPr lang="en-US">
                    <a:noFill/>
                  </a:rPr>
                  <a:t> </a:t>
                </a:r>
              </a:p>
            </p:txBody>
          </p:sp>
        </mc:Fallback>
      </mc:AlternateContent>
      <p:cxnSp>
        <p:nvCxnSpPr>
          <p:cNvPr id="8" name="Elbow Connector 7">
            <a:extLst>
              <a:ext uri="{FF2B5EF4-FFF2-40B4-BE49-F238E27FC236}">
                <a16:creationId xmlns:a16="http://schemas.microsoft.com/office/drawing/2014/main" id="{CFC67FC7-A63B-B146-8FD6-4B9F58BBA36A}"/>
              </a:ext>
            </a:extLst>
          </p:cNvPr>
          <p:cNvCxnSpPr>
            <a:stCxn id="6" idx="1"/>
            <a:endCxn id="5" idx="1"/>
          </p:cNvCxnSpPr>
          <p:nvPr/>
        </p:nvCxnSpPr>
        <p:spPr>
          <a:xfrm rot="10800000">
            <a:off x="8534401" y="1767256"/>
            <a:ext cx="17585" cy="1259375"/>
          </a:xfrm>
          <a:prstGeom prst="bentConnector3">
            <a:avLst>
              <a:gd name="adj1" fmla="val 139997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BBED517F-F2F4-A349-B852-DDD1C7B470B0}"/>
              </a:ext>
            </a:extLst>
          </p:cNvPr>
          <p:cNvCxnSpPr>
            <a:cxnSpLocks/>
            <a:stCxn id="5" idx="3"/>
            <a:endCxn id="6" idx="3"/>
          </p:cNvCxnSpPr>
          <p:nvPr/>
        </p:nvCxnSpPr>
        <p:spPr>
          <a:xfrm>
            <a:off x="11391900" y="1767255"/>
            <a:ext cx="17585" cy="1259375"/>
          </a:xfrm>
          <a:prstGeom prst="bentConnector3">
            <a:avLst>
              <a:gd name="adj1" fmla="val 139997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61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spcBef>
                    <a:spcPts val="0"/>
                  </a:spcBef>
                  <a:buNone/>
                  <a:defRPr/>
                </a:pPr>
                <a:r>
                  <a:rPr lang="en-US" b="1" dirty="0"/>
                  <a:t>Proposition.</a:t>
                </a:r>
                <a:r>
                  <a:rPr lang="en-US" dirty="0"/>
                  <a:t> If V is a Lyapunov function then every sublevel set of V is an invariant</a:t>
                </a:r>
              </a:p>
              <a:p>
                <a:pPr marL="0" indent="0">
                  <a:spcBef>
                    <a:spcPts val="0"/>
                  </a:spcBef>
                  <a:buNone/>
                  <a:defRPr/>
                </a:pPr>
                <a:endParaRPr lang="en-US" dirty="0"/>
              </a:p>
              <a:p>
                <a:pPr marL="0" indent="0">
                  <a:spcBef>
                    <a:spcPts val="0"/>
                  </a:spcBef>
                  <a:buNone/>
                </a:pPr>
                <a:r>
                  <a:rPr lang="en-US" dirty="0"/>
                  <a:t>Proof. </a:t>
                </a:r>
                <a14:m>
                  <m:oMath xmlns:m="http://schemas.openxmlformats.org/officeDocument/2006/math">
                    <m:r>
                      <a:rPr lang="mr-IN" i="1" dirty="0" smtClean="0">
                        <a:latin typeface="Cambria Math" charset="0"/>
                      </a:rPr>
                      <m:t>𝑉</m:t>
                    </m:r>
                    <m:d>
                      <m:dPr>
                        <m:ctrlPr>
                          <a:rPr lang="mr-IN" i="1" dirty="0" smtClean="0">
                            <a:latin typeface="Cambria Math" panose="02040503050406030204" pitchFamily="18" charset="0"/>
                          </a:rPr>
                        </m:ctrlPr>
                      </m:dPr>
                      <m:e>
                        <m:r>
                          <a:rPr lang="en-US" b="0" i="1" dirty="0" smtClean="0">
                            <a:latin typeface="Cambria Math" charset="0"/>
                          </a:rPr>
                          <m:t>𝜉</m:t>
                        </m:r>
                        <m:d>
                          <m:dPr>
                            <m:ctrlPr>
                              <a:rPr lang="mr-IN" b="0" i="1" dirty="0" smtClean="0">
                                <a:latin typeface="Cambria Math" panose="02040503050406030204" pitchFamily="18" charset="0"/>
                              </a:rPr>
                            </m:ctrlPr>
                          </m:dPr>
                          <m:e>
                            <m:r>
                              <a:rPr lang="mr-IN" i="1" dirty="0" err="1">
                                <a:latin typeface="Cambria Math" charset="0"/>
                              </a:rPr>
                              <m:t>𝑡</m:t>
                            </m:r>
                          </m:e>
                        </m:d>
                      </m:e>
                    </m:d>
                    <m:r>
                      <a:rPr lang="mr-IN" i="1" dirty="0">
                        <a:latin typeface="Cambria Math" charset="0"/>
                      </a:rPr>
                      <m:t>= </m:t>
                    </m:r>
                  </m:oMath>
                </a14:m>
                <a:endParaRPr lang="en-US" i="1" dirty="0">
                  <a:latin typeface="Cambria Math" charset="0"/>
                </a:endParaRPr>
              </a:p>
              <a:p>
                <a:pPr marL="0" indent="0">
                  <a:spcBef>
                    <a:spcPts val="0"/>
                  </a:spcBef>
                  <a:buNone/>
                </a:pPr>
                <a:r>
                  <a:rPr lang="en-US" b="0" dirty="0"/>
                  <a:t>			</a:t>
                </a:r>
                <a14:m>
                  <m:oMath xmlns:m="http://schemas.openxmlformats.org/officeDocument/2006/math">
                    <m:r>
                      <a:rPr lang="en-US" b="0" i="1" dirty="0" smtClean="0">
                        <a:latin typeface="Cambria Math" charset="0"/>
                      </a:rPr>
                      <m:t>=</m:t>
                    </m:r>
                    <m:r>
                      <a:rPr lang="mr-IN" i="1" dirty="0">
                        <a:latin typeface="Cambria Math" charset="0"/>
                      </a:rPr>
                      <m:t>𝑉</m:t>
                    </m:r>
                    <m:d>
                      <m:dPr>
                        <m:ctrlPr>
                          <a:rPr lang="mr-IN" i="1" dirty="0">
                            <a:latin typeface="Cambria Math" panose="02040503050406030204" pitchFamily="18" charset="0"/>
                          </a:rPr>
                        </m:ctrlPr>
                      </m:dPr>
                      <m:e>
                        <m:r>
                          <a:rPr lang="en-US" b="0" i="1" dirty="0" smtClean="0">
                            <a:latin typeface="Cambria Math" charset="0"/>
                          </a:rPr>
                          <m:t>𝜉</m:t>
                        </m:r>
                        <m:d>
                          <m:dPr>
                            <m:ctrlPr>
                              <a:rPr lang="mr-IN" b="0" i="1" dirty="0" smtClean="0">
                                <a:latin typeface="Cambria Math" panose="02040503050406030204" pitchFamily="18" charset="0"/>
                              </a:rPr>
                            </m:ctrlPr>
                          </m:dPr>
                          <m:e>
                            <m:r>
                              <a:rPr lang="mr-IN" i="1" dirty="0">
                                <a:latin typeface="Cambria Math" charset="0"/>
                              </a:rPr>
                              <m:t>0</m:t>
                            </m:r>
                          </m:e>
                        </m:d>
                      </m:e>
                    </m:d>
                    <m:r>
                      <a:rPr lang="en-US" b="0" i="1" dirty="0" smtClean="0">
                        <a:latin typeface="Cambria Math" charset="0"/>
                      </a:rPr>
                      <m:t>+</m:t>
                    </m:r>
                    <m:nary>
                      <m:naryPr>
                        <m:ctrlPr>
                          <a:rPr lang="en-US" b="0" i="1" dirty="0" smtClean="0">
                            <a:latin typeface="Cambria Math" panose="02040503050406030204" pitchFamily="18" charset="0"/>
                          </a:rPr>
                        </m:ctrlPr>
                      </m:naryPr>
                      <m:sub>
                        <m:r>
                          <m:rPr>
                            <m:brk m:alnAt="23"/>
                          </m:rPr>
                          <a:rPr lang="en-US" b="0" i="1" dirty="0" smtClean="0">
                            <a:latin typeface="Cambria Math" charset="0"/>
                          </a:rPr>
                          <m:t>0</m:t>
                        </m:r>
                      </m:sub>
                      <m:sup>
                        <m:r>
                          <a:rPr lang="en-US" b="0" i="1" dirty="0" smtClean="0">
                            <a:latin typeface="Cambria Math" charset="0"/>
                          </a:rPr>
                          <m:t>𝑡</m:t>
                        </m:r>
                      </m:sup>
                      <m:e>
                        <m:acc>
                          <m:accPr>
                            <m:chr m:val="̇"/>
                            <m:ctrlPr>
                              <a:rPr lang="en-US" b="0" i="1" dirty="0" smtClean="0">
                                <a:latin typeface="Cambria Math" panose="02040503050406030204" pitchFamily="18" charset="0"/>
                              </a:rPr>
                            </m:ctrlPr>
                          </m:accPr>
                          <m:e>
                            <m:r>
                              <a:rPr lang="en-US" b="0" i="1" dirty="0" smtClean="0">
                                <a:latin typeface="Cambria Math" charset="0"/>
                              </a:rPr>
                              <m:t>𝑉</m:t>
                            </m:r>
                          </m:e>
                        </m:acc>
                        <m:d>
                          <m:dPr>
                            <m:ctrlPr>
                              <a:rPr lang="en-US" b="0" i="1" dirty="0" smtClean="0">
                                <a:latin typeface="Cambria Math" panose="02040503050406030204" pitchFamily="18" charset="0"/>
                              </a:rPr>
                            </m:ctrlPr>
                          </m:dPr>
                          <m:e>
                            <m:r>
                              <a:rPr lang="en-US" b="0" i="1" dirty="0" smtClean="0">
                                <a:latin typeface="Cambria Math" charset="0"/>
                              </a:rPr>
                              <m:t>𝜉</m:t>
                            </m:r>
                            <m:d>
                              <m:dPr>
                                <m:ctrlPr>
                                  <a:rPr lang="en-US" b="0" i="1" dirty="0" smtClean="0">
                                    <a:latin typeface="Cambria Math" panose="02040503050406030204" pitchFamily="18" charset="0"/>
                                  </a:rPr>
                                </m:ctrlPr>
                              </m:dPr>
                              <m:e>
                                <m:r>
                                  <a:rPr lang="en-US" b="0" i="1" dirty="0" smtClean="0">
                                    <a:latin typeface="Cambria Math" charset="0"/>
                                  </a:rPr>
                                  <m:t>𝜏</m:t>
                                </m:r>
                              </m:e>
                            </m:d>
                          </m:e>
                        </m:d>
                        <m:r>
                          <a:rPr lang="en-US" b="0" i="1" dirty="0" smtClean="0">
                            <a:latin typeface="Cambria Math" charset="0"/>
                          </a:rPr>
                          <m:t>𝑑</m:t>
                        </m:r>
                        <m:r>
                          <a:rPr lang="en-US" b="0" i="1" dirty="0" smtClean="0">
                            <a:latin typeface="Cambria Math" charset="0"/>
                          </a:rPr>
                          <m:t>𝜏</m:t>
                        </m:r>
                      </m:e>
                    </m:nary>
                  </m:oMath>
                </a14:m>
                <a:endParaRPr lang="en-US" b="0" i="1" dirty="0">
                  <a:latin typeface="Cambria Math" charset="0"/>
                </a:endParaRPr>
              </a:p>
              <a:p>
                <a:pPr marL="0" indent="0">
                  <a:spcBef>
                    <a:spcPts val="0"/>
                  </a:spcBef>
                  <a:buNone/>
                </a:pPr>
                <a:r>
                  <a:rPr lang="en-US" b="0" dirty="0"/>
                  <a:t>			</a:t>
                </a:r>
                <a14:m>
                  <m:oMath xmlns:m="http://schemas.openxmlformats.org/officeDocument/2006/math">
                    <m:r>
                      <a:rPr lang="en-US" b="0" i="1" dirty="0" smtClean="0">
                        <a:latin typeface="Cambria Math" charset="0"/>
                      </a:rPr>
                      <m:t>≤</m:t>
                    </m:r>
                    <m:r>
                      <a:rPr lang="mr-IN" i="1" dirty="0">
                        <a:latin typeface="Cambria Math" charset="0"/>
                      </a:rPr>
                      <m:t>𝑉</m:t>
                    </m:r>
                    <m:r>
                      <a:rPr lang="mr-IN" i="1" dirty="0">
                        <a:latin typeface="Cambria Math" charset="0"/>
                      </a:rPr>
                      <m:t>(</m:t>
                    </m:r>
                    <m:r>
                      <a:rPr lang="en-US" b="0" i="1" dirty="0" smtClean="0">
                        <a:latin typeface="Cambria Math" charset="0"/>
                      </a:rPr>
                      <m:t>𝜉</m:t>
                    </m:r>
                    <m:r>
                      <a:rPr lang="mr-IN" i="1" dirty="0">
                        <a:latin typeface="Cambria Math" charset="0"/>
                      </a:rPr>
                      <m:t>(0))</m:t>
                    </m:r>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1401"/>
                </a:stretch>
              </a:blipFill>
            </p:spPr>
            <p:txBody>
              <a:bodyPr/>
              <a:lstStyle/>
              <a:p>
                <a:r>
                  <a:rPr lang="en-US">
                    <a:noFill/>
                  </a:rPr>
                  <a:t> </a:t>
                </a:r>
              </a:p>
            </p:txBody>
          </p:sp>
        </mc:Fallback>
      </mc:AlternateContent>
    </p:spTree>
    <p:extLst>
      <p:ext uri="{BB962C8B-B14F-4D97-AF65-F5344CB8AC3E}">
        <p14:creationId xmlns:p14="http://schemas.microsoft.com/office/powerpoint/2010/main" val="37585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aside: Checking inductive invariants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pPr>
                  <a:lnSpc>
                    <a:spcPct val="120000"/>
                  </a:lnSpc>
                </a:pPr>
                <a14:m>
                  <m:oMath xmlns:m="http://schemas.openxmlformats.org/officeDocument/2006/math">
                    <m:r>
                      <a:rPr lang="en-US" b="1" i="1" smtClean="0">
                        <a:latin typeface="Cambria Math" charset="0"/>
                      </a:rPr>
                      <m:t>𝑨</m:t>
                    </m:r>
                    <m:r>
                      <a:rPr lang="en-US" b="1" i="1" smtClean="0">
                        <a:latin typeface="Cambria Math" charset="0"/>
                      </a:rPr>
                      <m:t>=</m:t>
                    </m:r>
                    <m:d>
                      <m:dPr>
                        <m:begChr m:val="⟨"/>
                        <m:endChr m:val="⟩"/>
                        <m:ctrlPr>
                          <a:rPr lang="en-US" b="0" i="1" smtClean="0">
                            <a:latin typeface="Cambria Math" panose="02040503050406030204" pitchFamily="18" charset="0"/>
                          </a:rPr>
                        </m:ctrlPr>
                      </m:dPr>
                      <m:e>
                        <m:r>
                          <a:rPr lang="en-US" b="0" i="1" smtClean="0">
                            <a:latin typeface="Cambria Math" charset="0"/>
                          </a:rPr>
                          <m:t>𝑋</m:t>
                        </m:r>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𝑄</m:t>
                            </m:r>
                          </m:e>
                          <m:sub>
                            <m:r>
                              <a:rPr lang="en-US" b="0" i="1" smtClean="0">
                                <a:latin typeface="Cambria Math" charset="0"/>
                              </a:rPr>
                              <m:t>0</m:t>
                            </m:r>
                          </m:sub>
                        </m:sSub>
                        <m:r>
                          <a:rPr lang="en-US" b="0" i="1" smtClean="0">
                            <a:latin typeface="Cambria Math" charset="0"/>
                          </a:rPr>
                          <m:t>,</m:t>
                        </m:r>
                        <m:r>
                          <a:rPr lang="en-US" b="0" i="1" smtClean="0">
                            <a:latin typeface="Cambria Math" charset="0"/>
                          </a:rPr>
                          <m:t>𝑇</m:t>
                        </m:r>
                      </m:e>
                    </m:d>
                  </m:oMath>
                </a14:m>
                <a:endParaRPr lang="en-US" b="0" dirty="0"/>
              </a:p>
              <a:p>
                <a:pPr lvl="1">
                  <a:lnSpc>
                    <a:spcPct val="120000"/>
                  </a:lnSpc>
                </a:pPr>
                <a14:m>
                  <m:oMath xmlns:m="http://schemas.openxmlformats.org/officeDocument/2006/math">
                    <m:r>
                      <a:rPr lang="en-US" b="0" i="1" smtClean="0">
                        <a:latin typeface="Cambria Math" charset="0"/>
                      </a:rPr>
                      <m:t>𝑋</m:t>
                    </m:r>
                    <m:r>
                      <a:rPr lang="en-US" b="0" i="1" smtClean="0">
                        <a:latin typeface="Cambria Math" charset="0"/>
                      </a:rPr>
                      <m:t>:</m:t>
                    </m:r>
                  </m:oMath>
                </a14:m>
                <a:r>
                  <a:rPr lang="en-US" b="1" dirty="0"/>
                  <a:t> </a:t>
                </a:r>
                <a:r>
                  <a:rPr lang="en-US" dirty="0"/>
                  <a:t>set of variables</a:t>
                </a:r>
              </a:p>
              <a:p>
                <a:pPr lvl="1">
                  <a:lnSpc>
                    <a:spcPct val="12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𝑄</m:t>
                        </m:r>
                      </m:e>
                      <m:sub>
                        <m:r>
                          <a:rPr lang="en-US" b="0" i="1" smtClean="0">
                            <a:latin typeface="Cambria Math" charset="0"/>
                          </a:rPr>
                          <m:t>0</m:t>
                        </m:r>
                      </m:sub>
                    </m:sSub>
                    <m:r>
                      <a:rPr lang="en-US" b="0" i="1" smtClean="0">
                        <a:latin typeface="Cambria Math" charset="0"/>
                      </a:rPr>
                      <m:t>⊆</m:t>
                    </m:r>
                    <m:r>
                      <a:rPr lang="en-US" b="0" i="1" smtClean="0">
                        <a:latin typeface="Cambria Math" charset="0"/>
                      </a:rPr>
                      <m:t>𝑣𝑎𝑙</m:t>
                    </m:r>
                    <m:d>
                      <m:dPr>
                        <m:ctrlPr>
                          <a:rPr lang="en-US" b="0" i="1" smtClean="0">
                            <a:latin typeface="Cambria Math" panose="02040503050406030204" pitchFamily="18" charset="0"/>
                          </a:rPr>
                        </m:ctrlPr>
                      </m:dPr>
                      <m:e>
                        <m:r>
                          <a:rPr lang="en-US" b="0" i="1" smtClean="0">
                            <a:latin typeface="Cambria Math" charset="0"/>
                          </a:rPr>
                          <m:t>𝑋</m:t>
                        </m:r>
                      </m:e>
                    </m:d>
                  </m:oMath>
                </a14:m>
                <a:endParaRPr lang="en-US" b="0" dirty="0"/>
              </a:p>
              <a:p>
                <a:pPr lvl="1">
                  <a:lnSpc>
                    <a:spcPct val="120000"/>
                  </a:lnSpc>
                </a:pPr>
                <a14:m>
                  <m:oMath xmlns:m="http://schemas.openxmlformats.org/officeDocument/2006/math">
                    <m:r>
                      <a:rPr lang="en-US" b="0" i="1" smtClean="0">
                        <a:latin typeface="Cambria Math" charset="0"/>
                      </a:rPr>
                      <m:t>𝑇</m:t>
                    </m:r>
                    <m:r>
                      <a:rPr lang="en-US" b="0" i="1" smtClean="0">
                        <a:latin typeface="Cambria Math" charset="0"/>
                      </a:rPr>
                      <m:t>⊆</m:t>
                    </m:r>
                    <m:r>
                      <a:rPr lang="en-US" b="0" i="1" smtClean="0">
                        <a:latin typeface="Cambria Math" charset="0"/>
                      </a:rPr>
                      <m:t>𝑣𝑎𝑙</m:t>
                    </m:r>
                    <m:d>
                      <m:dPr>
                        <m:ctrlPr>
                          <a:rPr lang="en-US" b="0" i="1" smtClean="0">
                            <a:latin typeface="Cambria Math" panose="02040503050406030204" pitchFamily="18" charset="0"/>
                          </a:rPr>
                        </m:ctrlPr>
                      </m:dPr>
                      <m:e>
                        <m:r>
                          <a:rPr lang="en-US" b="0" i="1" smtClean="0">
                            <a:latin typeface="Cambria Math" charset="0"/>
                          </a:rPr>
                          <m:t>𝑋</m:t>
                        </m:r>
                      </m:e>
                    </m:d>
                    <m:r>
                      <a:rPr lang="en-US" b="0" i="1" smtClean="0">
                        <a:latin typeface="Cambria Math" charset="0"/>
                      </a:rPr>
                      <m:t>×</m:t>
                    </m:r>
                    <m:r>
                      <a:rPr lang="en-US" b="0" i="1" smtClean="0">
                        <a:latin typeface="Cambria Math" charset="0"/>
                      </a:rPr>
                      <m:t>𝑣𝑎𝑙</m:t>
                    </m:r>
                    <m:d>
                      <m:dPr>
                        <m:ctrlPr>
                          <a:rPr lang="en-US" b="0" i="1" smtClean="0">
                            <a:latin typeface="Cambria Math" panose="02040503050406030204" pitchFamily="18" charset="0"/>
                          </a:rPr>
                        </m:ctrlPr>
                      </m:dPr>
                      <m:e>
                        <m:r>
                          <a:rPr lang="en-US" b="0" i="1" smtClean="0">
                            <a:latin typeface="Cambria Math" charset="0"/>
                          </a:rPr>
                          <m:t>𝑋</m:t>
                        </m:r>
                      </m:e>
                    </m:d>
                  </m:oMath>
                </a14:m>
                <a:r>
                  <a:rPr lang="en-US" b="1" dirty="0"/>
                  <a:t> </a:t>
                </a:r>
                <a:r>
                  <a:rPr lang="en-US" dirty="0"/>
                  <a:t>written as a program </a:t>
                </a:r>
                <a14:m>
                  <m:oMath xmlns:m="http://schemas.openxmlformats.org/officeDocument/2006/math">
                    <m:r>
                      <a:rPr lang="en-US" b="0" i="1" smtClean="0">
                        <a:latin typeface="Cambria Math" charset="0"/>
                      </a:rPr>
                      <m:t>𝑥</m:t>
                    </m:r>
                    <m:r>
                      <a:rPr lang="en-US" b="0" i="1" smtClean="0">
                        <a:latin typeface="Cambria Math" charset="0"/>
                      </a:rPr>
                      <m:t>′⊆</m:t>
                    </m:r>
                    <m:r>
                      <a:rPr lang="en-US" b="0" i="1" smtClean="0">
                        <a:latin typeface="Cambria Math" charset="0"/>
                      </a:rPr>
                      <m:t>𝑇</m:t>
                    </m:r>
                    <m:r>
                      <a:rPr lang="en-US" b="0" i="1" smtClean="0">
                        <a:latin typeface="Cambria Math" charset="0"/>
                      </a:rPr>
                      <m:t>(</m:t>
                    </m:r>
                    <m:r>
                      <a:rPr lang="en-US" b="0" i="1" smtClean="0">
                        <a:latin typeface="Cambria Math" charset="0"/>
                      </a:rPr>
                      <m:t>𝑥</m:t>
                    </m:r>
                    <m:r>
                      <a:rPr lang="en-US" b="0" i="1" smtClean="0">
                        <a:latin typeface="Cambria Math" charset="0"/>
                      </a:rPr>
                      <m:t>)</m:t>
                    </m:r>
                  </m:oMath>
                </a14:m>
                <a:endParaRPr lang="en-US" b="1" dirty="0"/>
              </a:p>
              <a:p>
                <a:pPr>
                  <a:lnSpc>
                    <a:spcPct val="120000"/>
                  </a:lnSpc>
                </a:pPr>
                <a:r>
                  <a:rPr lang="en-US" dirty="0"/>
                  <a:t>How do we check that </a:t>
                </a:r>
                <a14:m>
                  <m:oMath xmlns:m="http://schemas.openxmlformats.org/officeDocument/2006/math">
                    <m:r>
                      <a:rPr lang="en-US" b="0" i="1" smtClean="0">
                        <a:latin typeface="Cambria Math" charset="0"/>
                      </a:rPr>
                      <m:t>𝐼</m:t>
                    </m:r>
                    <m:r>
                      <a:rPr lang="en-US" b="0" i="1" smtClean="0">
                        <a:latin typeface="Cambria Math" charset="0"/>
                      </a:rPr>
                      <m:t>⊆</m:t>
                    </m:r>
                    <m:r>
                      <a:rPr lang="en-US" b="0" i="1" smtClean="0">
                        <a:latin typeface="Cambria Math" charset="0"/>
                      </a:rPr>
                      <m:t>𝑣𝑎𝑙</m:t>
                    </m:r>
                    <m:r>
                      <a:rPr lang="en-US" b="0" i="1" smtClean="0">
                        <a:latin typeface="Cambria Math" charset="0"/>
                      </a:rPr>
                      <m:t>(</m:t>
                    </m:r>
                    <m:r>
                      <a:rPr lang="en-US" b="0" i="1" smtClean="0">
                        <a:latin typeface="Cambria Math" charset="0"/>
                      </a:rPr>
                      <m:t>𝑋</m:t>
                    </m:r>
                    <m:r>
                      <a:rPr lang="en-US" b="0" i="1" smtClean="0">
                        <a:latin typeface="Cambria Math" charset="0"/>
                      </a:rPr>
                      <m:t>)</m:t>
                    </m:r>
                  </m:oMath>
                </a14:m>
                <a:r>
                  <a:rPr lang="en-US" dirty="0"/>
                  <a:t> is an inductive invariant?</a:t>
                </a:r>
              </a:p>
              <a:p>
                <a:pPr lvl="1">
                  <a:lnSpc>
                    <a:spcPct val="12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𝑄</m:t>
                        </m:r>
                      </m:e>
                      <m:sub>
                        <m:r>
                          <a:rPr lang="en-US" b="0" i="1" smtClean="0">
                            <a:latin typeface="Cambria Math" charset="0"/>
                          </a:rPr>
                          <m:t>0</m:t>
                        </m:r>
                      </m:sub>
                    </m:sSub>
                    <m:r>
                      <a:rPr lang="en-US" b="0" i="1" smtClean="0">
                        <a:latin typeface="Cambria Math" charset="0"/>
                      </a:rPr>
                      <m:t>⇒</m:t>
                    </m:r>
                    <m:r>
                      <a:rPr lang="en-US" b="0" i="1" smtClean="0">
                        <a:latin typeface="Cambria Math" charset="0"/>
                      </a:rPr>
                      <m:t>𝐼</m:t>
                    </m:r>
                    <m:r>
                      <a:rPr lang="en-US" b="0" i="1" smtClean="0">
                        <a:latin typeface="Cambria Math" charset="0"/>
                      </a:rPr>
                      <m:t>(</m:t>
                    </m:r>
                    <m:r>
                      <a:rPr lang="en-US" b="0" i="1" smtClean="0">
                        <a:latin typeface="Cambria Math" charset="0"/>
                      </a:rPr>
                      <m:t>𝑋</m:t>
                    </m:r>
                    <m:r>
                      <a:rPr lang="en-US" b="0" i="1" smtClean="0">
                        <a:latin typeface="Cambria Math" charset="0"/>
                      </a:rPr>
                      <m:t>)</m:t>
                    </m:r>
                  </m:oMath>
                </a14:m>
                <a:endParaRPr lang="en-US" b="0" dirty="0"/>
              </a:p>
              <a:p>
                <a:pPr lvl="1">
                  <a:lnSpc>
                    <a:spcPct val="120000"/>
                  </a:lnSpc>
                </a:pPr>
                <a14:m>
                  <m:oMath xmlns:m="http://schemas.openxmlformats.org/officeDocument/2006/math">
                    <m:r>
                      <a:rPr lang="en-US" b="0" i="1" smtClean="0">
                        <a:latin typeface="Cambria Math" charset="0"/>
                      </a:rPr>
                      <m:t>𝐼</m:t>
                    </m:r>
                    <m:d>
                      <m:dPr>
                        <m:ctrlPr>
                          <a:rPr lang="en-US" b="0" i="1" smtClean="0">
                            <a:latin typeface="Cambria Math" panose="02040503050406030204" pitchFamily="18" charset="0"/>
                          </a:rPr>
                        </m:ctrlPr>
                      </m:dPr>
                      <m:e>
                        <m:r>
                          <a:rPr lang="en-US" b="0" i="1" smtClean="0">
                            <a:latin typeface="Cambria Math" charset="0"/>
                          </a:rPr>
                          <m:t>𝑋</m:t>
                        </m:r>
                      </m:e>
                    </m:d>
                    <m:r>
                      <a:rPr lang="en-US" b="0" i="1" smtClean="0">
                        <a:latin typeface="Cambria Math" charset="0"/>
                      </a:rPr>
                      <m:t>⇒</m:t>
                    </m:r>
                    <m:r>
                      <a:rPr lang="en-US" b="0" i="1" smtClean="0">
                        <a:latin typeface="Cambria Math" charset="0"/>
                      </a:rPr>
                      <m:t>𝐼</m:t>
                    </m:r>
                    <m:r>
                      <a:rPr lang="en-US" b="0" i="1" smtClean="0">
                        <a:latin typeface="Cambria Math" charset="0"/>
                      </a:rPr>
                      <m:t>(</m:t>
                    </m:r>
                    <m:r>
                      <a:rPr lang="en-US" b="0" i="1" smtClean="0">
                        <a:latin typeface="Cambria Math" charset="0"/>
                      </a:rPr>
                      <m:t>𝑇</m:t>
                    </m:r>
                    <m:d>
                      <m:dPr>
                        <m:ctrlPr>
                          <a:rPr lang="en-US" b="0" i="1" smtClean="0">
                            <a:latin typeface="Cambria Math" panose="02040503050406030204" pitchFamily="18" charset="0"/>
                          </a:rPr>
                        </m:ctrlPr>
                      </m:dPr>
                      <m:e>
                        <m:r>
                          <a:rPr lang="en-US" b="0" i="1" smtClean="0">
                            <a:latin typeface="Cambria Math" charset="0"/>
                          </a:rPr>
                          <m:t>𝑋</m:t>
                        </m:r>
                      </m:e>
                    </m:d>
                    <m:r>
                      <a:rPr lang="en-US" b="0" i="1" smtClean="0">
                        <a:latin typeface="Cambria Math" charset="0"/>
                      </a:rPr>
                      <m:t>)</m:t>
                    </m:r>
                  </m:oMath>
                </a14:m>
                <a:endParaRPr lang="en-US" dirty="0"/>
              </a:p>
              <a:p>
                <a:pPr>
                  <a:lnSpc>
                    <a:spcPct val="120000"/>
                  </a:lnSpc>
                </a:pPr>
                <a:r>
                  <a:rPr lang="en-US" dirty="0"/>
                  <a:t>Implies that </a:t>
                </a:r>
                <a14:m>
                  <m:oMath xmlns:m="http://schemas.openxmlformats.org/officeDocument/2006/math">
                    <m:r>
                      <a:rPr lang="en-US" b="0" i="1" smtClean="0">
                        <a:latin typeface="Cambria Math" charset="0"/>
                      </a:rPr>
                      <m:t>𝑅𝑒𝑎𝑐</m:t>
                    </m:r>
                    <m:sSub>
                      <m:sSubPr>
                        <m:ctrlPr>
                          <a:rPr lang="en-US" b="0" i="1" smtClean="0">
                            <a:latin typeface="Cambria Math" panose="02040503050406030204" pitchFamily="18" charset="0"/>
                          </a:rPr>
                        </m:ctrlPr>
                      </m:sSubPr>
                      <m:e>
                        <m:r>
                          <a:rPr lang="en-US" b="0" i="1" smtClean="0">
                            <a:latin typeface="Cambria Math" charset="0"/>
                          </a:rPr>
                          <m:t>h</m:t>
                        </m:r>
                      </m:e>
                      <m:sub>
                        <m:r>
                          <a:rPr lang="en-US" b="1" i="1" smtClean="0">
                            <a:latin typeface="Cambria Math" charset="0"/>
                          </a:rPr>
                          <m:t>𝑨</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𝑄</m:t>
                            </m:r>
                          </m:e>
                          <m:sub>
                            <m:r>
                              <a:rPr lang="en-US" b="0" i="1" smtClean="0">
                                <a:latin typeface="Cambria Math" charset="0"/>
                              </a:rPr>
                              <m:t>0</m:t>
                            </m:r>
                          </m:sub>
                        </m:sSub>
                      </m:e>
                    </m:d>
                    <m:r>
                      <a:rPr lang="en-US" b="0" i="1" smtClean="0">
                        <a:latin typeface="Cambria Math" charset="0"/>
                      </a:rPr>
                      <m:t>⊆</m:t>
                    </m:r>
                    <m:r>
                      <a:rPr lang="en-US" b="0" i="1" smtClean="0">
                        <a:latin typeface="Cambria Math" charset="0"/>
                      </a:rPr>
                      <m:t>𝐼</m:t>
                    </m:r>
                    <m:r>
                      <a:rPr lang="en-US" b="0" i="0" smtClean="0">
                        <a:latin typeface="Cambria Math" charset="0"/>
                      </a:rPr>
                      <m:t> </m:t>
                    </m:r>
                  </m:oMath>
                </a14:m>
                <a:r>
                  <a:rPr lang="en-US" dirty="0"/>
                  <a:t>without computing the executions or reachable states of </a:t>
                </a:r>
                <a:r>
                  <a:rPr lang="en-US" b="1" i="1" dirty="0"/>
                  <a:t>A</a:t>
                </a:r>
              </a:p>
              <a:p>
                <a:pPr>
                  <a:lnSpc>
                    <a:spcPct val="120000"/>
                  </a:lnSpc>
                </a:pPr>
                <a:r>
                  <a:rPr lang="en-US" dirty="0"/>
                  <a:t>The key is to find such </a:t>
                </a:r>
                <a14:m>
                  <m:oMath xmlns:m="http://schemas.openxmlformats.org/officeDocument/2006/math">
                    <m:r>
                      <a:rPr lang="en-US" i="1">
                        <a:latin typeface="Cambria Math" charset="0"/>
                      </a:rPr>
                      <m:t>𝐼</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37" r="-741" b="-2965"/>
                </a:stretch>
              </a:blipFill>
            </p:spPr>
            <p:txBody>
              <a:bodyPr/>
              <a:lstStyle/>
              <a:p>
                <a:r>
                  <a:rPr lang="en-US">
                    <a:noFill/>
                  </a:rPr>
                  <a:t> </a:t>
                </a:r>
              </a:p>
            </p:txBody>
          </p:sp>
        </mc:Fallback>
      </mc:AlternateContent>
    </p:spTree>
    <p:extLst>
      <p:ext uri="{BB962C8B-B14F-4D97-AF65-F5344CB8AC3E}">
        <p14:creationId xmlns:p14="http://schemas.microsoft.com/office/powerpoint/2010/main" val="62030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t>
            </a:r>
            <a:r>
              <a:rPr lang="en-US" dirty="0" err="1"/>
              <a:t>Lyapunov</a:t>
            </a:r>
            <a:r>
              <a:rPr lang="en-US" dirty="0"/>
              <a:t> Functions</a:t>
            </a:r>
          </a:p>
        </p:txBody>
      </p:sp>
      <p:sp>
        <p:nvSpPr>
          <p:cNvPr id="3" name="Content Placeholder 2"/>
          <p:cNvSpPr>
            <a:spLocks noGrp="1"/>
          </p:cNvSpPr>
          <p:nvPr>
            <p:ph idx="1"/>
          </p:nvPr>
        </p:nvSpPr>
        <p:spPr>
          <a:xfrm>
            <a:off x="609600" y="1600200"/>
            <a:ext cx="10744200" cy="4876800"/>
          </a:xfrm>
        </p:spPr>
        <p:txBody>
          <a:bodyPr>
            <a:normAutofit/>
          </a:bodyPr>
          <a:lstStyle/>
          <a:p>
            <a:pPr>
              <a:lnSpc>
                <a:spcPct val="110000"/>
              </a:lnSpc>
            </a:pPr>
            <a:r>
              <a:rPr lang="en-US" dirty="0"/>
              <a:t>The key to using </a:t>
            </a:r>
            <a:r>
              <a:rPr lang="en-US" dirty="0" err="1"/>
              <a:t>Lyapunov</a:t>
            </a:r>
            <a:r>
              <a:rPr lang="en-US" dirty="0"/>
              <a:t> theory is to </a:t>
            </a:r>
            <a:r>
              <a:rPr lang="en-US" i="1" dirty="0"/>
              <a:t>find </a:t>
            </a:r>
            <a:r>
              <a:rPr lang="en-US" dirty="0"/>
              <a:t>a </a:t>
            </a:r>
            <a:r>
              <a:rPr lang="en-US" dirty="0" err="1"/>
              <a:t>Lyapunov</a:t>
            </a:r>
            <a:r>
              <a:rPr lang="en-US" dirty="0"/>
              <a:t> function and verify that it has the properties</a:t>
            </a:r>
          </a:p>
          <a:p>
            <a:pPr>
              <a:lnSpc>
                <a:spcPct val="110000"/>
              </a:lnSpc>
            </a:pPr>
            <a:r>
              <a:rPr lang="en-US" dirty="0"/>
              <a:t>In general, for nonlinear systems this is hard</a:t>
            </a:r>
          </a:p>
          <a:p>
            <a:pPr>
              <a:lnSpc>
                <a:spcPct val="110000"/>
              </a:lnSpc>
            </a:pPr>
            <a:r>
              <a:rPr lang="en-US" dirty="0"/>
              <a:t>There are several approaches</a:t>
            </a:r>
          </a:p>
          <a:p>
            <a:pPr lvl="1">
              <a:lnSpc>
                <a:spcPct val="110000"/>
              </a:lnSpc>
            </a:pPr>
            <a:r>
              <a:rPr lang="en-US" dirty="0"/>
              <a:t>Quadratic Lyapunov functions for linear systems</a:t>
            </a:r>
          </a:p>
          <a:p>
            <a:pPr lvl="1">
              <a:lnSpc>
                <a:spcPct val="110000"/>
              </a:lnSpc>
            </a:pPr>
            <a:r>
              <a:rPr lang="en-US" dirty="0"/>
              <a:t>Decide the form/template of the function (e.g., quadratic, polynomial), parameterized by some parameters and find values of the parameters so that the conditions hold (Chapter 3 last section)</a:t>
            </a:r>
          </a:p>
          <a:p>
            <a:pPr lvl="1">
              <a:lnSpc>
                <a:spcPct val="110000"/>
              </a:lnSpc>
            </a:pPr>
            <a:endParaRPr lang="en-US" dirty="0"/>
          </a:p>
        </p:txBody>
      </p:sp>
    </p:spTree>
    <p:extLst>
      <p:ext uri="{BB962C8B-B14F-4D97-AF65-F5344CB8AC3E}">
        <p14:creationId xmlns:p14="http://schemas.microsoft.com/office/powerpoint/2010/main" val="1870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autonomous systems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219200" y="1600200"/>
                <a:ext cx="9829800" cy="4953000"/>
              </a:xfrm>
            </p:spPr>
            <p:txBody>
              <a:bodyPr>
                <a:normAutofit fontScale="70000" lnSpcReduction="20000"/>
              </a:bodyPr>
              <a:lstStyle/>
              <a:p>
                <a:pPr>
                  <a:lnSpc>
                    <a:spcPct val="120000"/>
                  </a:lnSpc>
                </a:pPr>
                <a14:m>
                  <m:oMath xmlns:m="http://schemas.openxmlformats.org/officeDocument/2006/math">
                    <m:acc>
                      <m:accPr>
                        <m:chr m:val="̇"/>
                        <m:ctrlPr>
                          <a:rPr lang="en-US" i="1" smtClean="0">
                            <a:latin typeface="Cambria Math" panose="02040503050406030204" pitchFamily="18" charset="0"/>
                          </a:rPr>
                        </m:ctrlPr>
                      </m:accPr>
                      <m:e>
                        <m:r>
                          <a:rPr lang="en-US" i="1">
                            <a:latin typeface="Cambria Math" charset="0"/>
                          </a:rPr>
                          <m:t>𝑥</m:t>
                        </m:r>
                      </m:e>
                    </m:acc>
                    <m:r>
                      <a:rPr lang="en-US" i="1">
                        <a:latin typeface="Cambria Math" charset="0"/>
                      </a:rPr>
                      <m:t>=</m:t>
                    </m:r>
                    <m:r>
                      <a:rPr lang="en-US" i="1">
                        <a:latin typeface="Cambria Math" charset="0"/>
                      </a:rPr>
                      <m:t>𝐴𝑥</m:t>
                    </m:r>
                    <m:r>
                      <a:rPr lang="en-US" b="0" i="1" smtClean="0">
                        <a:latin typeface="Cambria Math" charset="0"/>
                      </a:rPr>
                      <m:t>, </m:t>
                    </m:r>
                    <m:r>
                      <a:rPr lang="en-US" b="0" i="1" smtClean="0">
                        <a:latin typeface="Cambria Math" charset="0"/>
                      </a:rPr>
                      <m:t>𝐴</m:t>
                    </m:r>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𝑛</m:t>
                        </m:r>
                      </m:sup>
                    </m:sSup>
                  </m:oMath>
                </a14:m>
                <a:endParaRPr lang="en-US" dirty="0"/>
              </a:p>
              <a:p>
                <a:pPr>
                  <a:lnSpc>
                    <a:spcPct val="120000"/>
                  </a:lnSpc>
                </a:pPr>
                <a:r>
                  <a:rPr lang="en-US" dirty="0"/>
                  <a:t>The </a:t>
                </a:r>
                <a:r>
                  <a:rPr lang="en-US" dirty="0" err="1"/>
                  <a:t>Lyapunov</a:t>
                </a:r>
                <a:r>
                  <a:rPr lang="en-US" dirty="0"/>
                  <a:t> equation: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𝐴</m:t>
                        </m:r>
                      </m:e>
                      <m:sup>
                        <m:r>
                          <a:rPr lang="en-US" b="0" i="1" smtClean="0">
                            <a:latin typeface="Cambria Math" charset="0"/>
                          </a:rPr>
                          <m:t>𝑇</m:t>
                        </m:r>
                      </m:sup>
                    </m:sSup>
                    <m:r>
                      <a:rPr lang="en-US" b="0" i="1" smtClean="0">
                        <a:latin typeface="Cambria Math" charset="0"/>
                      </a:rPr>
                      <m:t>𝑃</m:t>
                    </m:r>
                    <m:r>
                      <a:rPr lang="en-US" b="0" i="1" smtClean="0">
                        <a:latin typeface="Cambria Math" charset="0"/>
                      </a:rPr>
                      <m:t>+</m:t>
                    </m:r>
                    <m:r>
                      <a:rPr lang="en-US" b="0" i="1" smtClean="0">
                        <a:latin typeface="Cambria Math" charset="0"/>
                      </a:rPr>
                      <m:t>𝑃𝐴</m:t>
                    </m:r>
                    <m:r>
                      <a:rPr lang="en-US" b="0" i="1" smtClean="0">
                        <a:latin typeface="Cambria Math" charset="0"/>
                      </a:rPr>
                      <m:t>+</m:t>
                    </m:r>
                    <m:r>
                      <a:rPr lang="en-US" b="0" i="1" smtClean="0">
                        <a:latin typeface="Cambria Math" charset="0"/>
                      </a:rPr>
                      <m:t>𝑄</m:t>
                    </m:r>
                    <m:r>
                      <a:rPr lang="en-US" b="0" i="1" smtClean="0">
                        <a:latin typeface="Cambria Math" charset="0"/>
                      </a:rPr>
                      <m:t>=0</m:t>
                    </m:r>
                    <m:r>
                      <a:rPr lang="en-US" b="0" i="0" smtClean="0">
                        <a:latin typeface="Cambria Math" charset="0"/>
                      </a:rPr>
                      <m:t> </m:t>
                    </m:r>
                  </m:oMath>
                </a14:m>
                <a:r>
                  <a:rPr lang="en-US" dirty="0"/>
                  <a:t> </a:t>
                </a:r>
              </a:p>
              <a:p>
                <a:pPr marL="0" indent="0">
                  <a:lnSpc>
                    <a:spcPct val="120000"/>
                  </a:lnSpc>
                  <a:buNone/>
                </a:pPr>
                <a:r>
                  <a:rPr lang="en-US" dirty="0"/>
                  <a:t>	where </a:t>
                </a:r>
                <a14:m>
                  <m:oMath xmlns:m="http://schemas.openxmlformats.org/officeDocument/2006/math">
                    <m:r>
                      <a:rPr lang="en-US" b="0" i="1" smtClean="0">
                        <a:latin typeface="Cambria Math" charset="0"/>
                      </a:rPr>
                      <m:t>𝑃</m:t>
                    </m:r>
                    <m:r>
                      <a:rPr lang="en-US" b="0" i="1" smtClean="0">
                        <a:latin typeface="Cambria Math" charset="0"/>
                      </a:rPr>
                      <m:t>,</m:t>
                    </m:r>
                    <m:r>
                      <a:rPr lang="en-US" b="0" i="1" smtClean="0">
                        <a:latin typeface="Cambria Math" charset="0"/>
                      </a:rPr>
                      <m:t>𝑄</m:t>
                    </m:r>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r>
                          <a:rPr lang="en-US" i="1">
                            <a:latin typeface="Cambria Math" charset="0"/>
                            <a:ea typeface="Cambria Math" charset="0"/>
                            <a:cs typeface="Cambria Math" charset="0"/>
                          </a:rPr>
                          <m:t>𝑛</m:t>
                        </m:r>
                      </m:sup>
                    </m:sSup>
                  </m:oMath>
                </a14:m>
                <a:r>
                  <a:rPr lang="en-US" dirty="0"/>
                  <a:t> are symmetric</a:t>
                </a:r>
              </a:p>
              <a:p>
                <a:pPr>
                  <a:lnSpc>
                    <a:spcPct val="120000"/>
                  </a:lnSpc>
                </a:pPr>
                <a:endParaRPr lang="en-US" dirty="0"/>
              </a:p>
              <a:p>
                <a:pPr>
                  <a:lnSpc>
                    <a:spcPct val="120000"/>
                  </a:lnSpc>
                </a:pPr>
                <a:r>
                  <a:rPr lang="en-US" dirty="0"/>
                  <a:t>Interpretation: </a:t>
                </a:r>
                <a14:m>
                  <m:oMath xmlns:m="http://schemas.openxmlformats.org/officeDocument/2006/math">
                    <m:r>
                      <a:rPr lang="en-US" b="0" i="1" smtClean="0">
                        <a:latin typeface="Cambria Math" charset="0"/>
                        <a:ea typeface="Cambria Math" charset="0"/>
                        <a:cs typeface="Cambria Math" charset="0"/>
                      </a:rPr>
                      <m:t>𝑉</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𝑥</m:t>
                        </m:r>
                      </m:e>
                    </m:d>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𝑥</m:t>
                        </m:r>
                      </m:e>
                      <m:sup>
                        <m:r>
                          <a:rPr lang="en-US" b="0" i="1" smtClean="0">
                            <a:latin typeface="Cambria Math" charset="0"/>
                            <a:ea typeface="Cambria Math" charset="0"/>
                            <a:cs typeface="Cambria Math" charset="0"/>
                          </a:rPr>
                          <m:t>𝑇</m:t>
                        </m:r>
                      </m:sup>
                    </m:sSup>
                    <m:r>
                      <a:rPr lang="en-US" b="0" i="1" smtClean="0">
                        <a:latin typeface="Cambria Math" charset="0"/>
                        <a:ea typeface="Cambria Math" charset="0"/>
                        <a:cs typeface="Cambria Math" charset="0"/>
                      </a:rPr>
                      <m:t>𝑃𝑥</m:t>
                    </m:r>
                  </m:oMath>
                </a14:m>
                <a:r>
                  <a:rPr lang="en-US" dirty="0"/>
                  <a:t> then </a:t>
                </a:r>
              </a:p>
              <a:p>
                <a:pPr marL="0" indent="0">
                  <a:lnSpc>
                    <a:spcPct val="120000"/>
                  </a:lnSpc>
                  <a:buNone/>
                </a:pPr>
                <a:r>
                  <a:rPr lang="en-US" b="0" dirty="0">
                    <a:ea typeface="Cambria Math" charset="0"/>
                    <a:cs typeface="Cambria Math" charset="0"/>
                  </a:rPr>
                  <a:t>		</a:t>
                </a:r>
                <a14:m>
                  <m:oMath xmlns:m="http://schemas.openxmlformats.org/officeDocument/2006/math">
                    <m:acc>
                      <m:accPr>
                        <m:chr m:val="̇"/>
                        <m:ctrlPr>
                          <a:rPr lang="en-US" b="0" i="1" smtClean="0">
                            <a:latin typeface="Cambria Math" panose="02040503050406030204" pitchFamily="18" charset="0"/>
                            <a:ea typeface="Cambria Math" charset="0"/>
                            <a:cs typeface="Cambria Math" charset="0"/>
                          </a:rPr>
                        </m:ctrlPr>
                      </m:accPr>
                      <m:e>
                        <m:r>
                          <a:rPr lang="en-US" b="0" i="1" smtClean="0">
                            <a:latin typeface="Cambria Math" charset="0"/>
                            <a:ea typeface="Cambria Math" charset="0"/>
                            <a:cs typeface="Cambria Math" charset="0"/>
                          </a:rPr>
                          <m:t>𝑉</m:t>
                        </m:r>
                      </m:e>
                    </m:acc>
                    <m:d>
                      <m:dPr>
                        <m:ctrlPr>
                          <a:rPr lang="en-US" b="0" i="1" smtClean="0">
                            <a:latin typeface="Cambria Math" panose="02040503050406030204" pitchFamily="18" charset="0"/>
                          </a:rPr>
                        </m:ctrlPr>
                      </m:dPr>
                      <m:e>
                        <m:r>
                          <a:rPr lang="en-US" b="0" i="1" smtClean="0">
                            <a:latin typeface="Cambria Math" charset="0"/>
                          </a:rPr>
                          <m:t>𝑥</m:t>
                        </m:r>
                      </m:e>
                    </m:d>
                    <m:r>
                      <a:rPr lang="en-US" b="0" i="1" smtClean="0">
                        <a:latin typeface="Cambria Math"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charset="0"/>
                              </a:rPr>
                              <m:t>𝐴𝑥</m:t>
                            </m:r>
                          </m:e>
                        </m:d>
                      </m:e>
                      <m:sup>
                        <m:r>
                          <a:rPr lang="en-US" b="0" i="1" smtClean="0">
                            <a:latin typeface="Cambria Math" charset="0"/>
                          </a:rPr>
                          <m:t>𝑇</m:t>
                        </m:r>
                      </m:sup>
                    </m:sSup>
                    <m:r>
                      <a:rPr lang="en-US" b="0" i="1" smtClean="0">
                        <a:latin typeface="Cambria Math" charset="0"/>
                      </a:rPr>
                      <m:t>𝑃𝑥</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𝑇</m:t>
                        </m:r>
                      </m:sup>
                    </m:sSup>
                    <m:r>
                      <a:rPr lang="en-US" b="0" i="1" smtClean="0">
                        <a:latin typeface="Cambria Math" charset="0"/>
                      </a:rPr>
                      <m:t>𝑃</m:t>
                    </m:r>
                    <m:r>
                      <a:rPr lang="en-US" b="0" i="1" smtClean="0">
                        <a:latin typeface="Cambria Math" charset="0"/>
                      </a:rPr>
                      <m:t>(</m:t>
                    </m:r>
                    <m:r>
                      <a:rPr lang="en-US" b="0" i="1" smtClean="0">
                        <a:latin typeface="Cambria Math" charset="0"/>
                      </a:rPr>
                      <m:t>𝐴𝑥</m:t>
                    </m:r>
                    <m:r>
                      <a:rPr lang="en-US" b="0" i="1" smtClean="0">
                        <a:latin typeface="Cambria Math" charset="0"/>
                      </a:rPr>
                      <m:t>)</m:t>
                    </m:r>
                  </m:oMath>
                </a14:m>
                <a:r>
                  <a:rPr lang="en-US" dirty="0"/>
                  <a:t> </a:t>
                </a:r>
              </a:p>
              <a:p>
                <a:pPr marL="0" indent="0">
                  <a:lnSpc>
                    <a:spcPct val="120000"/>
                  </a:lnSpc>
                  <a:buNone/>
                </a:pPr>
                <a:r>
                  <a:rPr lang="en-US" dirty="0"/>
                  <a:t>		[using chain rule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𝑢</m:t>
                            </m:r>
                          </m:e>
                          <m:sup>
                            <m:r>
                              <a:rPr lang="en-US" b="0" i="1" smtClean="0">
                                <a:latin typeface="Cambria Math" charset="0"/>
                              </a:rPr>
                              <m:t>𝑇</m:t>
                            </m:r>
                          </m:sup>
                        </m:sSup>
                        <m:r>
                          <a:rPr lang="en-US" b="0" i="1" smtClean="0">
                            <a:latin typeface="Cambria Math" charset="0"/>
                          </a:rPr>
                          <m:t>𝑃𝑣</m:t>
                        </m:r>
                      </m:num>
                      <m:den>
                        <m:r>
                          <a:rPr lang="en-US" b="0" i="1" smtClean="0">
                            <a:latin typeface="Cambria Math" charset="0"/>
                          </a:rPr>
                          <m:t>𝜕</m:t>
                        </m:r>
                        <m:r>
                          <a:rPr lang="en-US" b="0" i="1" smtClean="0">
                            <a:latin typeface="Cambria Math" charset="0"/>
                          </a:rPr>
                          <m:t>𝑡</m:t>
                        </m:r>
                      </m:den>
                    </m:f>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m:t>
                        </m:r>
                        <m:r>
                          <a:rPr lang="en-US" b="0" i="1" smtClean="0">
                            <a:latin typeface="Cambria Math" charset="0"/>
                          </a:rPr>
                          <m:t>𝑢</m:t>
                        </m:r>
                      </m:num>
                      <m:den>
                        <m:r>
                          <a:rPr lang="en-US" b="0" i="1" smtClean="0">
                            <a:latin typeface="Cambria Math" charset="0"/>
                          </a:rPr>
                          <m:t>𝜕</m:t>
                        </m:r>
                        <m:r>
                          <a:rPr lang="en-US" b="0" i="1" smtClean="0">
                            <a:latin typeface="Cambria Math" charset="0"/>
                          </a:rPr>
                          <m:t>𝑡</m:t>
                        </m:r>
                      </m:den>
                    </m:f>
                    <m:r>
                      <a:rPr lang="en-US" b="0" i="1" smtClean="0">
                        <a:latin typeface="Cambria Math" charset="0"/>
                      </a:rPr>
                      <m:t>𝑃𝑣</m:t>
                    </m:r>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m:t>
                        </m:r>
                        <m:r>
                          <a:rPr lang="en-US" b="0" i="1" smtClean="0">
                            <a:latin typeface="Cambria Math" charset="0"/>
                          </a:rPr>
                          <m:t>𝑣</m:t>
                        </m:r>
                      </m:num>
                      <m:den>
                        <m:r>
                          <a:rPr lang="en-US" b="0" i="1" smtClean="0">
                            <a:latin typeface="Cambria Math" charset="0"/>
                          </a:rPr>
                          <m:t>𝜕</m:t>
                        </m:r>
                        <m:r>
                          <a:rPr lang="en-US" b="0" i="1" smtClean="0">
                            <a:latin typeface="Cambria Math" charset="0"/>
                          </a:rPr>
                          <m:t>𝑡</m:t>
                        </m:r>
                      </m:den>
                    </m:f>
                    <m:sSup>
                      <m:sSupPr>
                        <m:ctrlPr>
                          <a:rPr lang="en-US" b="0" i="1" smtClean="0">
                            <a:latin typeface="Cambria Math" panose="02040503050406030204" pitchFamily="18" charset="0"/>
                          </a:rPr>
                        </m:ctrlPr>
                      </m:sSupPr>
                      <m:e>
                        <m:r>
                          <a:rPr lang="en-US" b="0" i="1" smtClean="0">
                            <a:latin typeface="Cambria Math" charset="0"/>
                          </a:rPr>
                          <m:t>𝑃</m:t>
                        </m:r>
                      </m:e>
                      <m:sup>
                        <m:r>
                          <a:rPr lang="en-US" b="0" i="1" smtClean="0">
                            <a:latin typeface="Cambria Math" charset="0"/>
                          </a:rPr>
                          <m:t>𝑇</m:t>
                        </m:r>
                      </m:sup>
                    </m:sSup>
                    <m:r>
                      <a:rPr lang="en-US" b="0" i="1" smtClean="0">
                        <a:latin typeface="Cambria Math" charset="0"/>
                      </a:rPr>
                      <m:t>𝑢</m:t>
                    </m:r>
                    <m:r>
                      <a:rPr lang="en-US" b="0" i="1" smtClean="0">
                        <a:latin typeface="Cambria Math" charset="0"/>
                      </a:rPr>
                      <m:t>]</m:t>
                    </m:r>
                  </m:oMath>
                </a14:m>
                <a:endParaRPr lang="en-US" dirty="0"/>
              </a:p>
              <a:p>
                <a:pPr marL="0" indent="0">
                  <a:lnSpc>
                    <a:spcPct val="120000"/>
                  </a:lnSpc>
                  <a:buNone/>
                </a:pPr>
                <a:r>
                  <a:rPr lang="en-US" dirty="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 </m:t>
                        </m:r>
                        <m:r>
                          <a:rPr lang="en-US" b="0" i="1" smtClean="0">
                            <a:latin typeface="Cambria Math" charset="0"/>
                          </a:rPr>
                          <m:t>𝑥</m:t>
                        </m:r>
                      </m:e>
                      <m:sup>
                        <m:r>
                          <a:rPr lang="en-US" b="0" i="1" smtClean="0">
                            <a:latin typeface="Cambria Math" charset="0"/>
                          </a:rPr>
                          <m:t>𝑇</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charset="0"/>
                              </a:rPr>
                              <m:t>𝐴</m:t>
                            </m:r>
                          </m:e>
                          <m:sup>
                            <m:r>
                              <a:rPr lang="en-US" b="0" i="1" smtClean="0">
                                <a:latin typeface="Cambria Math" charset="0"/>
                              </a:rPr>
                              <m:t>𝑇</m:t>
                            </m:r>
                          </m:sup>
                        </m:sSup>
                        <m:r>
                          <a:rPr lang="en-US" b="0" i="1" smtClean="0">
                            <a:latin typeface="Cambria Math" charset="0"/>
                          </a:rPr>
                          <m:t>𝑃</m:t>
                        </m:r>
                        <m:r>
                          <a:rPr lang="en-US" b="0" i="1" smtClean="0">
                            <a:latin typeface="Cambria Math" charset="0"/>
                          </a:rPr>
                          <m:t>+</m:t>
                        </m:r>
                        <m:r>
                          <a:rPr lang="en-US" b="0" i="1" smtClean="0">
                            <a:latin typeface="Cambria Math" charset="0"/>
                          </a:rPr>
                          <m:t>𝑃𝐴</m:t>
                        </m:r>
                      </m:e>
                    </m:d>
                    <m:r>
                      <a:rPr lang="en-US" b="0" i="1" smtClean="0">
                        <a:latin typeface="Cambria Math" charset="0"/>
                      </a:rPr>
                      <m:t>𝑥</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𝑇</m:t>
                        </m:r>
                      </m:sup>
                    </m:sSup>
                    <m:r>
                      <a:rPr lang="en-US" b="0" i="1" smtClean="0">
                        <a:latin typeface="Cambria Math" charset="0"/>
                      </a:rPr>
                      <m:t>𝑄𝑥</m:t>
                    </m:r>
                  </m:oMath>
                </a14:m>
                <a:endParaRPr lang="en-US" b="0" dirty="0"/>
              </a:p>
              <a:p>
                <a:pPr>
                  <a:lnSpc>
                    <a:spcPct val="120000"/>
                  </a:lnSpc>
                </a:pPr>
                <a:endParaRPr lang="en-US" dirty="0"/>
              </a:p>
              <a:p>
                <a:pPr>
                  <a:lnSpc>
                    <a:spcPct val="120000"/>
                  </a:lnSpc>
                </a:pPr>
                <a:r>
                  <a:rPr lang="en-US" dirty="0"/>
                  <a:t>If </a:t>
                </a:r>
                <a14:m>
                  <m:oMath xmlns:m="http://schemas.openxmlformats.org/officeDocument/2006/math">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𝑥</m:t>
                        </m:r>
                      </m:e>
                      <m:sup>
                        <m:r>
                          <a:rPr lang="en-US" i="1">
                            <a:latin typeface="Cambria Math" charset="0"/>
                            <a:ea typeface="Cambria Math" charset="0"/>
                            <a:cs typeface="Cambria Math" charset="0"/>
                          </a:rPr>
                          <m:t>𝑇</m:t>
                        </m:r>
                      </m:sup>
                    </m:sSup>
                    <m:r>
                      <a:rPr lang="en-US" i="1">
                        <a:latin typeface="Cambria Math" charset="0"/>
                        <a:ea typeface="Cambria Math" charset="0"/>
                        <a:cs typeface="Cambria Math" charset="0"/>
                      </a:rPr>
                      <m:t>𝑃𝑥</m:t>
                    </m:r>
                  </m:oMath>
                </a14:m>
                <a:r>
                  <a:rPr lang="en-US" dirty="0"/>
                  <a:t> is the generalized energy then </a:t>
                </a:r>
                <a14:m>
                  <m:oMath xmlns:m="http://schemas.openxmlformats.org/officeDocument/2006/math">
                    <m:r>
                      <a:rPr lang="en-US" i="1">
                        <a:latin typeface="Cambria Math" charset="0"/>
                      </a:rPr>
                      <m:t>−</m:t>
                    </m:r>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𝑇</m:t>
                        </m:r>
                      </m:sup>
                    </m:sSup>
                    <m:r>
                      <a:rPr lang="en-US" i="1">
                        <a:latin typeface="Cambria Math" charset="0"/>
                      </a:rPr>
                      <m:t>𝑄𝑥</m:t>
                    </m:r>
                  </m:oMath>
                </a14:m>
                <a:r>
                  <a:rPr lang="en-US" dirty="0"/>
                  <a:t> is the associated dissipation</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219200" y="1600200"/>
                <a:ext cx="9829800" cy="4953000"/>
              </a:xfrm>
              <a:blipFill>
                <a:blip r:embed="rId2"/>
                <a:stretch>
                  <a:fillRect l="-775"/>
                </a:stretch>
              </a:blipFill>
            </p:spPr>
            <p:txBody>
              <a:bodyPr/>
              <a:lstStyle/>
              <a:p>
                <a:r>
                  <a:rPr lang="en-US">
                    <a:noFill/>
                  </a:rPr>
                  <a:t> </a:t>
                </a:r>
              </a:p>
            </p:txBody>
          </p:sp>
        </mc:Fallback>
      </mc:AlternateContent>
    </p:spTree>
    <p:extLst>
      <p:ext uri="{BB962C8B-B14F-4D97-AF65-F5344CB8AC3E}">
        <p14:creationId xmlns:p14="http://schemas.microsoft.com/office/powerpoint/2010/main" val="18488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a:t>
            </a:r>
            <a:r>
              <a:rPr lang="en-US" dirty="0" err="1"/>
              <a:t>Lyapunov</a:t>
            </a:r>
            <a:r>
              <a:rPr lang="en-US" dirty="0"/>
              <a:t>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latin typeface="+mj-lt"/>
                    <a:ea typeface="Cambria Math" charset="0"/>
                    <a:cs typeface="Cambria Math" charset="0"/>
                  </a:rPr>
                  <a:t>If </a:t>
                </a:r>
                <a14:m>
                  <m:oMath xmlns:m="http://schemas.openxmlformats.org/officeDocument/2006/math">
                    <m:r>
                      <a:rPr lang="en-US" b="0" i="1" smtClean="0">
                        <a:latin typeface="Cambria Math" charset="0"/>
                        <a:ea typeface="Cambria Math" charset="0"/>
                        <a:cs typeface="Cambria Math" charset="0"/>
                      </a:rPr>
                      <m:t>𝑃</m:t>
                    </m:r>
                    <m:r>
                      <a:rPr lang="en-US" b="0" i="1" smtClean="0">
                        <a:latin typeface="Cambria Math" charset="0"/>
                        <a:ea typeface="Cambria Math" charset="0"/>
                        <a:cs typeface="Cambria Math" charset="0"/>
                      </a:rPr>
                      <m:t>&gt;0</m:t>
                    </m:r>
                  </m:oMath>
                </a14:m>
                <a:r>
                  <a:rPr lang="en-US" dirty="0">
                    <a:latin typeface="+mj-lt"/>
                    <a:ea typeface="Cambria Math" charset="0"/>
                    <a:cs typeface="Cambria Math" charset="0"/>
                  </a:rPr>
                  <a:t> (positive definite)</a:t>
                </a:r>
              </a:p>
              <a:p>
                <a14:m>
                  <m:oMath xmlns:m="http://schemas.openxmlformats.org/officeDocument/2006/math">
                    <m:r>
                      <a:rPr lang="en-US" i="1" smtClean="0">
                        <a:latin typeface="Cambria Math" charset="0"/>
                        <a:ea typeface="Cambria Math" charset="0"/>
                        <a:cs typeface="Cambria Math" charset="0"/>
                      </a:rPr>
                      <m:t>𝑉</m:t>
                    </m:r>
                    <m:d>
                      <m:dPr>
                        <m:ctrlPr>
                          <a:rPr lang="en-US" i="1">
                            <a:latin typeface="Cambria Math" panose="02040503050406030204" pitchFamily="18" charset="0"/>
                            <a:ea typeface="Cambria Math" charset="0"/>
                            <a:cs typeface="Cambria Math" charset="0"/>
                          </a:rPr>
                        </m:ctrlPr>
                      </m:dPr>
                      <m:e>
                        <m:r>
                          <a:rPr lang="en-US" i="1">
                            <a:latin typeface="Cambria Math" charset="0"/>
                            <a:ea typeface="Cambria Math" charset="0"/>
                            <a:cs typeface="Cambria Math" charset="0"/>
                          </a:rPr>
                          <m:t>𝑥</m:t>
                        </m:r>
                      </m:e>
                    </m:d>
                    <m:r>
                      <a:rPr lang="en-US" i="1">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𝑥</m:t>
                        </m:r>
                      </m:e>
                      <m:sup>
                        <m:r>
                          <a:rPr lang="en-US" i="1">
                            <a:latin typeface="Cambria Math" charset="0"/>
                            <a:ea typeface="Cambria Math" charset="0"/>
                            <a:cs typeface="Cambria Math" charset="0"/>
                          </a:rPr>
                          <m:t>𝑇</m:t>
                        </m:r>
                      </m:sup>
                    </m:sSup>
                    <m:r>
                      <a:rPr lang="en-US" i="1">
                        <a:latin typeface="Cambria Math" charset="0"/>
                        <a:ea typeface="Cambria Math" charset="0"/>
                        <a:cs typeface="Cambria Math" charset="0"/>
                      </a:rPr>
                      <m:t>𝑃𝑥</m:t>
                    </m:r>
                    <m:r>
                      <a:rPr lang="en-US" b="0" i="1" smtClean="0">
                        <a:latin typeface="Cambria Math" charset="0"/>
                        <a:ea typeface="Cambria Math" charset="0"/>
                        <a:cs typeface="Cambria Math" charset="0"/>
                      </a:rPr>
                      <m:t>=0⇔</m:t>
                    </m:r>
                    <m:r>
                      <a:rPr lang="en-US" b="0" i="1" smtClean="0">
                        <a:latin typeface="Cambria Math" charset="0"/>
                        <a:ea typeface="Cambria Math" charset="0"/>
                        <a:cs typeface="Cambria Math" charset="0"/>
                      </a:rPr>
                      <m:t>𝑥</m:t>
                    </m:r>
                    <m:r>
                      <a:rPr lang="en-US" b="0" i="1" smtClean="0">
                        <a:latin typeface="Cambria Math" charset="0"/>
                        <a:ea typeface="Cambria Math" charset="0"/>
                        <a:cs typeface="Cambria Math" charset="0"/>
                      </a:rPr>
                      <m:t>=0</m:t>
                    </m:r>
                  </m:oMath>
                </a14:m>
                <a:endParaRPr lang="en-US" b="0" dirty="0">
                  <a:ea typeface="Cambria Math" charset="0"/>
                  <a:cs typeface="Cambria Math" charset="0"/>
                </a:endParaRPr>
              </a:p>
              <a:p>
                <a:r>
                  <a:rPr lang="en-US" dirty="0"/>
                  <a:t>The sub-level sets are ellipsoids</a:t>
                </a:r>
              </a:p>
              <a:p>
                <a:r>
                  <a:rPr lang="en-US" dirty="0"/>
                  <a:t>If </a:t>
                </a:r>
                <a14:m>
                  <m:oMath xmlns:m="http://schemas.openxmlformats.org/officeDocument/2006/math">
                    <m:r>
                      <a:rPr lang="en-US" b="0" i="1" smtClean="0">
                        <a:latin typeface="Cambria Math" charset="0"/>
                      </a:rPr>
                      <m:t>𝑄</m:t>
                    </m:r>
                    <m:r>
                      <a:rPr lang="en-US" b="0" i="1" smtClean="0">
                        <a:latin typeface="Cambria Math" charset="0"/>
                      </a:rPr>
                      <m:t>&gt;0</m:t>
                    </m:r>
                  </m:oMath>
                </a14:m>
                <a:r>
                  <a:rPr lang="en-US" dirty="0"/>
                  <a:t> then the system is globally asymptotically stable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704" t="-1617"/>
                </a:stretch>
              </a:blipFill>
            </p:spPr>
            <p:txBody>
              <a:bodyPr/>
              <a:lstStyle/>
              <a:p>
                <a:r>
                  <a:rPr lang="en-US">
                    <a:noFill/>
                  </a:rPr>
                  <a:t> </a:t>
                </a:r>
              </a:p>
            </p:txBody>
          </p:sp>
        </mc:Fallback>
      </mc:AlternateContent>
    </p:spTree>
    <p:extLst>
      <p:ext uri="{BB962C8B-B14F-4D97-AF65-F5344CB8AC3E}">
        <p14:creationId xmlns:p14="http://schemas.microsoft.com/office/powerpoint/2010/main" val="47492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08737" y="1729581"/>
            <a:ext cx="4254500" cy="4267200"/>
          </a:xfrm>
          <a:prstGeom prst="rect">
            <a:avLst/>
          </a:prstGeom>
        </p:spPr>
      </p:pic>
      <p:sp>
        <p:nvSpPr>
          <p:cNvPr id="2" name="Title 1"/>
          <p:cNvSpPr>
            <a:spLocks noGrp="1"/>
          </p:cNvSpPr>
          <p:nvPr>
            <p:ph type="title"/>
          </p:nvPr>
        </p:nvSpPr>
        <p:spPr/>
        <p:txBody>
          <a:bodyPr/>
          <a:lstStyle/>
          <a:p>
            <a:r>
              <a:rPr lang="en-US" dirty="0"/>
              <a:t>Same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00201"/>
                <a:ext cx="6019800" cy="5257799"/>
              </a:xfrm>
            </p:spPr>
            <p:txBody>
              <a:bodyPr>
                <a:normAutofit/>
              </a:bodyPr>
              <a:lstStyle/>
              <a:p>
                <a:pPr marL="0" indent="0">
                  <a:buNone/>
                </a:pPr>
                <a:r>
                  <a:rPr lang="en-US" sz="2400" dirty="0"/>
                  <a:t>Lyapunov equations are solved as a set of </a:t>
                </a:r>
                <a14:m>
                  <m:oMath xmlns:m="http://schemas.openxmlformats.org/officeDocument/2006/math">
                    <m:f>
                      <m:fPr>
                        <m:ctrlPr>
                          <a:rPr lang="en-US" sz="2400" i="1">
                            <a:latin typeface="Cambria Math" panose="02040503050406030204" pitchFamily="18" charset="0"/>
                          </a:rPr>
                        </m:ctrlPr>
                      </m:fPr>
                      <m:num>
                        <m:r>
                          <a:rPr lang="en-US" sz="2400" i="1">
                            <a:latin typeface="Cambria Math" charset="0"/>
                          </a:rPr>
                          <m:t>𝑛</m:t>
                        </m:r>
                        <m:d>
                          <m:dPr>
                            <m:ctrlPr>
                              <a:rPr lang="en-US" sz="2400" i="1">
                                <a:latin typeface="Cambria Math" panose="02040503050406030204" pitchFamily="18" charset="0"/>
                              </a:rPr>
                            </m:ctrlPr>
                          </m:dPr>
                          <m:e>
                            <m:r>
                              <a:rPr lang="en-US" sz="2400" i="1">
                                <a:latin typeface="Cambria Math" charset="0"/>
                              </a:rPr>
                              <m:t>𝑛</m:t>
                            </m:r>
                            <m:r>
                              <a:rPr lang="en-US" sz="2400" i="1">
                                <a:latin typeface="Cambria Math" charset="0"/>
                              </a:rPr>
                              <m:t>+1</m:t>
                            </m:r>
                          </m:e>
                        </m:d>
                      </m:num>
                      <m:den>
                        <m:r>
                          <a:rPr lang="en-US" sz="2400" i="1">
                            <a:latin typeface="Cambria Math" charset="0"/>
                          </a:rPr>
                          <m:t>2</m:t>
                        </m:r>
                      </m:den>
                    </m:f>
                  </m:oMath>
                </a14:m>
                <a:r>
                  <a:rPr lang="en-US" sz="2400" dirty="0"/>
                  <a:t> equations in </a:t>
                </a:r>
                <a14:m>
                  <m:oMath xmlns:m="http://schemas.openxmlformats.org/officeDocument/2006/math">
                    <m:r>
                      <a:rPr lang="en-US" sz="2400" i="1">
                        <a:latin typeface="Cambria Math" charset="0"/>
                      </a:rPr>
                      <m:t>𝑛</m:t>
                    </m:r>
                    <m:d>
                      <m:dPr>
                        <m:ctrlPr>
                          <a:rPr lang="en-US" sz="2400" i="1">
                            <a:latin typeface="Cambria Math" panose="02040503050406030204" pitchFamily="18" charset="0"/>
                          </a:rPr>
                        </m:ctrlPr>
                      </m:dPr>
                      <m:e>
                        <m:r>
                          <a:rPr lang="en-US" sz="2400" i="1">
                            <a:latin typeface="Cambria Math" charset="0"/>
                          </a:rPr>
                          <m:t>𝑛</m:t>
                        </m:r>
                        <m:r>
                          <a:rPr lang="en-US" sz="2400" i="1">
                            <a:latin typeface="Cambria Math" charset="0"/>
                          </a:rPr>
                          <m:t>+1</m:t>
                        </m:r>
                      </m:e>
                    </m:d>
                    <m:r>
                      <a:rPr lang="en-US" sz="2400" i="1">
                        <a:latin typeface="Cambria Math" charset="0"/>
                      </a:rPr>
                      <m:t>/2</m:t>
                    </m:r>
                  </m:oMath>
                </a14:m>
                <a:r>
                  <a:rPr lang="en-US" sz="2400" dirty="0"/>
                  <a:t> variables. Cost O(</a:t>
                </a:r>
                <a14:m>
                  <m:oMath xmlns:m="http://schemas.openxmlformats.org/officeDocument/2006/math">
                    <m:sSup>
                      <m:sSupPr>
                        <m:ctrlPr>
                          <a:rPr lang="en-US" sz="2400" i="1">
                            <a:latin typeface="Cambria Math" panose="02040503050406030204" pitchFamily="18" charset="0"/>
                          </a:rPr>
                        </m:ctrlPr>
                      </m:sSupPr>
                      <m:e>
                        <m:r>
                          <a:rPr lang="en-US" sz="2400" i="1">
                            <a:latin typeface="Cambria Math" charset="0"/>
                          </a:rPr>
                          <m:t>𝑛</m:t>
                        </m:r>
                      </m:e>
                      <m:sup>
                        <m:r>
                          <a:rPr lang="en-US" sz="2400" i="1">
                            <a:latin typeface="Cambria Math" charset="0"/>
                          </a:rPr>
                          <m:t>6</m:t>
                        </m:r>
                      </m:sup>
                    </m:sSup>
                    <m:r>
                      <a:rPr lang="en-US" sz="2400" i="1">
                        <a:latin typeface="Cambria Math" charset="0"/>
                      </a:rPr>
                      <m:t>)</m:t>
                    </m:r>
                  </m:oMath>
                </a14:m>
                <a:r>
                  <a:rPr lang="en-US" sz="2400" dirty="0"/>
                  <a:t> </a:t>
                </a:r>
              </a:p>
              <a:p>
                <a:pPr marL="0" indent="0">
                  <a:buNone/>
                </a:pPr>
                <a:endParaRPr lang="en-US" sz="2400" dirty="0"/>
              </a:p>
              <a:p>
                <a:pPr marL="0" indent="0">
                  <a:buNone/>
                </a:pPr>
                <a:r>
                  <a:rPr lang="en-US" sz="2400" dirty="0"/>
                  <a:t>Choose </a:t>
                </a:r>
                <a14:m>
                  <m:oMath xmlns:m="http://schemas.openxmlformats.org/officeDocument/2006/math">
                    <m:r>
                      <a:rPr lang="en-US" sz="2400" i="1">
                        <a:latin typeface="Cambria Math" charset="0"/>
                      </a:rPr>
                      <m:t>𝑄</m:t>
                    </m:r>
                    <m:r>
                      <a:rPr lang="en-US" sz="2400" i="1">
                        <a:latin typeface="Cambria Math" charset="0"/>
                      </a:rPr>
                      <m:t>=</m:t>
                    </m:r>
                    <m:d>
                      <m:dPr>
                        <m:begChr m:val="["/>
                        <m:endChr m:val="]"/>
                        <m:ctrlPr>
                          <a:rPr lang="mr-IN" sz="2400" i="1">
                            <a:latin typeface="Cambria Math" panose="02040503050406030204" pitchFamily="18" charset="0"/>
                          </a:rPr>
                        </m:ctrlPr>
                      </m:dPr>
                      <m:e>
                        <m:m>
                          <m:mPr>
                            <m:mcs>
                              <m:mc>
                                <m:mcPr>
                                  <m:count m:val="2"/>
                                  <m:mcJc m:val="center"/>
                                </m:mcPr>
                              </m:mc>
                            </m:mcs>
                            <m:ctrlPr>
                              <a:rPr lang="mr-IN" sz="2400" i="1">
                                <a:latin typeface="Cambria Math" panose="02040503050406030204" pitchFamily="18" charset="0"/>
                              </a:rPr>
                            </m:ctrlPr>
                          </m:mPr>
                          <m:mr>
                            <m:e>
                              <m:r>
                                <m:rPr>
                                  <m:brk m:alnAt="7"/>
                                </m:rPr>
                                <a:rPr lang="en-US" sz="2400" i="1">
                                  <a:latin typeface="Cambria Math" charset="0"/>
                                </a:rPr>
                                <m:t>1</m:t>
                              </m:r>
                            </m:e>
                            <m:e>
                              <m:r>
                                <a:rPr lang="en-US" sz="2400" i="1">
                                  <a:latin typeface="Cambria Math" charset="0"/>
                                </a:rPr>
                                <m:t>0</m:t>
                              </m:r>
                            </m:e>
                          </m:mr>
                          <m:mr>
                            <m:e>
                              <m:r>
                                <a:rPr lang="en-US" sz="2400" i="1">
                                  <a:latin typeface="Cambria Math" charset="0"/>
                                </a:rPr>
                                <m:t>0</m:t>
                              </m:r>
                            </m:e>
                            <m:e>
                              <m:r>
                                <a:rPr lang="en-US" sz="2400" i="1">
                                  <a:latin typeface="Cambria Math" charset="0"/>
                                </a:rPr>
                                <m:t>1</m:t>
                              </m:r>
                            </m:e>
                          </m:mr>
                        </m:m>
                      </m:e>
                    </m:d>
                  </m:oMath>
                </a14:m>
                <a:r>
                  <a:rPr lang="en-US" sz="2400" dirty="0"/>
                  <a:t> solving </a:t>
                </a:r>
                <a:r>
                  <a:rPr lang="en-US" sz="2400" dirty="0" err="1"/>
                  <a:t>Lyapunov</a:t>
                </a:r>
                <a:r>
                  <a:rPr lang="en-US" sz="2400" dirty="0"/>
                  <a:t> equations we get </a:t>
                </a:r>
                <a14:m>
                  <m:oMath xmlns:m="http://schemas.openxmlformats.org/officeDocument/2006/math">
                    <m:r>
                      <a:rPr lang="en-US" sz="2400" i="1">
                        <a:latin typeface="Cambria Math" charset="0"/>
                      </a:rPr>
                      <m:t>𝑃</m:t>
                    </m:r>
                    <m:r>
                      <a:rPr lang="en-US" sz="2400" i="1">
                        <a:latin typeface="Cambria Math" charset="0"/>
                      </a:rPr>
                      <m:t>= </m:t>
                    </m:r>
                    <m:d>
                      <m:dPr>
                        <m:begChr m:val="["/>
                        <m:endChr m:val="]"/>
                        <m:ctrlPr>
                          <a:rPr lang="mr-IN" sz="2400" i="1">
                            <a:latin typeface="Cambria Math" panose="02040503050406030204" pitchFamily="18" charset="0"/>
                          </a:rPr>
                        </m:ctrlPr>
                      </m:dPr>
                      <m:e>
                        <m:m>
                          <m:mPr>
                            <m:mcs>
                              <m:mc>
                                <m:mcPr>
                                  <m:count m:val="2"/>
                                  <m:mcJc m:val="center"/>
                                </m:mcPr>
                              </m:mc>
                            </m:mcs>
                            <m:ctrlPr>
                              <a:rPr lang="mr-IN" sz="2400" i="1">
                                <a:latin typeface="Cambria Math" panose="02040503050406030204" pitchFamily="18" charset="0"/>
                              </a:rPr>
                            </m:ctrlPr>
                          </m:mPr>
                          <m:mr>
                            <m:e>
                              <m:r>
                                <m:rPr>
                                  <m:brk m:alnAt="7"/>
                                </m:rPr>
                                <a:rPr lang="en-US" sz="2400" i="1">
                                  <a:latin typeface="Cambria Math" charset="0"/>
                                </a:rPr>
                                <m:t>2</m:t>
                              </m:r>
                              <m:r>
                                <a:rPr lang="en-US" sz="2400" i="1">
                                  <a:latin typeface="Cambria Math" charset="0"/>
                                </a:rPr>
                                <m:t>.59</m:t>
                              </m:r>
                            </m:e>
                            <m:e>
                              <m:r>
                                <a:rPr lang="en-US" sz="2400" i="1">
                                  <a:latin typeface="Cambria Math" charset="0"/>
                                </a:rPr>
                                <m:t>−2.29</m:t>
                              </m:r>
                            </m:e>
                          </m:mr>
                          <m:mr>
                            <m:e>
                              <m:r>
                                <a:rPr lang="en-US" sz="2400" i="1">
                                  <a:latin typeface="Cambria Math" charset="0"/>
                                </a:rPr>
                                <m:t>−2.29</m:t>
                              </m:r>
                            </m:e>
                            <m:e>
                              <m:r>
                                <a:rPr lang="en-US" sz="2400" i="1">
                                  <a:latin typeface="Cambria Math" charset="0"/>
                                </a:rPr>
                                <m:t>4.92</m:t>
                              </m:r>
                            </m:e>
                          </m:mr>
                        </m:m>
                      </m:e>
                    </m:d>
                  </m:oMath>
                </a14:m>
                <a:r>
                  <a:rPr lang="en-US" sz="2400" dirty="0"/>
                  <a:t> and we get the quadratic </a:t>
                </a:r>
                <a:r>
                  <a:rPr lang="en-US" sz="2400" dirty="0" err="1"/>
                  <a:t>Lyapunov</a:t>
                </a:r>
                <a:r>
                  <a:rPr lang="en-US" sz="2400" dirty="0"/>
                  <a:t> function </a:t>
                </a:r>
                <a14:m>
                  <m:oMath xmlns:m="http://schemas.openxmlformats.org/officeDocument/2006/math">
                    <m:d>
                      <m:dPr>
                        <m:ctrlPr>
                          <a:rPr lang="en-US" sz="2400" i="1">
                            <a:latin typeface="Cambria Math" panose="02040503050406030204" pitchFamily="18" charset="0"/>
                          </a:rPr>
                        </m:ctrlPr>
                      </m:dPr>
                      <m:e>
                        <m:r>
                          <a:rPr lang="en-US" sz="2400" i="1">
                            <a:latin typeface="Cambria Math" charset="0"/>
                          </a:rPr>
                          <m:t>𝑥</m:t>
                        </m:r>
                        <m:r>
                          <a:rPr lang="en-US" sz="2400" i="1">
                            <a:latin typeface="Cambria Math" charset="0"/>
                          </a:rPr>
                          <m:t>−</m:t>
                        </m:r>
                        <m:sSup>
                          <m:sSupPr>
                            <m:ctrlPr>
                              <a:rPr lang="en-US" sz="2400" i="1">
                                <a:latin typeface="Cambria Math" panose="02040503050406030204" pitchFamily="18" charset="0"/>
                              </a:rPr>
                            </m:ctrlPr>
                          </m:sSupPr>
                          <m:e>
                            <m:r>
                              <a:rPr lang="en-US" sz="2400" i="1">
                                <a:latin typeface="Cambria Math" charset="0"/>
                              </a:rPr>
                              <m:t>𝑥</m:t>
                            </m:r>
                          </m:e>
                          <m:sup>
                            <m:r>
                              <a:rPr lang="en-US" sz="2400" i="1">
                                <a:latin typeface="Cambria Math" charset="0"/>
                              </a:rPr>
                              <m:t>∗</m:t>
                            </m:r>
                          </m:sup>
                        </m:sSup>
                      </m:e>
                    </m:d>
                    <m:r>
                      <a:rPr lang="en-US" sz="2400" i="1">
                        <a:latin typeface="Cambria Math" charset="0"/>
                      </a:rPr>
                      <m:t>𝑃</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charset="0"/>
                              </a:rPr>
                              <m:t>𝑥</m:t>
                            </m:r>
                            <m:r>
                              <a:rPr lang="en-US" sz="2400" i="1">
                                <a:latin typeface="Cambria Math" charset="0"/>
                              </a:rPr>
                              <m:t>−</m:t>
                            </m:r>
                            <m:sSup>
                              <m:sSupPr>
                                <m:ctrlPr>
                                  <a:rPr lang="en-US" sz="2400" i="1">
                                    <a:latin typeface="Cambria Math" panose="02040503050406030204" pitchFamily="18" charset="0"/>
                                  </a:rPr>
                                </m:ctrlPr>
                              </m:sSupPr>
                              <m:e>
                                <m:r>
                                  <a:rPr lang="en-US" sz="2400" i="1">
                                    <a:latin typeface="Cambria Math" charset="0"/>
                                  </a:rPr>
                                  <m:t>𝑥</m:t>
                                </m:r>
                              </m:e>
                              <m:sup>
                                <m:r>
                                  <a:rPr lang="en-US" sz="2400" i="1">
                                    <a:latin typeface="Cambria Math" charset="0"/>
                                  </a:rPr>
                                  <m:t>∗</m:t>
                                </m:r>
                              </m:sup>
                            </m:sSup>
                          </m:e>
                        </m:d>
                      </m:e>
                      <m:sup>
                        <m:r>
                          <a:rPr lang="en-US" sz="2400" i="1">
                            <a:latin typeface="Cambria Math" charset="0"/>
                          </a:rPr>
                          <m:t>𝑇</m:t>
                        </m:r>
                      </m:sup>
                    </m:sSup>
                  </m:oMath>
                </a14:m>
                <a:r>
                  <a:rPr lang="en-US" sz="2400" dirty="0"/>
                  <a:t> an a sequence of invariants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00201"/>
                <a:ext cx="6019800" cy="5257799"/>
              </a:xfrm>
              <a:blipFill>
                <a:blip r:embed="rId3"/>
                <a:stretch>
                  <a:fillRect l="-1688" t="-964" r="-1266"/>
                </a:stretch>
              </a:blipFill>
            </p:spPr>
            <p:txBody>
              <a:bodyPr/>
              <a:lstStyle/>
              <a:p>
                <a:r>
                  <a:rPr lang="en-US">
                    <a:noFill/>
                  </a:rPr>
                  <a:t> </a:t>
                </a:r>
              </a:p>
            </p:txBody>
          </p:sp>
        </mc:Fallback>
      </mc:AlternateContent>
    </p:spTree>
    <p:extLst>
      <p:ext uri="{BB962C8B-B14F-4D97-AF65-F5344CB8AC3E}">
        <p14:creationId xmlns:p14="http://schemas.microsoft.com/office/powerpoint/2010/main" val="6886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Converse </a:t>
            </a:r>
            <a:r>
              <a:rPr lang="en-US" dirty="0" err="1"/>
              <a:t>Lyapunov</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sz="2800" dirty="0"/>
                  <a:t>Converse </a:t>
                </a:r>
                <a:r>
                  <a:rPr lang="en-US" sz="2800" dirty="0" err="1"/>
                  <a:t>Lyapunov</a:t>
                </a:r>
                <a:r>
                  <a:rPr lang="en-US" sz="2800" dirty="0"/>
                  <a:t> theorems show that conditions of the previous theorem are also necessary. For example, if the system is asymptotically stable then there exists a positive definite, continuously differentiable function V, that satisfies the inequalities. </a:t>
                </a:r>
              </a:p>
              <a:p>
                <a:pPr marL="0" indent="0">
                  <a:buNone/>
                </a:pPr>
                <a:endParaRPr lang="en-US" sz="2800" dirty="0"/>
              </a:p>
              <a:p>
                <a:pPr marL="0" indent="0">
                  <a:buNone/>
                </a:pPr>
                <a:r>
                  <a:rPr lang="en-US" sz="2800" dirty="0"/>
                  <a:t>For example if the LTI system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charset="0"/>
                          </a:rPr>
                          <m:t>𝑥</m:t>
                        </m:r>
                      </m:e>
                    </m:acc>
                    <m:r>
                      <a:rPr lang="en-US" sz="2800" i="1" dirty="0">
                        <a:latin typeface="Cambria Math" charset="0"/>
                      </a:rPr>
                      <m:t>=</m:t>
                    </m:r>
                    <m:r>
                      <a:rPr lang="en-US" sz="2800" i="1" dirty="0">
                        <a:latin typeface="Cambria Math" charset="0"/>
                      </a:rPr>
                      <m:t>𝐴𝑥</m:t>
                    </m:r>
                  </m:oMath>
                </a14:m>
                <a:r>
                  <a:rPr lang="en-US" sz="2800" dirty="0"/>
                  <a:t> is globally asymptotically stable then there is a quadratic </a:t>
                </a:r>
                <a:r>
                  <a:rPr lang="en-US" sz="2800" dirty="0" err="1"/>
                  <a:t>Lyapunov</a:t>
                </a:r>
                <a:r>
                  <a:rPr lang="en-US" sz="2800" dirty="0"/>
                  <a:t> function that proves it.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81" t="-1348" r="-2370"/>
                </a:stretch>
              </a:blipFill>
            </p:spPr>
            <p:txBody>
              <a:bodyPr/>
              <a:lstStyle/>
              <a:p>
                <a:r>
                  <a:rPr lang="en-US">
                    <a:noFill/>
                  </a:rPr>
                  <a:t> </a:t>
                </a:r>
              </a:p>
            </p:txBody>
          </p:sp>
        </mc:Fallback>
      </mc:AlternateContent>
    </p:spTree>
    <p:extLst>
      <p:ext uri="{BB962C8B-B14F-4D97-AF65-F5344CB8AC3E}">
        <p14:creationId xmlns:p14="http://schemas.microsoft.com/office/powerpoint/2010/main" val="2325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373B-5985-884E-BE9C-C69375CA7B5D}"/>
              </a:ext>
            </a:extLst>
          </p:cNvPr>
          <p:cNvSpPr>
            <a:spLocks noGrp="1"/>
          </p:cNvSpPr>
          <p:nvPr>
            <p:ph type="title"/>
          </p:nvPr>
        </p:nvSpPr>
        <p:spPr/>
        <p:txBody>
          <a:bodyPr/>
          <a:lstStyle/>
          <a:p>
            <a:r>
              <a:rPr lang="en-US" dirty="0"/>
              <a:t>Small puzzle</a:t>
            </a:r>
          </a:p>
        </p:txBody>
      </p:sp>
      <p:sp>
        <p:nvSpPr>
          <p:cNvPr id="3" name="Content Placeholder 2">
            <a:extLst>
              <a:ext uri="{FF2B5EF4-FFF2-40B4-BE49-F238E27FC236}">
                <a16:creationId xmlns:a16="http://schemas.microsoft.com/office/drawing/2014/main" id="{19715D22-F176-FA44-BBAE-633FD5D6AC19}"/>
              </a:ext>
            </a:extLst>
          </p:cNvPr>
          <p:cNvSpPr>
            <a:spLocks noGrp="1"/>
          </p:cNvSpPr>
          <p:nvPr>
            <p:ph idx="1"/>
          </p:nvPr>
        </p:nvSpPr>
        <p:spPr/>
        <p:txBody>
          <a:bodyPr/>
          <a:lstStyle/>
          <a:p>
            <a:r>
              <a:rPr lang="en-US" dirty="0"/>
              <a:t>Platonic solids. Solid bodies whose faces are regular polygons, all identical, that meet in identical fashion at every vertex. How many such are there? Exactly five!</a:t>
            </a:r>
          </a:p>
          <a:p>
            <a:endParaRPr lang="en-US" dirty="0"/>
          </a:p>
        </p:txBody>
      </p:sp>
      <p:pic>
        <p:nvPicPr>
          <p:cNvPr id="4" name="Picture 3">
            <a:extLst>
              <a:ext uri="{FF2B5EF4-FFF2-40B4-BE49-F238E27FC236}">
                <a16:creationId xmlns:a16="http://schemas.microsoft.com/office/drawing/2014/main" id="{15FCF1FF-590E-F54A-BC22-9671805D8482}"/>
              </a:ext>
            </a:extLst>
          </p:cNvPr>
          <p:cNvPicPr>
            <a:picLocks noChangeAspect="1"/>
          </p:cNvPicPr>
          <p:nvPr/>
        </p:nvPicPr>
        <p:blipFill>
          <a:blip r:embed="rId2"/>
          <a:stretch>
            <a:fillRect/>
          </a:stretch>
        </p:blipFill>
        <p:spPr>
          <a:xfrm>
            <a:off x="3810000" y="3429000"/>
            <a:ext cx="8206089" cy="2139950"/>
          </a:xfrm>
          <a:prstGeom prst="rect">
            <a:avLst/>
          </a:prstGeom>
        </p:spPr>
      </p:pic>
      <p:sp>
        <p:nvSpPr>
          <p:cNvPr id="5" name="TextBox 4">
            <a:extLst>
              <a:ext uri="{FF2B5EF4-FFF2-40B4-BE49-F238E27FC236}">
                <a16:creationId xmlns:a16="http://schemas.microsoft.com/office/drawing/2014/main" id="{EC728455-68FE-E147-A87D-D05EB648CD5F}"/>
              </a:ext>
            </a:extLst>
          </p:cNvPr>
          <p:cNvSpPr txBox="1"/>
          <p:nvPr/>
        </p:nvSpPr>
        <p:spPr>
          <a:xfrm>
            <a:off x="465003" y="6126164"/>
            <a:ext cx="23453993" cy="646331"/>
          </a:xfrm>
          <a:prstGeom prst="rect">
            <a:avLst/>
          </a:prstGeom>
          <a:noFill/>
        </p:spPr>
        <p:txBody>
          <a:bodyPr wrap="square" rtlCol="0">
            <a:spAutoFit/>
          </a:bodyPr>
          <a:lstStyle/>
          <a:p>
            <a:r>
              <a:rPr lang="en-US" dirty="0"/>
              <a:t>Platonic solids. </a:t>
            </a:r>
          </a:p>
          <a:p>
            <a:r>
              <a:rPr lang="en-US" dirty="0" err="1"/>
              <a:t>Wilczek</a:t>
            </a:r>
            <a:r>
              <a:rPr lang="en-US" dirty="0"/>
              <a:t>, Frank. A Beautiful Question: Finding Nature's Deep Design (p. 39). </a:t>
            </a:r>
          </a:p>
        </p:txBody>
      </p:sp>
    </p:spTree>
    <p:extLst>
      <p:ext uri="{BB962C8B-B14F-4D97-AF65-F5344CB8AC3E}">
        <p14:creationId xmlns:p14="http://schemas.microsoft.com/office/powerpoint/2010/main" val="266746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dynamical systems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pPr marL="0" indent="0">
                  <a:lnSpc>
                    <a:spcPct val="120000"/>
                  </a:lnSpc>
                  <a:buNone/>
                </a:pPr>
                <a:r>
                  <a:rPr lang="en-US" dirty="0"/>
                  <a:t>Behaviors of physical processes are described in terms of instantaneous laws</a:t>
                </a:r>
              </a:p>
              <a:p>
                <a:pPr marL="0" indent="0">
                  <a:lnSpc>
                    <a:spcPct val="120000"/>
                  </a:lnSpc>
                  <a:buNone/>
                </a:pPr>
                <a:endParaRPr lang="en-US" dirty="0"/>
              </a:p>
              <a:p>
                <a:pPr marL="0" indent="0">
                  <a:lnSpc>
                    <a:spcPct val="120000"/>
                  </a:lnSpc>
                  <a:buNone/>
                </a:pPr>
                <a:r>
                  <a:rPr lang="en-US" dirty="0"/>
                  <a:t>Common notation:</a:t>
                </a:r>
                <a:r>
                  <a:rPr lang="en-US" i="1" dirty="0">
                    <a:latin typeface="Cambria Math" charset="0"/>
                  </a:rPr>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𝑑𝑥</m:t>
                        </m:r>
                        <m:d>
                          <m:dPr>
                            <m:ctrlPr>
                              <a:rPr lang="en-US" b="0" i="1" smtClean="0">
                                <a:latin typeface="Cambria Math" panose="02040503050406030204" pitchFamily="18" charset="0"/>
                              </a:rPr>
                            </m:ctrlPr>
                          </m:dPr>
                          <m:e>
                            <m:r>
                              <a:rPr lang="en-US" b="0" i="1" smtClean="0">
                                <a:latin typeface="Cambria Math" charset="0"/>
                              </a:rPr>
                              <m:t>𝑡</m:t>
                            </m:r>
                          </m:e>
                        </m:d>
                      </m:num>
                      <m:den>
                        <m:r>
                          <a:rPr lang="en-US" b="0" i="1" smtClean="0">
                            <a:latin typeface="Cambria Math" charset="0"/>
                          </a:rPr>
                          <m:t>𝑑𝑡</m:t>
                        </m:r>
                      </m:den>
                    </m:f>
                    <m:r>
                      <a:rPr lang="en-US" b="0" i="1" smtClean="0">
                        <a:latin typeface="Cambria Math" charset="0"/>
                      </a:rPr>
                      <m:t>=</m:t>
                    </m:r>
                    <m:r>
                      <a:rPr lang="en-US" b="0" i="1" smtClean="0">
                        <a:latin typeface="Cambria Math" charset="0"/>
                      </a:rPr>
                      <m:t>𝑓</m:t>
                    </m:r>
                    <m:d>
                      <m:dPr>
                        <m:ctrlPr>
                          <a:rPr lang="en-US" b="0" i="1" smtClean="0">
                            <a:latin typeface="Cambria Math" panose="02040503050406030204" pitchFamily="18" charset="0"/>
                          </a:rPr>
                        </m:ctrlPr>
                      </m:dPr>
                      <m:e>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𝑡</m:t>
                        </m:r>
                      </m:e>
                    </m:d>
                    <m:r>
                      <a:rPr lang="en-US" b="0" i="1" smtClean="0">
                        <a:latin typeface="Cambria Math" charset="0"/>
                      </a:rPr>
                      <m:t> −</m:t>
                    </m:r>
                    <m:d>
                      <m:dPr>
                        <m:ctrlPr>
                          <a:rPr lang="en-US" b="0" i="1" smtClean="0">
                            <a:latin typeface="Cambria Math" panose="02040503050406030204" pitchFamily="18" charset="0"/>
                          </a:rPr>
                        </m:ctrlPr>
                      </m:dPr>
                      <m:e>
                        <m:r>
                          <a:rPr lang="en-US" b="0" i="1" smtClean="0">
                            <a:latin typeface="Cambria Math" charset="0"/>
                          </a:rPr>
                          <m:t>1</m:t>
                        </m:r>
                      </m:e>
                    </m:d>
                    <m:r>
                      <a:rPr lang="en-US" b="0" i="1" smtClean="0">
                        <a:latin typeface="Cambria Math" charset="0"/>
                      </a:rPr>
                      <m:t>,</m:t>
                    </m:r>
                  </m:oMath>
                </a14:m>
                <a:r>
                  <a:rPr lang="en-US" dirty="0"/>
                  <a:t> </a:t>
                </a:r>
              </a:p>
              <a:p>
                <a:pPr marL="0" indent="0">
                  <a:lnSpc>
                    <a:spcPct val="120000"/>
                  </a:lnSpc>
                  <a:buNone/>
                </a:pPr>
                <a:r>
                  <a:rPr lang="en-US" dirty="0"/>
                  <a:t>where time </a:t>
                </a:r>
                <a14:m>
                  <m:oMath xmlns:m="http://schemas.openxmlformats.org/officeDocument/2006/math">
                    <m:r>
                      <a:rPr lang="en-US" i="1">
                        <a:latin typeface="Cambria Math" charset="0"/>
                      </a:rPr>
                      <m:t>𝑡</m:t>
                    </m:r>
                    <m:r>
                      <a:rPr lang="en-US" b="0" i="1" smtClean="0">
                        <a:latin typeface="Cambria Math" charset="0"/>
                      </a:rPr>
                      <m:t>∈</m:t>
                    </m:r>
                    <m:r>
                      <a:rPr lang="en-US" i="1">
                        <a:latin typeface="Cambria Math" charset="0"/>
                        <a:ea typeface="Cambria Math" charset="0"/>
                        <a:cs typeface="Cambria Math" charset="0"/>
                      </a:rPr>
                      <m:t>ℝ</m:t>
                    </m:r>
                  </m:oMath>
                </a14:m>
                <a:r>
                  <a:rPr lang="en-US" dirty="0"/>
                  <a:t>; state </a:t>
                </a:r>
                <a14:m>
                  <m:oMath xmlns:m="http://schemas.openxmlformats.org/officeDocument/2006/math">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𝑖𝑛𝑝𝑢𝑡</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𝑢</m:t>
                    </m:r>
                    <m:d>
                      <m:dPr>
                        <m:ctrlPr>
                          <a:rPr lang="en-US" b="0" i="1" smtClean="0">
                            <a:latin typeface="Cambria Math" panose="02040503050406030204" pitchFamily="18" charset="0"/>
                            <a:ea typeface="Cambria Math" charset="0"/>
                            <a:cs typeface="Cambria Math" charset="0"/>
                          </a:rPr>
                        </m:ctrlPr>
                      </m:dPr>
                      <m:e>
                        <m:r>
                          <a:rPr lang="en-US" b="0" i="1" smtClean="0">
                            <a:latin typeface="Cambria Math" charset="0"/>
                            <a:ea typeface="Cambria Math" charset="0"/>
                            <a:cs typeface="Cambria Math" charset="0"/>
                          </a:rPr>
                          <m:t>𝑡</m:t>
                        </m:r>
                      </m:e>
                    </m:d>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r>
                      <a:rPr lang="en-US" b="0" i="0" smtClean="0">
                        <a:latin typeface="Cambria Math" charset="0"/>
                        <a:ea typeface="Cambria Math" charset="0"/>
                        <a:cs typeface="Cambria Math" charset="0"/>
                      </a:rPr>
                      <m:t>; </m:t>
                    </m:r>
                    <m:r>
                      <a:rPr lang="en-US" b="0" i="1" smtClean="0">
                        <a:latin typeface="Cambria Math" charset="0"/>
                      </a:rPr>
                      <m:t>𝑓</m:t>
                    </m:r>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r>
                          <a:rPr lang="en-US" b="0" i="1" smtClean="0">
                            <a:latin typeface="Cambria Math" charset="0"/>
                            <a:ea typeface="Cambria Math" charset="0"/>
                            <a:cs typeface="Cambria Math" charset="0"/>
                          </a:rPr>
                          <m:t> </m:t>
                        </m:r>
                      </m:sup>
                    </m:sSup>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 </m:t>
                        </m:r>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r>
                      <a:rPr lang="en-US" b="0" i="1" smtClean="0">
                        <a:latin typeface="Cambria Math" charset="0"/>
                        <a:ea typeface="Cambria Math" charset="0"/>
                        <a:cs typeface="Cambria Math" charset="0"/>
                      </a:rPr>
                      <m:t> × </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oMath>
                </a14:m>
                <a:endParaRPr lang="en-US" dirty="0"/>
              </a:p>
              <a:p>
                <a:pPr marL="0" indent="0">
                  <a:lnSpc>
                    <a:spcPct val="120000"/>
                  </a:lnSpc>
                  <a:buNone/>
                </a:pPr>
                <a:endParaRPr lang="en-US" dirty="0"/>
              </a:p>
              <a:p>
                <a:pPr marL="0" indent="0">
                  <a:lnSpc>
                    <a:spcPct val="120000"/>
                  </a:lnSpc>
                  <a:buNone/>
                </a:pPr>
                <a:r>
                  <a:rPr lang="en-US" dirty="0"/>
                  <a:t>Example. </a:t>
                </a:r>
                <a14:m>
                  <m:oMath xmlns:m="http://schemas.openxmlformats.org/officeDocument/2006/math">
                    <m:f>
                      <m:fPr>
                        <m:ctrlPr>
                          <a:rPr lang="en-US" i="1">
                            <a:latin typeface="Cambria Math" panose="02040503050406030204" pitchFamily="18" charset="0"/>
                          </a:rPr>
                        </m:ctrlPr>
                      </m:fPr>
                      <m:num>
                        <m:r>
                          <a:rPr lang="en-US" i="1">
                            <a:latin typeface="Cambria Math" charset="0"/>
                          </a:rPr>
                          <m:t>𝑑𝑥</m:t>
                        </m:r>
                        <m:d>
                          <m:dPr>
                            <m:ctrlPr>
                              <a:rPr lang="en-US" i="1">
                                <a:latin typeface="Cambria Math" panose="02040503050406030204" pitchFamily="18" charset="0"/>
                              </a:rPr>
                            </m:ctrlPr>
                          </m:dPr>
                          <m:e>
                            <m:r>
                              <a:rPr lang="en-US" i="1">
                                <a:latin typeface="Cambria Math" charset="0"/>
                              </a:rPr>
                              <m:t>𝑡</m:t>
                            </m:r>
                          </m:e>
                        </m:d>
                      </m:num>
                      <m:den>
                        <m:r>
                          <a:rPr lang="en-US" i="1">
                            <a:latin typeface="Cambria Math" charset="0"/>
                          </a:rPr>
                          <m:t>𝑑𝑡</m:t>
                        </m:r>
                      </m:den>
                    </m:f>
                    <m:r>
                      <a:rPr lang="en-US" i="1">
                        <a:latin typeface="Cambria Math" charset="0"/>
                      </a:rPr>
                      <m:t>=</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n-US" dirty="0"/>
                  <a:t> ; </a:t>
                </a:r>
                <a14:m>
                  <m:oMath xmlns:m="http://schemas.openxmlformats.org/officeDocument/2006/math">
                    <m:f>
                      <m:fPr>
                        <m:ctrlPr>
                          <a:rPr lang="en-US" i="1">
                            <a:latin typeface="Cambria Math" panose="02040503050406030204" pitchFamily="18" charset="0"/>
                          </a:rPr>
                        </m:ctrlPr>
                      </m:fPr>
                      <m:num>
                        <m:r>
                          <a:rPr lang="en-US" i="1">
                            <a:latin typeface="Cambria Math" charset="0"/>
                          </a:rPr>
                          <m:t>𝑑</m:t>
                        </m:r>
                        <m:r>
                          <a:rPr lang="en-US" b="0" i="1" smtClean="0">
                            <a:latin typeface="Cambria Math" panose="02040503050406030204" pitchFamily="18" charset="0"/>
                          </a:rPr>
                          <m:t>𝑣</m:t>
                        </m:r>
                        <m:d>
                          <m:dPr>
                            <m:ctrlPr>
                              <a:rPr lang="en-US" i="1">
                                <a:latin typeface="Cambria Math" panose="02040503050406030204" pitchFamily="18" charset="0"/>
                              </a:rPr>
                            </m:ctrlPr>
                          </m:dPr>
                          <m:e>
                            <m:r>
                              <a:rPr lang="en-US" i="1">
                                <a:latin typeface="Cambria Math" charset="0"/>
                              </a:rPr>
                              <m:t>𝑡</m:t>
                            </m:r>
                          </m:e>
                        </m:d>
                      </m:num>
                      <m:den>
                        <m:r>
                          <a:rPr lang="en-US" i="1">
                            <a:latin typeface="Cambria Math" charset="0"/>
                          </a:rPr>
                          <m:t>𝑑𝑡</m:t>
                        </m:r>
                      </m:den>
                    </m:f>
                    <m:r>
                      <a:rPr lang="en-US" i="1">
                        <a:latin typeface="Cambria Math" charset="0"/>
                      </a:rPr>
                      <m:t>=</m:t>
                    </m:r>
                    <m:r>
                      <a:rPr lang="en-US" b="0" i="1" smtClean="0">
                        <a:latin typeface="Cambria Math" panose="02040503050406030204" pitchFamily="18" charset="0"/>
                      </a:rPr>
                      <m:t>−</m:t>
                    </m:r>
                    <m:r>
                      <a:rPr lang="en-US" b="0" i="1" smtClean="0">
                        <a:latin typeface="Cambria Math" panose="02040503050406030204" pitchFamily="18" charset="0"/>
                      </a:rPr>
                      <m:t>𝑔</m:t>
                    </m:r>
                  </m:oMath>
                </a14:m>
                <a:endParaRPr lang="en-US" dirty="0"/>
              </a:p>
              <a:p>
                <a:pPr marL="0" indent="0">
                  <a:lnSpc>
                    <a:spcPct val="120000"/>
                  </a:lnSpc>
                  <a:buNone/>
                </a:pPr>
                <a:endParaRPr lang="en-US" dirty="0"/>
              </a:p>
              <a:p>
                <a:pPr marL="0" indent="0">
                  <a:lnSpc>
                    <a:spcPct val="120000"/>
                  </a:lnSpc>
                  <a:buNone/>
                </a:pPr>
                <a:r>
                  <a:rPr lang="en-US" dirty="0"/>
                  <a:t>Initial value problem: Given system (1) and initial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𝑛</m:t>
                        </m:r>
                      </m:sup>
                    </m:sSup>
                    <m:r>
                      <a:rPr lang="en-US" b="0" i="1" smtClean="0">
                        <a:latin typeface="Cambria Math" charset="0"/>
                        <a:ea typeface="Cambria Math" charset="0"/>
                        <a:cs typeface="Cambria Math" charset="0"/>
                      </a:rPr>
                      <m:t>, </m:t>
                    </m:r>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𝑡</m:t>
                        </m:r>
                      </m:e>
                      <m:sub>
                        <m:r>
                          <a:rPr lang="en-US" b="0" i="1" smtClean="0">
                            <a:latin typeface="Cambria Math" charset="0"/>
                            <a:ea typeface="Cambria Math" charset="0"/>
                            <a:cs typeface="Cambria Math" charset="0"/>
                          </a:rPr>
                          <m:t>0</m:t>
                        </m:r>
                      </m:sub>
                    </m:sSub>
                    <m:r>
                      <a:rPr lang="en-US" b="0" i="1" smtClean="0">
                        <a:latin typeface="Cambria Math" charset="0"/>
                        <a:ea typeface="Cambria Math" charset="0"/>
                        <a:cs typeface="Cambria Math" charset="0"/>
                      </a:rPr>
                      <m:t>∈</m:t>
                    </m:r>
                    <m:r>
                      <a:rPr lang="en-US" i="1">
                        <a:latin typeface="Cambria Math" charset="0"/>
                        <a:ea typeface="Cambria Math" charset="0"/>
                        <a:cs typeface="Cambria Math" charset="0"/>
                      </a:rPr>
                      <m:t>ℝ</m:t>
                    </m:r>
                  </m:oMath>
                </a14:m>
                <a:r>
                  <a:rPr lang="en-US" dirty="0"/>
                  <a:t>, and input </a:t>
                </a:r>
                <a14:m>
                  <m:oMath xmlns:m="http://schemas.openxmlformats.org/officeDocument/2006/math">
                    <m:r>
                      <m:rPr>
                        <m:sty m:val="p"/>
                      </m:rPr>
                      <a:rPr lang="en-US" b="0" i="0" smtClean="0">
                        <a:latin typeface="Cambria Math" charset="0"/>
                        <a:ea typeface="Cambria Math" charset="0"/>
                        <a:cs typeface="Cambria Math" charset="0"/>
                      </a:rPr>
                      <m:t>u</m:t>
                    </m:r>
                    <m:r>
                      <a:rPr lang="en-US" b="0" i="0" smtClean="0">
                        <a:latin typeface="Cambria Math" charset="0"/>
                        <a:ea typeface="Cambria Math" charset="0"/>
                        <a:cs typeface="Cambria Math" charset="0"/>
                      </a:rPr>
                      <m:t>:</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r>
                      <a:rPr lang="en-US" b="0" i="1" smtClean="0">
                        <a:latin typeface="Cambria Math" charset="0"/>
                        <a:ea typeface="Cambria Math" charset="0"/>
                        <a:cs typeface="Cambria Math" charset="0"/>
                      </a:rPr>
                      <m:t>,</m:t>
                    </m:r>
                  </m:oMath>
                </a14:m>
                <a:r>
                  <a:rPr lang="en-US" dirty="0"/>
                  <a:t> find a state trajectory or </a:t>
                </a:r>
                <a:r>
                  <a:rPr lang="en-US" i="1" dirty="0"/>
                  <a:t>solution </a:t>
                </a:r>
                <a:r>
                  <a:rPr lang="en-US" dirty="0"/>
                  <a:t>of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2" t="-1120" b="-280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69715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Notions of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a:t>What is a solution? Many different notions.</a:t>
                </a:r>
              </a:p>
              <a:p>
                <a:pPr marL="0" indent="0">
                  <a:buNone/>
                </a:pPr>
                <a:endParaRPr lang="en-US" dirty="0"/>
              </a:p>
              <a:p>
                <a:pPr marL="0" indent="0">
                  <a:buNone/>
                </a:pPr>
                <a:r>
                  <a:rPr lang="en-US" b="1" dirty="0">
                    <a:solidFill>
                      <a:srgbClr val="3399FF"/>
                    </a:solidFill>
                  </a:rPr>
                  <a:t>Definition 1. </a:t>
                </a:r>
                <a:r>
                  <a:rPr lang="en-US" dirty="0"/>
                  <a:t>(First attempt) Given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oMath>
                </a14:m>
                <a:r>
                  <a:rPr lang="en-US" dirty="0"/>
                  <a:t> and  </a:t>
                </a:r>
                <a14:m>
                  <m:oMath xmlns:m="http://schemas.openxmlformats.org/officeDocument/2006/math">
                    <m:r>
                      <a:rPr lang="en-US" b="0" i="1" smtClean="0">
                        <a:latin typeface="Cambria Math" charset="0"/>
                      </a:rPr>
                      <m:t>𝑢</m:t>
                    </m:r>
                    <m:r>
                      <a:rPr lang="en-US" b="0" i="1" smtClean="0">
                        <a:latin typeface="Cambria Math" charset="0"/>
                      </a:rPr>
                      <m:t>,</m:t>
                    </m:r>
                  </m:oMath>
                </a14:m>
                <a:r>
                  <a:rPr lang="en-US" dirty="0"/>
                  <a:t>  </a:t>
                </a:r>
                <a14:m>
                  <m:oMath xmlns:m="http://schemas.openxmlformats.org/officeDocument/2006/math">
                    <m:r>
                      <a:rPr lang="en-US" b="0" i="1" smtClean="0">
                        <a:latin typeface="Cambria Math" charset="0"/>
                      </a:rPr>
                      <m:t>𝜉</m:t>
                    </m:r>
                    <m:r>
                      <a:rPr lang="en-US" b="0" i="1" smtClean="0">
                        <a:latin typeface="Cambria Math" charset="0"/>
                      </a:rPr>
                      <m:t>: </m:t>
                    </m:r>
                    <m:r>
                      <a:rPr lang="en-US" i="1">
                        <a:latin typeface="Cambria Math" charset="0"/>
                        <a:ea typeface="Cambria Math" charset="0"/>
                        <a:cs typeface="Cambria Math" charset="0"/>
                      </a:rPr>
                      <m:t>ℝ</m:t>
                    </m:r>
                    <m:r>
                      <a:rPr lang="en-US" i="1">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dirty="0"/>
                  <a:t> is a solution or trajectory </a:t>
                </a:r>
                <a:r>
                  <a:rPr lang="en-US" dirty="0" err="1"/>
                  <a:t>iff</a:t>
                </a:r>
                <a:r>
                  <a:rPr lang="en-US" dirty="0"/>
                  <a:t> </a:t>
                </a:r>
              </a:p>
              <a:p>
                <a:pPr marL="514350" indent="-514350">
                  <a:buAutoNum type="arabicParenBoth"/>
                </a:pPr>
                <a14:m>
                  <m:oMath xmlns:m="http://schemas.openxmlformats.org/officeDocument/2006/math">
                    <m:r>
                      <a:rPr lang="en-US" b="0" i="1" smtClean="0">
                        <a:latin typeface="Cambria Math" charset="0"/>
                      </a:rPr>
                      <m:t>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e>
                    </m:d>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oMath>
                </a14:m>
                <a:r>
                  <a:rPr lang="en-US" dirty="0"/>
                  <a:t> and </a:t>
                </a:r>
              </a:p>
              <a:p>
                <a:pPr marL="514350" indent="-514350">
                  <a:buAutoNum type="arabicParenBoth"/>
                </a:pPr>
                <a14:m>
                  <m:oMath xmlns:m="http://schemas.openxmlformats.org/officeDocument/2006/math">
                    <m:f>
                      <m:fPr>
                        <m:ctrlPr>
                          <a:rPr lang="en-US" b="0" i="1" smtClean="0">
                            <a:latin typeface="Cambria Math" panose="02040503050406030204" pitchFamily="18" charset="0"/>
                          </a:rPr>
                        </m:ctrlPr>
                      </m:fPr>
                      <m:num>
                        <m:r>
                          <a:rPr lang="en-US" b="0" i="1" smtClean="0">
                            <a:latin typeface="Cambria Math" charset="0"/>
                          </a:rPr>
                          <m:t>𝑑</m:t>
                        </m:r>
                      </m:num>
                      <m:den>
                        <m:r>
                          <a:rPr lang="en-US" b="0" i="1" smtClean="0">
                            <a:latin typeface="Cambria Math" charset="0"/>
                          </a:rPr>
                          <m:t>𝑑𝑡</m:t>
                        </m:r>
                      </m:den>
                    </m:f>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𝑓</m:t>
                    </m:r>
                    <m:r>
                      <a:rPr lang="en-US" b="0" i="1" smtClean="0">
                        <a:latin typeface="Cambria Math" charset="0"/>
                      </a:rPr>
                      <m:t>(</m:t>
                    </m:r>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𝑡</m:t>
                    </m:r>
                    <m:r>
                      <a:rPr lang="en-US" b="0" i="1" smtClean="0">
                        <a:latin typeface="Cambria Math" charset="0"/>
                      </a:rPr>
                      <m:t>)), ∀</m:t>
                    </m:r>
                    <m:r>
                      <a:rPr lang="en-US" b="0" i="1" smtClean="0">
                        <a:latin typeface="Cambria Math" charset="0"/>
                      </a:rPr>
                      <m:t>𝑡</m:t>
                    </m:r>
                    <m:r>
                      <a:rPr lang="en-US" b="0" i="1" smtClean="0">
                        <a:latin typeface="Cambria Math" charset="0"/>
                      </a:rPr>
                      <m:t>∈</m:t>
                    </m:r>
                    <m:r>
                      <a:rPr lang="en-US" i="1">
                        <a:latin typeface="Cambria Math" charset="0"/>
                        <a:ea typeface="Cambria Math" charset="0"/>
                        <a:cs typeface="Cambria Math" charset="0"/>
                      </a:rPr>
                      <m:t>ℝ</m:t>
                    </m:r>
                  </m:oMath>
                </a14:m>
                <a:r>
                  <a:rPr lang="en-US" dirty="0"/>
                  <a:t>. </a:t>
                </a:r>
              </a:p>
              <a:p>
                <a:pPr marL="0" indent="0">
                  <a:buNone/>
                </a:pPr>
                <a:endParaRPr lang="en-US" dirty="0"/>
              </a:p>
              <a:p>
                <a:pPr marL="0" indent="0">
                  <a:buNone/>
                </a:pPr>
                <a:r>
                  <a:rPr lang="en-US" dirty="0"/>
                  <a:t>Mathematically makes sense, but too restrictive. Assumes that </a:t>
                </a:r>
                <a14:m>
                  <m:oMath xmlns:m="http://schemas.openxmlformats.org/officeDocument/2006/math">
                    <m:r>
                      <a:rPr lang="en-US" b="0" i="1" smtClean="0">
                        <a:latin typeface="Cambria Math" charset="0"/>
                      </a:rPr>
                      <m:t>𝜉</m:t>
                    </m:r>
                  </m:oMath>
                </a14:m>
                <a:r>
                  <a:rPr lang="en-US" dirty="0"/>
                  <a:t> is not only continuous, but also differentiable. This disallows </a:t>
                </a:r>
                <a14:m>
                  <m:oMath xmlns:m="http://schemas.openxmlformats.org/officeDocument/2006/math">
                    <m:r>
                      <m:rPr>
                        <m:sty m:val="p"/>
                      </m:rPr>
                      <a:rPr lang="en-US" b="0" i="1" smtClean="0">
                        <a:latin typeface="Cambria Math" charset="0"/>
                      </a:rPr>
                      <m:t>u</m:t>
                    </m:r>
                    <m:r>
                      <a:rPr lang="en-US" b="0" i="1" smtClean="0">
                        <a:latin typeface="Cambria Math" charset="0"/>
                      </a:rPr>
                      <m:t>(</m:t>
                    </m:r>
                    <m:r>
                      <a:rPr lang="en-US" b="0" i="1" smtClean="0">
                        <a:latin typeface="Cambria Math" charset="0"/>
                      </a:rPr>
                      <m:t>𝑡</m:t>
                    </m:r>
                    <m:r>
                      <a:rPr lang="en-US" b="0" i="1" smtClean="0">
                        <a:latin typeface="Cambria Math" charset="0"/>
                      </a:rPr>
                      <m:t>)</m:t>
                    </m:r>
                  </m:oMath>
                </a14:m>
                <a:r>
                  <a:rPr lang="en-US" dirty="0"/>
                  <a:t> to be discontinuous, which is often required for optimal control.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89" t="-3081" r="-1852" b="-364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16074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02F8-D835-AC4D-8900-A4FE0DAB17BB}"/>
              </a:ext>
            </a:extLst>
          </p:cNvPr>
          <p:cNvSpPr>
            <a:spLocks noGrp="1"/>
          </p:cNvSpPr>
          <p:nvPr>
            <p:ph type="title"/>
          </p:nvPr>
        </p:nvSpPr>
        <p:spPr/>
        <p:txBody>
          <a:bodyPr/>
          <a:lstStyle/>
          <a:p>
            <a:r>
              <a:rPr lang="en-US" dirty="0"/>
              <a:t>Getting from point a to point b</a:t>
            </a:r>
          </a:p>
        </p:txBody>
      </p:sp>
      <p:pic>
        <p:nvPicPr>
          <p:cNvPr id="5" name="Picture 4">
            <a:extLst>
              <a:ext uri="{FF2B5EF4-FFF2-40B4-BE49-F238E27FC236}">
                <a16:creationId xmlns:a16="http://schemas.microsoft.com/office/drawing/2014/main" id="{01631354-7650-A64A-8A9E-0B28E138EEB1}"/>
              </a:ext>
            </a:extLst>
          </p:cNvPr>
          <p:cNvPicPr>
            <a:picLocks noChangeAspect="1"/>
          </p:cNvPicPr>
          <p:nvPr/>
        </p:nvPicPr>
        <p:blipFill>
          <a:blip r:embed="rId2"/>
          <a:stretch>
            <a:fillRect/>
          </a:stretch>
        </p:blipFill>
        <p:spPr>
          <a:xfrm>
            <a:off x="2371760" y="1417638"/>
            <a:ext cx="6759540" cy="5159862"/>
          </a:xfrm>
          <a:prstGeom prst="rect">
            <a:avLst/>
          </a:prstGeom>
        </p:spPr>
      </p:pic>
    </p:spTree>
    <p:extLst>
      <p:ext uri="{BB962C8B-B14F-4D97-AF65-F5344CB8AC3E}">
        <p14:creationId xmlns:p14="http://schemas.microsoft.com/office/powerpoint/2010/main" val="168260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notion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1" y="1600200"/>
                <a:ext cx="6705599" cy="5257800"/>
              </a:xfrm>
            </p:spPr>
            <p:txBody>
              <a:bodyPr>
                <a:normAutofit fontScale="55000" lnSpcReduction="20000"/>
              </a:bodyPr>
              <a:lstStyle/>
              <a:p>
                <a:pPr marL="0" indent="0">
                  <a:lnSpc>
                    <a:spcPct val="120000"/>
                  </a:lnSpc>
                  <a:buNone/>
                </a:pPr>
                <a:r>
                  <a:rPr lang="en-US" dirty="0"/>
                  <a:t>Definition. </a:t>
                </a:r>
                <a14:m>
                  <m:oMath xmlns:m="http://schemas.openxmlformats.org/officeDocument/2006/math">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m:t>
                        </m:r>
                      </m:e>
                    </m:d>
                  </m:oMath>
                </a14:m>
                <a:r>
                  <a:rPr lang="en-US" dirty="0"/>
                  <a:t> is a piece-wise continuous with set of discontinuity points </a:t>
                </a:r>
                <a14:m>
                  <m:oMath xmlns:m="http://schemas.openxmlformats.org/officeDocument/2006/math">
                    <m:r>
                      <a:rPr lang="en-US" b="0" i="1" smtClean="0">
                        <a:latin typeface="Cambria Math" charset="0"/>
                      </a:rPr>
                      <m:t>𝐷</m:t>
                    </m:r>
                    <m:r>
                      <a:rPr lang="en-US" b="0" i="1" smtClean="0">
                        <a:latin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b="0" i="1" smtClean="0">
                            <a:latin typeface="Cambria Math" charset="0"/>
                            <a:ea typeface="Cambria Math" charset="0"/>
                            <a:cs typeface="Cambria Math" charset="0"/>
                          </a:rPr>
                          <m:t>𝑚</m:t>
                        </m:r>
                      </m:sup>
                    </m:sSup>
                  </m:oMath>
                </a14:m>
                <a:r>
                  <a:rPr lang="en-US" dirty="0"/>
                  <a:t> if </a:t>
                </a:r>
              </a:p>
              <a:p>
                <a:pPr marL="514350" indent="-514350">
                  <a:lnSpc>
                    <a:spcPct val="120000"/>
                  </a:lnSpc>
                  <a:buAutoNum type="arabicParenBoth"/>
                </a:pPr>
                <a:r>
                  <a:rPr lang="en-US" b="0" dirty="0"/>
                  <a:t> </a:t>
                </a:r>
                <a14:m>
                  <m:oMath xmlns:m="http://schemas.openxmlformats.org/officeDocument/2006/math">
                    <m:r>
                      <a:rPr lang="en-US" b="0" i="1" smtClean="0">
                        <a:latin typeface="Cambria Math" charset="0"/>
                      </a:rPr>
                      <m:t>∀</m:t>
                    </m:r>
                    <m:r>
                      <a:rPr lang="en-US" b="0" i="1" smtClean="0">
                        <a:latin typeface="Cambria Math" charset="0"/>
                      </a:rPr>
                      <m:t>𝜏</m:t>
                    </m:r>
                    <m:r>
                      <a:rPr lang="en-US" b="0" i="1" smtClean="0">
                        <a:latin typeface="Cambria Math" charset="0"/>
                      </a:rPr>
                      <m:t>∈</m:t>
                    </m:r>
                    <m:r>
                      <a:rPr lang="en-US" b="0" i="1" smtClean="0">
                        <a:latin typeface="Cambria Math" charset="0"/>
                      </a:rPr>
                      <m:t>𝐷</m:t>
                    </m:r>
                    <m:r>
                      <a:rPr lang="en-US" b="0" i="1" smtClean="0">
                        <a:latin typeface="Cambria Math" charset="0"/>
                      </a:rPr>
                      <m:t>,</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charset="0"/>
                              </a:rPr>
                              <m:t>lim</m:t>
                            </m:r>
                          </m:e>
                          <m:lim>
                            <m:r>
                              <a:rPr lang="en-US" b="0" i="1" smtClean="0">
                                <a:latin typeface="Cambria Math" charset="0"/>
                              </a:rPr>
                              <m:t>𝑡</m:t>
                            </m:r>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𝜏</m:t>
                                </m:r>
                              </m:e>
                              <m:sup>
                                <m:r>
                                  <a:rPr lang="en-US" b="0" i="1" smtClean="0">
                                    <a:latin typeface="Cambria Math" charset="0"/>
                                  </a:rPr>
                                  <m:t>+</m:t>
                                </m:r>
                              </m:sup>
                            </m:sSup>
                          </m:lim>
                        </m:limLow>
                      </m:fName>
                      <m:e>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e>
                    </m:func>
                    <m:r>
                      <a:rPr lang="en-US" b="0" i="1" smtClean="0">
                        <a:latin typeface="Cambria Math" charset="0"/>
                      </a:rPr>
                      <m:t>&lt;∞</m:t>
                    </m:r>
                  </m:oMath>
                </a14:m>
                <a:r>
                  <a:rPr lang="en-US" dirty="0"/>
                  <a:t>; </a:t>
                </a:r>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lim</m:t>
                            </m:r>
                          </m:e>
                          <m:lim>
                            <m:r>
                              <a:rPr lang="en-US" i="1">
                                <a:latin typeface="Cambria Math" charset="0"/>
                              </a:rPr>
                              <m:t>𝑡</m:t>
                            </m:r>
                            <m:r>
                              <a:rPr lang="en-US" i="1">
                                <a:latin typeface="Cambria Math" charset="0"/>
                              </a:rPr>
                              <m:t>→</m:t>
                            </m:r>
                            <m:sSup>
                              <m:sSupPr>
                                <m:ctrlPr>
                                  <a:rPr lang="en-US" i="1">
                                    <a:latin typeface="Cambria Math" panose="02040503050406030204" pitchFamily="18" charset="0"/>
                                  </a:rPr>
                                </m:ctrlPr>
                              </m:sSupPr>
                              <m:e>
                                <m:r>
                                  <a:rPr lang="en-US" i="1">
                                    <a:latin typeface="Cambria Math" charset="0"/>
                                  </a:rPr>
                                  <m:t>𝜏</m:t>
                                </m:r>
                              </m:e>
                              <m:sup>
                                <m:r>
                                  <a:rPr lang="en-US" b="0" i="1" smtClean="0">
                                    <a:latin typeface="Cambria Math" charset="0"/>
                                  </a:rPr>
                                  <m:t>−</m:t>
                                </m:r>
                              </m:sup>
                            </m:sSup>
                          </m:lim>
                        </m:limLow>
                      </m:fName>
                      <m:e>
                        <m:r>
                          <a:rPr lang="en-US" i="1">
                            <a:latin typeface="Cambria Math" charset="0"/>
                          </a:rPr>
                          <m:t>𝑢</m:t>
                        </m:r>
                        <m:d>
                          <m:dPr>
                            <m:ctrlPr>
                              <a:rPr lang="en-US" i="1">
                                <a:latin typeface="Cambria Math" panose="02040503050406030204" pitchFamily="18" charset="0"/>
                              </a:rPr>
                            </m:ctrlPr>
                          </m:dPr>
                          <m:e>
                            <m:r>
                              <a:rPr lang="en-US" i="1">
                                <a:latin typeface="Cambria Math" charset="0"/>
                              </a:rPr>
                              <m:t>𝑡</m:t>
                            </m:r>
                          </m:e>
                        </m:d>
                        <m:r>
                          <a:rPr lang="en-US" b="0" i="1" smtClean="0">
                            <a:latin typeface="Cambria Math" charset="0"/>
                          </a:rPr>
                          <m:t>&lt;∞</m:t>
                        </m:r>
                      </m:e>
                    </m:func>
                  </m:oMath>
                </a14:m>
                <a:endParaRPr lang="en-US" dirty="0"/>
              </a:p>
              <a:p>
                <a:pPr marL="514350" indent="-514350">
                  <a:lnSpc>
                    <a:spcPct val="120000"/>
                  </a:lnSpc>
                  <a:buAutoNum type="arabicParenBoth"/>
                </a:pPr>
                <a:r>
                  <a:rPr lang="en-US" dirty="0"/>
                  <a:t>Continuous from right</a:t>
                </a:r>
                <a14:m>
                  <m:oMath xmlns:m="http://schemas.openxmlformats.org/officeDocument/2006/math">
                    <m:r>
                      <a:rPr lang="en-US" i="1" smtClean="0">
                        <a:latin typeface="Cambria Math" charset="0"/>
                      </a:rPr>
                      <m:t> </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charset="0"/>
                              </a:rPr>
                              <m:t>lim</m:t>
                            </m:r>
                          </m:e>
                          <m:lim>
                            <m:r>
                              <a:rPr lang="en-US" i="1">
                                <a:latin typeface="Cambria Math" charset="0"/>
                              </a:rPr>
                              <m:t>𝑡</m:t>
                            </m:r>
                            <m:r>
                              <a:rPr lang="en-US" i="1">
                                <a:latin typeface="Cambria Math" charset="0"/>
                              </a:rPr>
                              <m:t>→</m:t>
                            </m:r>
                            <m:sSup>
                              <m:sSupPr>
                                <m:ctrlPr>
                                  <a:rPr lang="en-US" i="1">
                                    <a:latin typeface="Cambria Math" panose="02040503050406030204" pitchFamily="18" charset="0"/>
                                  </a:rPr>
                                </m:ctrlPr>
                              </m:sSupPr>
                              <m:e>
                                <m:r>
                                  <a:rPr lang="en-US" i="1">
                                    <a:latin typeface="Cambria Math" charset="0"/>
                                  </a:rPr>
                                  <m:t>𝜏</m:t>
                                </m:r>
                              </m:e>
                              <m:sup>
                                <m:r>
                                  <a:rPr lang="en-US" i="1">
                                    <a:latin typeface="Cambria Math" charset="0"/>
                                  </a:rPr>
                                  <m:t>+</m:t>
                                </m:r>
                              </m:sup>
                            </m:sSup>
                          </m:lim>
                        </m:limLow>
                      </m:fName>
                      <m:e>
                        <m:r>
                          <a:rPr lang="en-US" i="1">
                            <a:latin typeface="Cambria Math" charset="0"/>
                          </a:rPr>
                          <m:t>𝑢</m:t>
                        </m:r>
                        <m:d>
                          <m:dPr>
                            <m:ctrlPr>
                              <a:rPr lang="en-US" i="1">
                                <a:latin typeface="Cambria Math" panose="02040503050406030204" pitchFamily="18" charset="0"/>
                              </a:rPr>
                            </m:ctrlPr>
                          </m:dPr>
                          <m:e>
                            <m:r>
                              <a:rPr lang="en-US" i="1">
                                <a:latin typeface="Cambria Math" charset="0"/>
                              </a:rPr>
                              <m:t>𝑡</m:t>
                            </m:r>
                          </m:e>
                        </m:d>
                      </m:e>
                    </m:func>
                    <m:r>
                      <a:rPr lang="en-US" b="0" i="1" smtClean="0">
                        <a:latin typeface="Cambria Math" charset="0"/>
                      </a:rPr>
                      <m:t>=</m:t>
                    </m:r>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oMath>
                </a14:m>
                <a:endParaRPr lang="en-US" b="0" dirty="0"/>
              </a:p>
              <a:p>
                <a:pPr marL="514350" indent="-514350">
                  <a:lnSpc>
                    <a:spcPct val="120000"/>
                  </a:lnSpc>
                  <a:buAutoNum type="arabicParenBoth"/>
                </a:pPr>
                <a:r>
                  <a:rPr lang="en-US" b="0" dirty="0"/>
                  <a:t> </a:t>
                </a:r>
                <a14:m>
                  <m:oMath xmlns:m="http://schemas.openxmlformats.org/officeDocument/2006/math">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&lt;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1</m:t>
                        </m:r>
                      </m:sub>
                    </m:sSub>
                  </m:oMath>
                </a14:m>
                <a:r>
                  <a:rPr lang="en-US" dirty="0"/>
                  <a:t> </a:t>
                </a:r>
                <a14:m>
                  <m:oMath xmlns:m="http://schemas.openxmlformats.org/officeDocument/2006/math">
                    <m:r>
                      <a:rPr lang="en-US" i="1">
                        <a:latin typeface="Cambria Math"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1</m:t>
                            </m:r>
                          </m:sub>
                        </m:sSub>
                      </m:e>
                    </m:d>
                    <m:r>
                      <a:rPr lang="en-US" b="0" i="1" smtClean="0">
                        <a:latin typeface="Cambria Math" charset="0"/>
                      </a:rPr>
                      <m:t>∩</m:t>
                    </m:r>
                    <m:r>
                      <a:rPr lang="en-US" b="0" i="1" smtClean="0">
                        <a:latin typeface="Cambria Math" charset="0"/>
                      </a:rPr>
                      <m:t>𝐷</m:t>
                    </m:r>
                  </m:oMath>
                </a14:m>
                <a:r>
                  <a:rPr lang="en-US" dirty="0"/>
                  <a:t> is finite </a:t>
                </a:r>
              </a:p>
              <a:p>
                <a:pPr marL="514350" indent="-514350">
                  <a:lnSpc>
                    <a:spcPct val="120000"/>
                  </a:lnSpc>
                  <a:buAutoNum type="arabicParenBoth"/>
                </a:pPr>
                <a:endParaRPr lang="en-US" dirty="0"/>
              </a:p>
              <a:p>
                <a:pPr marL="0" indent="0">
                  <a:lnSpc>
                    <a:spcPct val="120000"/>
                  </a:lnSpc>
                  <a:buNone/>
                </a:pPr>
                <a14:m>
                  <m:oMath xmlns:m="http://schemas.openxmlformats.org/officeDocument/2006/math">
                    <m:r>
                      <a:rPr lang="en-US" b="0" i="1" smtClean="0">
                        <a:latin typeface="Cambria Math" charset="0"/>
                      </a:rPr>
                      <m:t>𝑃𝐶</m:t>
                    </m:r>
                    <m:r>
                      <a:rPr lang="en-US" b="0" i="1" smtClean="0">
                        <a:latin typeface="Cambria Math"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0</m:t>
                            </m:r>
                          </m:sub>
                        </m:sSub>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𝑡</m:t>
                            </m:r>
                          </m:e>
                          <m:sub>
                            <m:r>
                              <a:rPr lang="en-US" b="0" i="1" smtClean="0">
                                <a:latin typeface="Cambria Math" charset="0"/>
                              </a:rPr>
                              <m:t>1</m:t>
                            </m:r>
                          </m:sub>
                        </m:sSub>
                      </m:e>
                    </m:d>
                    <m:r>
                      <a:rPr lang="en-US" b="0" i="1" smtClean="0">
                        <a:latin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𝑚</m:t>
                        </m:r>
                      </m:sup>
                    </m:sSup>
                  </m:oMath>
                </a14:m>
                <a:r>
                  <a:rPr lang="en-US" dirty="0"/>
                  <a:t>) is the set of all piece-wise continuous functions over the domain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1</m:t>
                            </m:r>
                          </m:sub>
                        </m:sSub>
                      </m:e>
                    </m:d>
                  </m:oMath>
                </a14:m>
                <a:endParaRPr lang="en-US" dirty="0"/>
              </a:p>
              <a:p>
                <a:pPr marL="0" indent="0">
                  <a:lnSpc>
                    <a:spcPct val="120000"/>
                  </a:lnSpc>
                  <a:buNone/>
                </a:pPr>
                <a:endParaRPr lang="en-US" dirty="0"/>
              </a:p>
              <a:p>
                <a:pPr marL="0" indent="0">
                  <a:lnSpc>
                    <a:spcPct val="120000"/>
                  </a:lnSpc>
                  <a:buNone/>
                </a:pPr>
                <a:r>
                  <a:rPr lang="en-US" dirty="0"/>
                  <a:t>Define </a:t>
                </a:r>
                <a14:m>
                  <m:oMath xmlns:m="http://schemas.openxmlformats.org/officeDocument/2006/math">
                    <m:r>
                      <a:rPr lang="en-US" b="0" i="1" smtClean="0">
                        <a:latin typeface="Cambria Math" charset="0"/>
                      </a:rPr>
                      <m:t>𝑝</m:t>
                    </m:r>
                    <m:d>
                      <m:dPr>
                        <m:ctrlPr>
                          <a:rPr lang="en-US" b="0" i="1" smtClean="0">
                            <a:latin typeface="Cambria Math" panose="02040503050406030204" pitchFamily="18" charset="0"/>
                          </a:rPr>
                        </m:ctrlPr>
                      </m:dPr>
                      <m:e>
                        <m:r>
                          <a:rPr lang="en-US" b="0" i="1" smtClean="0">
                            <a:latin typeface="Cambria Math" charset="0"/>
                          </a:rPr>
                          <m:t>𝜉</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𝑡</m:t>
                        </m:r>
                      </m:e>
                    </m:d>
                    <m:r>
                      <a:rPr lang="en-US" b="0" i="1" smtClean="0">
                        <a:latin typeface="Cambria Math" charset="0"/>
                      </a:rPr>
                      <m:t>=</m:t>
                    </m:r>
                    <m:r>
                      <a:rPr lang="en-US" b="0" i="1" smtClean="0">
                        <a:latin typeface="Cambria Math" charset="0"/>
                      </a:rPr>
                      <m:t>𝑓</m:t>
                    </m:r>
                    <m:d>
                      <m:dPr>
                        <m:ctrlPr>
                          <a:rPr lang="en-US" b="0" i="1" smtClean="0">
                            <a:latin typeface="Cambria Math" panose="02040503050406030204" pitchFamily="18" charset="0"/>
                          </a:rPr>
                        </m:ctrlPr>
                      </m:dPr>
                      <m:e>
                        <m:r>
                          <a:rPr lang="en-US" b="0" i="1" smtClean="0">
                            <a:latin typeface="Cambria Math" charset="0"/>
                          </a:rPr>
                          <m:t>𝑥</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r>
                          <a:rPr lang="en-US" b="0" i="1" smtClean="0">
                            <a:latin typeface="Cambria Math" charset="0"/>
                          </a:rPr>
                          <m:t>𝑡</m:t>
                        </m:r>
                      </m:e>
                    </m:d>
                    <m:r>
                      <a:rPr lang="en-US" b="0" i="1" smtClean="0">
                        <a:latin typeface="Cambria Math" charset="0"/>
                      </a:rPr>
                      <m:t>,</m:t>
                    </m:r>
                  </m:oMath>
                </a14:m>
                <a:r>
                  <a:rPr lang="en-US" dirty="0"/>
                  <a:t> for a given </a:t>
                </a:r>
                <a14:m>
                  <m:oMath xmlns:m="http://schemas.openxmlformats.org/officeDocument/2006/math">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oMath>
                </a14:m>
                <a:r>
                  <a:rPr lang="en-US" dirty="0"/>
                  <a:t> Since </a:t>
                </a:r>
                <a14:m>
                  <m:oMath xmlns:m="http://schemas.openxmlformats.org/officeDocument/2006/math">
                    <m:r>
                      <a:rPr lang="en-US" b="0" i="1" smtClean="0">
                        <a:latin typeface="Cambria Math" charset="0"/>
                      </a:rPr>
                      <m:t>𝑢</m:t>
                    </m:r>
                    <m:d>
                      <m:dPr>
                        <m:ctrlPr>
                          <a:rPr lang="en-US" b="0" i="1" smtClean="0">
                            <a:latin typeface="Cambria Math" panose="02040503050406030204" pitchFamily="18" charset="0"/>
                          </a:rPr>
                        </m:ctrlPr>
                      </m:dPr>
                      <m:e>
                        <m:r>
                          <a:rPr lang="en-US" b="0" i="1" smtClean="0">
                            <a:latin typeface="Cambria Math" charset="0"/>
                          </a:rPr>
                          <m:t>𝑡</m:t>
                        </m:r>
                      </m:e>
                    </m:d>
                  </m:oMath>
                </a14:m>
                <a:r>
                  <a:rPr lang="en-US" dirty="0"/>
                  <a:t> is PC in </a:t>
                </a:r>
                <a14:m>
                  <m:oMath xmlns:m="http://schemas.openxmlformats.org/officeDocument/2006/math">
                    <m:r>
                      <a:rPr lang="en-US" b="0" i="1" smtClean="0">
                        <a:latin typeface="Cambria Math" charset="0"/>
                      </a:rPr>
                      <m:t>𝑡</m:t>
                    </m:r>
                  </m:oMath>
                </a14:m>
                <a:r>
                  <a:rPr lang="en-US" dirty="0"/>
                  <a:t> so is </a:t>
                </a:r>
                <a14:m>
                  <m:oMath xmlns:m="http://schemas.openxmlformats.org/officeDocument/2006/math">
                    <m:r>
                      <a:rPr lang="en-US" b="0" i="1" smtClean="0">
                        <a:latin typeface="Cambria Math" charset="0"/>
                      </a:rPr>
                      <m:t>𝑝</m:t>
                    </m:r>
                  </m:oMath>
                </a14:m>
                <a:r>
                  <a:rPr lang="en-US" dirty="0"/>
                  <a:t> in the second argument. </a:t>
                </a:r>
              </a:p>
              <a:p>
                <a:pPr marL="0" indent="0">
                  <a:lnSpc>
                    <a:spcPct val="120000"/>
                  </a:lnSpc>
                  <a:buNone/>
                </a:pPr>
                <a:endParaRPr lang="en-US" dirty="0"/>
              </a:p>
              <a:p>
                <a:pPr marL="0" indent="0">
                  <a:lnSpc>
                    <a:spcPct val="120000"/>
                  </a:lnSpc>
                  <a:buNone/>
                </a:pPr>
                <a:r>
                  <a:rPr lang="en-US" dirty="0"/>
                  <a:t>Definition 2. Given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oMath>
                </a14:m>
                <a:r>
                  <a:rPr lang="en-US" dirty="0"/>
                  <a:t> and  </a:t>
                </a:r>
                <a14:m>
                  <m:oMath xmlns:m="http://schemas.openxmlformats.org/officeDocument/2006/math">
                    <m:r>
                      <a:rPr lang="en-US" i="1">
                        <a:latin typeface="Cambria Math" charset="0"/>
                      </a:rPr>
                      <m:t>𝑢</m:t>
                    </m:r>
                    <m:r>
                      <a:rPr lang="en-US" i="1">
                        <a:latin typeface="Cambria Math" charset="0"/>
                      </a:rPr>
                      <m:t>,</m:t>
                    </m:r>
                  </m:oMath>
                </a14:m>
                <a:r>
                  <a:rPr lang="en-US" dirty="0"/>
                  <a:t>  </a:t>
                </a:r>
                <a14:m>
                  <m:oMath xmlns:m="http://schemas.openxmlformats.org/officeDocument/2006/math">
                    <m:r>
                      <a:rPr lang="en-US" i="1">
                        <a:latin typeface="Cambria Math" charset="0"/>
                      </a:rPr>
                      <m:t>𝜉</m:t>
                    </m:r>
                    <m:r>
                      <a:rPr lang="en-US" i="1">
                        <a:latin typeface="Cambria Math" charset="0"/>
                      </a:rPr>
                      <m:t>: </m:t>
                    </m:r>
                    <m:r>
                      <a:rPr lang="en-US" i="1">
                        <a:latin typeface="Cambria Math" charset="0"/>
                        <a:ea typeface="Cambria Math" charset="0"/>
                        <a:cs typeface="Cambria Math" charset="0"/>
                      </a:rPr>
                      <m:t>ℝ</m:t>
                    </m:r>
                    <m:r>
                      <a:rPr lang="en-US" i="1">
                        <a:latin typeface="Cambria Math"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ℝ</m:t>
                        </m:r>
                      </m:e>
                      <m:sup>
                        <m:r>
                          <a:rPr lang="en-US" i="1">
                            <a:latin typeface="Cambria Math" charset="0"/>
                            <a:ea typeface="Cambria Math" charset="0"/>
                            <a:cs typeface="Cambria Math" charset="0"/>
                          </a:rPr>
                          <m:t>𝑛</m:t>
                        </m:r>
                      </m:sup>
                    </m:sSup>
                  </m:oMath>
                </a14:m>
                <a:r>
                  <a:rPr lang="en-US" dirty="0"/>
                  <a:t> is a solution or trajectory </a:t>
                </a:r>
                <a:r>
                  <a:rPr lang="en-US" dirty="0" err="1"/>
                  <a:t>iff</a:t>
                </a:r>
                <a:r>
                  <a:rPr lang="en-US" dirty="0"/>
                  <a:t> (1) </a:t>
                </a:r>
                <a14:m>
                  <m:oMath xmlns:m="http://schemas.openxmlformats.org/officeDocument/2006/math">
                    <m:r>
                      <a:rPr lang="en-US" i="1">
                        <a:latin typeface="Cambria Math" charset="0"/>
                      </a:rPr>
                      <m:t>𝜉</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charset="0"/>
                              </a:rPr>
                              <m:t>𝑡</m:t>
                            </m:r>
                          </m:e>
                          <m:sub>
                            <m:r>
                              <a:rPr lang="en-US" i="1">
                                <a:latin typeface="Cambria Math" charset="0"/>
                              </a:rPr>
                              <m:t>0</m:t>
                            </m:r>
                          </m:sub>
                        </m:sSub>
                      </m:e>
                    </m:d>
                    <m:r>
                      <a:rPr lang="en-US" i="1">
                        <a:latin typeface="Cambria Math" charset="0"/>
                      </a:rPr>
                      <m:t>=</m:t>
                    </m:r>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0</m:t>
                        </m:r>
                      </m:sub>
                    </m:sSub>
                  </m:oMath>
                </a14:m>
                <a:r>
                  <a:rPr lang="en-US" dirty="0"/>
                  <a:t> and (2) </a:t>
                </a:r>
                <a14:m>
                  <m:oMath xmlns:m="http://schemas.openxmlformats.org/officeDocument/2006/math">
                    <m:f>
                      <m:fPr>
                        <m:ctrlPr>
                          <a:rPr lang="en-US" i="1">
                            <a:latin typeface="Cambria Math" panose="02040503050406030204" pitchFamily="18" charset="0"/>
                          </a:rPr>
                        </m:ctrlPr>
                      </m:fPr>
                      <m:num>
                        <m:r>
                          <a:rPr lang="en-US" i="1">
                            <a:latin typeface="Cambria Math" charset="0"/>
                          </a:rPr>
                          <m:t>𝑑</m:t>
                        </m:r>
                      </m:num>
                      <m:den>
                        <m:r>
                          <a:rPr lang="en-US" i="1">
                            <a:latin typeface="Cambria Math" charset="0"/>
                          </a:rPr>
                          <m:t>𝑑𝑡</m:t>
                        </m:r>
                      </m:den>
                    </m:f>
                    <m:r>
                      <a:rPr lang="en-US" i="1">
                        <a:latin typeface="Cambria Math" charset="0"/>
                      </a:rPr>
                      <m:t>𝜉</m:t>
                    </m:r>
                    <m:d>
                      <m:dPr>
                        <m:ctrlPr>
                          <a:rPr lang="en-US" i="1">
                            <a:latin typeface="Cambria Math" panose="02040503050406030204" pitchFamily="18" charset="0"/>
                          </a:rPr>
                        </m:ctrlPr>
                      </m:dPr>
                      <m:e>
                        <m:r>
                          <a:rPr lang="en-US" i="1">
                            <a:latin typeface="Cambria Math" charset="0"/>
                          </a:rPr>
                          <m:t>𝑡</m:t>
                        </m:r>
                      </m:e>
                    </m:d>
                    <m:r>
                      <a:rPr lang="en-US" i="1">
                        <a:latin typeface="Cambria Math" charset="0"/>
                      </a:rPr>
                      <m:t>=</m:t>
                    </m:r>
                    <m:r>
                      <a:rPr lang="en-US" b="0" i="1" smtClean="0">
                        <a:latin typeface="Cambria Math" charset="0"/>
                      </a:rPr>
                      <m:t>𝑝</m:t>
                    </m:r>
                    <m:r>
                      <a:rPr lang="en-US" i="1">
                        <a:latin typeface="Cambria Math" charset="0"/>
                      </a:rPr>
                      <m:t>(</m:t>
                    </m:r>
                    <m:r>
                      <a:rPr lang="en-US" i="1">
                        <a:latin typeface="Cambria Math" charset="0"/>
                      </a:rPr>
                      <m:t>𝜉</m:t>
                    </m:r>
                    <m:d>
                      <m:dPr>
                        <m:ctrlPr>
                          <a:rPr lang="en-US" i="1">
                            <a:latin typeface="Cambria Math" panose="02040503050406030204" pitchFamily="18" charset="0"/>
                          </a:rPr>
                        </m:ctrlPr>
                      </m:dPr>
                      <m:e>
                        <m:r>
                          <a:rPr lang="en-US" i="1">
                            <a:latin typeface="Cambria Math" charset="0"/>
                          </a:rPr>
                          <m:t>𝑡</m:t>
                        </m:r>
                      </m:e>
                    </m:d>
                    <m:r>
                      <a:rPr lang="en-US" i="1">
                        <a:latin typeface="Cambria Math" charset="0"/>
                      </a:rPr>
                      <m:t>,</m:t>
                    </m:r>
                    <m:r>
                      <a:rPr lang="en-US" b="0" i="1" smtClean="0">
                        <a:latin typeface="Cambria Math" charset="0"/>
                      </a:rPr>
                      <m:t>𝑡</m:t>
                    </m:r>
                    <m:r>
                      <a:rPr lang="en-US" i="1">
                        <a:latin typeface="Cambria Math" charset="0"/>
                      </a:rPr>
                      <m:t>), ∀</m:t>
                    </m:r>
                    <m:r>
                      <a:rPr lang="en-US" i="1">
                        <a:latin typeface="Cambria Math" charset="0"/>
                      </a:rPr>
                      <m:t>𝑡</m:t>
                    </m:r>
                    <m:r>
                      <a:rPr lang="en-US" i="1">
                        <a:latin typeface="Cambria Math" charset="0"/>
                      </a:rPr>
                      <m:t>∈</m:t>
                    </m:r>
                    <m:r>
                      <a:rPr lang="en-US" i="1">
                        <a:latin typeface="Cambria Math" charset="0"/>
                        <a:ea typeface="Cambria Math" charset="0"/>
                        <a:cs typeface="Cambria Math" charset="0"/>
                      </a:rPr>
                      <m:t>ℝ</m:t>
                    </m:r>
                    <m:r>
                      <a:rPr lang="en-US" b="0" i="1" smtClean="0">
                        <a:latin typeface="Cambria Math" charset="0"/>
                        <a:ea typeface="Cambria Math" charset="0"/>
                        <a:cs typeface="Cambria Math" charset="0"/>
                      </a:rPr>
                      <m:t>\</m:t>
                    </m:r>
                    <m:r>
                      <m:rPr>
                        <m:sty m:val="p"/>
                      </m:rPr>
                      <a:rPr lang="en-US" b="0" i="1" smtClean="0">
                        <a:latin typeface="Cambria Math" charset="0"/>
                        <a:ea typeface="Cambria Math" charset="0"/>
                        <a:cs typeface="Cambria Math" charset="0"/>
                      </a:rPr>
                      <m:t>D</m:t>
                    </m:r>
                  </m:oMath>
                </a14:m>
                <a:r>
                  <a:rPr lang="en-US" dirty="0"/>
                  <a:t>. </a:t>
                </a:r>
              </a:p>
              <a:p>
                <a:pPr marL="0" indent="0">
                  <a:lnSpc>
                    <a:spcPct val="120000"/>
                  </a:lnSpc>
                  <a:buNone/>
                </a:pPr>
                <a:endParaRPr lang="en-US" dirty="0"/>
              </a:p>
              <a:p>
                <a:pPr marL="0" indent="0">
                  <a:lnSpc>
                    <a:spcPct val="120000"/>
                  </a:lnSpc>
                  <a:buNone/>
                </a:pPr>
                <a:endParaRPr lang="en-US" dirty="0"/>
              </a:p>
              <a:p>
                <a:pPr marL="514350" indent="-514350">
                  <a:lnSpc>
                    <a:spcPct val="120000"/>
                  </a:lnSpc>
                  <a:buAutoNum type="arabicParenBoth"/>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1" y="1600200"/>
                <a:ext cx="6705599" cy="5257800"/>
              </a:xfrm>
              <a:blipFill>
                <a:blip r:embed="rId2"/>
                <a:stretch>
                  <a:fillRect l="-758" t="-482" r="-568"/>
                </a:stretch>
              </a:blipFill>
            </p:spPr>
            <p:txBody>
              <a:bodyPr/>
              <a:lstStyle/>
              <a:p>
                <a:r>
                  <a:rPr lang="en-US">
                    <a:noFill/>
                  </a:rPr>
                  <a:t> </a:t>
                </a:r>
              </a:p>
            </p:txBody>
          </p:sp>
        </mc:Fallback>
      </mc:AlternateContent>
      <p:cxnSp>
        <p:nvCxnSpPr>
          <p:cNvPr id="5" name="Straight Arrow Connector 4"/>
          <p:cNvCxnSpPr/>
          <p:nvPr/>
        </p:nvCxnSpPr>
        <p:spPr>
          <a:xfrm>
            <a:off x="7848600" y="3124200"/>
            <a:ext cx="2514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848600" y="1417638"/>
            <a:ext cx="0" cy="17065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7848600" y="2286000"/>
            <a:ext cx="685800" cy="609600"/>
          </a:xfrm>
          <a:prstGeom prst="curvedConnector3">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8534400" y="1973494"/>
            <a:ext cx="914400" cy="464907"/>
          </a:xfrm>
          <a:prstGeom prst="curvedConnector3">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flipV="1">
            <a:off x="9448800" y="1442302"/>
            <a:ext cx="762000" cy="428682"/>
          </a:xfrm>
          <a:prstGeom prst="curvedConnector3">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534400" y="1870985"/>
            <a:ext cx="0" cy="1268297"/>
          </a:xfrm>
          <a:prstGeom prst="straightConnector1">
            <a:avLst/>
          </a:prstGeom>
          <a:ln w="952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448800" y="1870985"/>
            <a:ext cx="0" cy="1268297"/>
          </a:xfrm>
          <a:prstGeom prst="straightConnector1">
            <a:avLst/>
          </a:prstGeom>
          <a:ln w="952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360250" y="3262185"/>
                <a:ext cx="4453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𝜏</m:t>
                          </m:r>
                        </m:e>
                        <m:sub>
                          <m:r>
                            <a:rPr lang="en-US" i="1">
                              <a:latin typeface="Cambria Math" charset="0"/>
                            </a:rPr>
                            <m:t>1</m:t>
                          </m:r>
                        </m:sub>
                      </m:sSub>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8360250" y="3262185"/>
                <a:ext cx="445378"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9226112" y="3252685"/>
                <a:ext cx="4507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𝜏</m:t>
                          </m:r>
                        </m:e>
                        <m:sub>
                          <m:r>
                            <a:rPr lang="en-US" i="1">
                              <a:latin typeface="Cambria Math" charset="0"/>
                            </a:rPr>
                            <m:t>2</m:t>
                          </m:r>
                        </m:sub>
                      </m:sSub>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9226112" y="3252685"/>
                <a:ext cx="45070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48143" y="2138538"/>
                <a:ext cx="6650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𝑢</m:t>
                      </m:r>
                      <m:d>
                        <m:dPr>
                          <m:ctrlPr>
                            <a:rPr lang="en-US" i="1">
                              <a:latin typeface="Cambria Math" panose="02040503050406030204" pitchFamily="18" charset="0"/>
                            </a:rPr>
                          </m:ctrlPr>
                        </m:dPr>
                        <m:e>
                          <m:r>
                            <a:rPr lang="en-US" i="1">
                              <a:latin typeface="Cambria Math" charset="0"/>
                            </a:rPr>
                            <m:t>𝑡</m:t>
                          </m:r>
                        </m:e>
                      </m:d>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7248143" y="2138538"/>
                <a:ext cx="665054" cy="369332"/>
              </a:xfrm>
              <a:prstGeom prst="rect">
                <a:avLst/>
              </a:prstGeom>
              <a:blipFill>
                <a:blip r:embed="rId5"/>
                <a:stretch>
                  <a:fillRect/>
                </a:stretch>
              </a:blipFill>
            </p:spPr>
            <p:txBody>
              <a:bodyPr/>
              <a:lstStyle/>
              <a:p>
                <a:r>
                  <a:rPr lang="en-US">
                    <a:noFill/>
                  </a:rPr>
                  <a:t> </a:t>
                </a:r>
              </a:p>
            </p:txBody>
          </p:sp>
        </mc:Fallback>
      </mc:AlternateContent>
      <p:sp>
        <p:nvSpPr>
          <p:cNvPr id="23" name="Oval 22"/>
          <p:cNvSpPr/>
          <p:nvPr/>
        </p:nvSpPr>
        <p:spPr>
          <a:xfrm>
            <a:off x="8458200" y="1905000"/>
            <a:ext cx="152809" cy="1524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372192" y="1828800"/>
            <a:ext cx="152809" cy="1524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372601" y="2362200"/>
            <a:ext cx="152809" cy="1524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458201" y="2209800"/>
            <a:ext cx="152809" cy="1524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7"/>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32348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t>Is PC input </a:t>
                </a:r>
                <a14:m>
                  <m:oMath xmlns:m="http://schemas.openxmlformats.org/officeDocument/2006/math">
                    <m:r>
                      <a:rPr lang="en-US" i="1">
                        <a:latin typeface="Cambria Math" charset="0"/>
                      </a:rPr>
                      <m:t>𝑢</m:t>
                    </m:r>
                    <m:d>
                      <m:dPr>
                        <m:ctrlPr>
                          <a:rPr lang="en-US" i="1">
                            <a:latin typeface="Cambria Math" panose="02040503050406030204" pitchFamily="18" charset="0"/>
                          </a:rPr>
                        </m:ctrlPr>
                      </m:dPr>
                      <m:e>
                        <m:r>
                          <a:rPr lang="en-US" i="1">
                            <a:latin typeface="Cambria Math" charset="0"/>
                          </a:rPr>
                          <m:t>𝑡</m:t>
                        </m:r>
                      </m:e>
                    </m:d>
                  </m:oMath>
                </a14:m>
                <a:r>
                  <a:rPr lang="en-US" dirty="0"/>
                  <a:t> adequate for guaranteeing existence of solutions?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17021" r="-815" b="-29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spcBef>
                    <a:spcPts val="0"/>
                  </a:spcBef>
                  <a:buNone/>
                </a:pPr>
                <a:r>
                  <a:rPr lang="en-US" sz="2800" dirty="0"/>
                  <a:t>Example. </a:t>
                </a:r>
                <a14:m>
                  <m:oMath xmlns:m="http://schemas.openxmlformats.org/officeDocument/2006/math">
                    <m:acc>
                      <m:accPr>
                        <m:chr m:val="̇"/>
                        <m:ctrlPr>
                          <a:rPr lang="en-US" sz="2800" i="1" dirty="0">
                            <a:latin typeface="Cambria Math" panose="02040503050406030204" pitchFamily="18" charset="0"/>
                          </a:rPr>
                        </m:ctrlPr>
                      </m:accPr>
                      <m:e>
                        <m:r>
                          <a:rPr lang="en-US" sz="2800" i="1" dirty="0">
                            <a:latin typeface="Cambria Math" charset="0"/>
                          </a:rPr>
                          <m:t>𝑥</m:t>
                        </m:r>
                      </m:e>
                    </m:acc>
                    <m:d>
                      <m:dPr>
                        <m:ctrlPr>
                          <a:rPr lang="en-US" sz="2800" i="1" dirty="0">
                            <a:latin typeface="Cambria Math" panose="02040503050406030204" pitchFamily="18" charset="0"/>
                          </a:rPr>
                        </m:ctrlPr>
                      </m:dPr>
                      <m:e>
                        <m:r>
                          <a:rPr lang="en-US" sz="2800" i="1" dirty="0">
                            <a:latin typeface="Cambria Math" charset="0"/>
                          </a:rPr>
                          <m:t>𝑡</m:t>
                        </m:r>
                      </m:e>
                    </m:d>
                    <m:r>
                      <a:rPr lang="en-US" sz="2800" i="1" dirty="0">
                        <a:latin typeface="Cambria Math" charset="0"/>
                      </a:rPr>
                      <m:t>=−</m:t>
                    </m:r>
                    <m:r>
                      <a:rPr lang="en-US" sz="2800" i="1" dirty="0">
                        <a:latin typeface="Cambria Math" charset="0"/>
                      </a:rPr>
                      <m:t>𝑠𝑔𝑛</m:t>
                    </m:r>
                    <m:d>
                      <m:dPr>
                        <m:ctrlPr>
                          <a:rPr lang="en-US" sz="2800" i="1" dirty="0">
                            <a:latin typeface="Cambria Math" panose="02040503050406030204" pitchFamily="18" charset="0"/>
                          </a:rPr>
                        </m:ctrlPr>
                      </m:dPr>
                      <m:e>
                        <m:r>
                          <a:rPr lang="en-US" sz="2800" i="1" dirty="0">
                            <a:latin typeface="Cambria Math" charset="0"/>
                          </a:rPr>
                          <m:t>𝑥</m:t>
                        </m:r>
                        <m:d>
                          <m:dPr>
                            <m:ctrlPr>
                              <a:rPr lang="en-US" sz="2800" i="1" dirty="0">
                                <a:latin typeface="Cambria Math" panose="02040503050406030204" pitchFamily="18" charset="0"/>
                              </a:rPr>
                            </m:ctrlPr>
                          </m:dPr>
                          <m:e>
                            <m:r>
                              <a:rPr lang="en-US" sz="2800" i="1" dirty="0">
                                <a:latin typeface="Cambria Math" charset="0"/>
                              </a:rPr>
                              <m:t>𝑡</m:t>
                            </m:r>
                          </m:e>
                        </m:d>
                      </m:e>
                    </m:d>
                    <m:r>
                      <a:rPr lang="en-US" sz="2800" i="1" dirty="0">
                        <a:latin typeface="Cambria Math" charset="0"/>
                      </a:rPr>
                      <m:t>;</m:t>
                    </m:r>
                    <m:sSub>
                      <m:sSubPr>
                        <m:ctrlPr>
                          <a:rPr lang="en-US" sz="2800" i="1" dirty="0">
                            <a:latin typeface="Cambria Math" panose="02040503050406030204" pitchFamily="18" charset="0"/>
                          </a:rPr>
                        </m:ctrlPr>
                      </m:sSubPr>
                      <m:e>
                        <m:r>
                          <a:rPr lang="en-US" sz="2800" i="1">
                            <a:latin typeface="Cambria Math" charset="0"/>
                          </a:rPr>
                          <m:t>𝑥</m:t>
                        </m:r>
                      </m:e>
                      <m:sub>
                        <m:r>
                          <a:rPr lang="en-US" sz="2800" i="1">
                            <a:latin typeface="Cambria Math" charset="0"/>
                          </a:rPr>
                          <m:t>0</m:t>
                        </m:r>
                      </m:sub>
                    </m:sSub>
                    <m:r>
                      <a:rPr lang="en-US" sz="2800" i="1">
                        <a:latin typeface="Cambria Math" charset="0"/>
                      </a:rPr>
                      <m:t>=</m:t>
                    </m:r>
                    <m:r>
                      <a:rPr lang="en-US" sz="2800" i="1">
                        <a:latin typeface="Cambria Math" charset="0"/>
                      </a:rPr>
                      <m:t>𝑐</m:t>
                    </m:r>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𝑡</m:t>
                        </m:r>
                      </m:e>
                      <m:sub>
                        <m:r>
                          <a:rPr lang="en-US" sz="2800" i="1">
                            <a:latin typeface="Cambria Math" charset="0"/>
                          </a:rPr>
                          <m:t>0</m:t>
                        </m:r>
                      </m:sub>
                    </m:sSub>
                    <m:r>
                      <a:rPr lang="en-US" sz="2800" i="1">
                        <a:latin typeface="Cambria Math" charset="0"/>
                      </a:rPr>
                      <m:t>=0;</m:t>
                    </m:r>
                    <m:r>
                      <a:rPr lang="en-US" sz="2800" i="1">
                        <a:latin typeface="Cambria Math" charset="0"/>
                      </a:rPr>
                      <m:t>𝑐</m:t>
                    </m:r>
                    <m:r>
                      <a:rPr lang="en-US" sz="2800" i="1">
                        <a:latin typeface="Cambria Math" charset="0"/>
                      </a:rPr>
                      <m:t>&gt;0</m:t>
                    </m:r>
                  </m:oMath>
                </a14:m>
                <a:r>
                  <a:rPr lang="en-US" sz="2800" dirty="0"/>
                  <a:t> </a:t>
                </a:r>
              </a:p>
              <a:p>
                <a:pPr marL="0" indent="0">
                  <a:spcBef>
                    <a:spcPts val="0"/>
                  </a:spcBef>
                  <a:buNone/>
                </a:pPr>
                <a:r>
                  <a:rPr lang="en-US" sz="2800" dirty="0"/>
                  <a:t>Solution: </a:t>
                </a:r>
                <a14:m>
                  <m:oMath xmlns:m="http://schemas.openxmlformats.org/officeDocument/2006/math">
                    <m:r>
                      <a:rPr lang="en-US" sz="2800" i="1">
                        <a:latin typeface="Cambria Math" charset="0"/>
                      </a:rPr>
                      <m:t>𝜉</m:t>
                    </m:r>
                    <m:d>
                      <m:dPr>
                        <m:ctrlPr>
                          <a:rPr lang="en-US" sz="2800" i="1">
                            <a:latin typeface="Cambria Math" panose="02040503050406030204" pitchFamily="18" charset="0"/>
                          </a:rPr>
                        </m:ctrlPr>
                      </m:dPr>
                      <m:e>
                        <m:r>
                          <a:rPr lang="en-US" sz="2800" i="1">
                            <a:latin typeface="Cambria Math" charset="0"/>
                          </a:rPr>
                          <m:t>𝑡</m:t>
                        </m:r>
                      </m:e>
                    </m:d>
                    <m:r>
                      <a:rPr lang="en-US" sz="2800" i="1">
                        <a:latin typeface="Cambria Math" charset="0"/>
                      </a:rPr>
                      <m:t>=</m:t>
                    </m:r>
                    <m:r>
                      <a:rPr lang="en-US" sz="2800" i="1">
                        <a:latin typeface="Cambria Math" charset="0"/>
                      </a:rPr>
                      <m:t>𝑐</m:t>
                    </m:r>
                    <m:r>
                      <a:rPr lang="en-US" sz="2800" i="1">
                        <a:latin typeface="Cambria Math" charset="0"/>
                      </a:rPr>
                      <m:t>−</m:t>
                    </m:r>
                    <m:r>
                      <a:rPr lang="en-US" sz="2800" i="1">
                        <a:latin typeface="Cambria Math" charset="0"/>
                      </a:rPr>
                      <m:t>𝑡</m:t>
                    </m:r>
                  </m:oMath>
                </a14:m>
                <a:r>
                  <a:rPr lang="en-US" sz="2800" dirty="0"/>
                  <a:t> for </a:t>
                </a:r>
                <a14:m>
                  <m:oMath xmlns:m="http://schemas.openxmlformats.org/officeDocument/2006/math">
                    <m:r>
                      <a:rPr lang="en-US" sz="2800" i="1">
                        <a:latin typeface="Cambria Math" charset="0"/>
                      </a:rPr>
                      <m:t>𝑡</m:t>
                    </m:r>
                    <m:r>
                      <a:rPr lang="en-US" sz="2800" i="1">
                        <a:latin typeface="Cambria Math" charset="0"/>
                      </a:rPr>
                      <m:t>≤</m:t>
                    </m:r>
                    <m:r>
                      <a:rPr lang="en-US" sz="2800" i="1">
                        <a:latin typeface="Cambria Math" charset="0"/>
                      </a:rPr>
                      <m:t>𝑐</m:t>
                    </m:r>
                  </m:oMath>
                </a14:m>
                <a:r>
                  <a:rPr lang="en-US" sz="2800" dirty="0"/>
                  <a:t>; check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charset="0"/>
                          </a:rPr>
                          <m:t>𝜉</m:t>
                        </m:r>
                      </m:e>
                    </m:acc>
                    <m:r>
                      <a:rPr lang="en-US" sz="2800" i="1" dirty="0">
                        <a:latin typeface="Cambria Math" charset="0"/>
                      </a:rPr>
                      <m:t>=−1</m:t>
                    </m:r>
                  </m:oMath>
                </a14:m>
                <a:endParaRPr lang="en-US" sz="2800" dirty="0"/>
              </a:p>
              <a:p>
                <a:pPr marL="0" indent="0">
                  <a:spcBef>
                    <a:spcPts val="0"/>
                  </a:spcBef>
                  <a:buNone/>
                </a:pPr>
                <a:r>
                  <a:rPr lang="en-US" sz="2800" dirty="0"/>
                  <a:t>Problem: </a:t>
                </a:r>
                <a14:m>
                  <m:oMath xmlns:m="http://schemas.openxmlformats.org/officeDocument/2006/math">
                    <m:r>
                      <a:rPr lang="en-US" sz="2800" i="1">
                        <a:latin typeface="Cambria Math" charset="0"/>
                      </a:rPr>
                      <m:t>𝑓</m:t>
                    </m:r>
                  </m:oMath>
                </a14:m>
                <a:r>
                  <a:rPr lang="en-US" sz="2800" dirty="0"/>
                  <a:t> discontinuous is </a:t>
                </a:r>
                <a14:m>
                  <m:oMath xmlns:m="http://schemas.openxmlformats.org/officeDocument/2006/math">
                    <m:r>
                      <a:rPr lang="en-US" sz="2800" i="1">
                        <a:latin typeface="Cambria Math" charset="0"/>
                      </a:rPr>
                      <m:t>𝑥</m:t>
                    </m:r>
                  </m:oMath>
                </a14:m>
                <a:endParaRPr lang="en-US" sz="2800" dirty="0"/>
              </a:p>
              <a:p>
                <a:pPr marL="0" indent="0">
                  <a:spcBef>
                    <a:spcPts val="0"/>
                  </a:spcBef>
                  <a:buNone/>
                </a:pPr>
                <a:endParaRPr lang="en-US" sz="2800" dirty="0"/>
              </a:p>
              <a:p>
                <a:pPr marL="0" indent="0">
                  <a:spcBef>
                    <a:spcPts val="0"/>
                  </a:spcBef>
                  <a:buNone/>
                </a:pPr>
                <a:r>
                  <a:rPr lang="en-US" sz="2800" dirty="0"/>
                  <a:t>Example. </a:t>
                </a:r>
                <a14:m>
                  <m:oMath xmlns:m="http://schemas.openxmlformats.org/officeDocument/2006/math">
                    <m:acc>
                      <m:accPr>
                        <m:chr m:val="̇"/>
                        <m:ctrlPr>
                          <a:rPr lang="en-US" sz="2800" i="1" dirty="0">
                            <a:latin typeface="Cambria Math" panose="02040503050406030204" pitchFamily="18" charset="0"/>
                          </a:rPr>
                        </m:ctrlPr>
                      </m:accPr>
                      <m:e>
                        <m:r>
                          <a:rPr lang="en-US" sz="2800" i="1" dirty="0">
                            <a:latin typeface="Cambria Math" charset="0"/>
                          </a:rPr>
                          <m:t>𝑥</m:t>
                        </m:r>
                      </m:e>
                    </m:acc>
                    <m:d>
                      <m:dPr>
                        <m:ctrlPr>
                          <a:rPr lang="en-US" sz="2800" i="1" dirty="0">
                            <a:latin typeface="Cambria Math" panose="02040503050406030204" pitchFamily="18" charset="0"/>
                          </a:rPr>
                        </m:ctrlPr>
                      </m:dPr>
                      <m:e>
                        <m:r>
                          <a:rPr lang="en-US" sz="2800" i="1" dirty="0">
                            <a:latin typeface="Cambria Math" charset="0"/>
                          </a:rPr>
                          <m:t>𝑡</m:t>
                        </m:r>
                      </m:e>
                    </m:d>
                    <m:r>
                      <a:rPr lang="en-US" sz="2800" i="1" dirty="0">
                        <a:latin typeface="Cambria Math" charset="0"/>
                      </a:rPr>
                      <m:t>=</m:t>
                    </m:r>
                    <m:sSup>
                      <m:sSupPr>
                        <m:ctrlPr>
                          <a:rPr lang="en-US" sz="2800" i="1" dirty="0">
                            <a:latin typeface="Cambria Math" panose="02040503050406030204" pitchFamily="18" charset="0"/>
                          </a:rPr>
                        </m:ctrlPr>
                      </m:sSupPr>
                      <m:e>
                        <m:r>
                          <a:rPr lang="en-US" sz="2800" i="1" dirty="0">
                            <a:latin typeface="Cambria Math" charset="0"/>
                          </a:rPr>
                          <m:t>𝑥</m:t>
                        </m:r>
                      </m:e>
                      <m:sup>
                        <m:r>
                          <a:rPr lang="en-US" sz="2800" i="1" dirty="0">
                            <a:latin typeface="Cambria Math" charset="0"/>
                          </a:rPr>
                          <m:t>2</m:t>
                        </m:r>
                      </m:sup>
                    </m:sSup>
                    <m:r>
                      <a:rPr lang="en-US" sz="2800" i="1" dirty="0">
                        <a:latin typeface="Cambria Math" charset="0"/>
                      </a:rPr>
                      <m:t>;</m:t>
                    </m:r>
                    <m:sSub>
                      <m:sSubPr>
                        <m:ctrlPr>
                          <a:rPr lang="en-US" sz="2800" i="1" dirty="0">
                            <a:latin typeface="Cambria Math" panose="02040503050406030204" pitchFamily="18" charset="0"/>
                          </a:rPr>
                        </m:ctrlPr>
                      </m:sSubPr>
                      <m:e>
                        <m:r>
                          <a:rPr lang="en-US" sz="2800" i="1">
                            <a:latin typeface="Cambria Math" charset="0"/>
                          </a:rPr>
                          <m:t>𝑥</m:t>
                        </m:r>
                      </m:e>
                      <m:sub>
                        <m:r>
                          <a:rPr lang="en-US" sz="2800" i="1">
                            <a:latin typeface="Cambria Math" charset="0"/>
                          </a:rPr>
                          <m:t>0</m:t>
                        </m:r>
                      </m:sub>
                    </m:sSub>
                    <m:r>
                      <a:rPr lang="en-US" sz="2800" i="1">
                        <a:latin typeface="Cambria Math" charset="0"/>
                      </a:rPr>
                      <m:t>=</m:t>
                    </m:r>
                    <m:r>
                      <a:rPr lang="en-US" sz="2800" i="1">
                        <a:latin typeface="Cambria Math" charset="0"/>
                      </a:rPr>
                      <m:t>𝑐</m:t>
                    </m:r>
                    <m:r>
                      <a:rPr lang="en-US" sz="2800" i="1">
                        <a:latin typeface="Cambria Math" charset="0"/>
                      </a:rPr>
                      <m:t>;</m:t>
                    </m:r>
                    <m:sSub>
                      <m:sSubPr>
                        <m:ctrlPr>
                          <a:rPr lang="en-US" sz="2800" i="1">
                            <a:latin typeface="Cambria Math" panose="02040503050406030204" pitchFamily="18" charset="0"/>
                          </a:rPr>
                        </m:ctrlPr>
                      </m:sSubPr>
                      <m:e>
                        <m:r>
                          <a:rPr lang="en-US" sz="2800" i="1">
                            <a:latin typeface="Cambria Math" charset="0"/>
                          </a:rPr>
                          <m:t>𝑡</m:t>
                        </m:r>
                      </m:e>
                      <m:sub>
                        <m:r>
                          <a:rPr lang="en-US" sz="2800" i="1">
                            <a:latin typeface="Cambria Math" charset="0"/>
                          </a:rPr>
                          <m:t>0</m:t>
                        </m:r>
                      </m:sub>
                    </m:sSub>
                    <m:r>
                      <a:rPr lang="en-US" sz="2800" i="1">
                        <a:latin typeface="Cambria Math" charset="0"/>
                      </a:rPr>
                      <m:t>=0;</m:t>
                    </m:r>
                    <m:r>
                      <a:rPr lang="en-US" sz="2800" i="1">
                        <a:latin typeface="Cambria Math" charset="0"/>
                      </a:rPr>
                      <m:t>𝑐</m:t>
                    </m:r>
                    <m:r>
                      <a:rPr lang="en-US" sz="2800" i="1">
                        <a:latin typeface="Cambria Math" charset="0"/>
                      </a:rPr>
                      <m:t>&gt;0</m:t>
                    </m:r>
                  </m:oMath>
                </a14:m>
                <a:r>
                  <a:rPr lang="en-US" sz="2800" dirty="0"/>
                  <a:t> </a:t>
                </a:r>
              </a:p>
              <a:p>
                <a:pPr marL="0" indent="0">
                  <a:spcBef>
                    <a:spcPts val="0"/>
                  </a:spcBef>
                  <a:buNone/>
                </a:pPr>
                <a:r>
                  <a:rPr lang="en-US" sz="2800" dirty="0"/>
                  <a:t>Solution: </a:t>
                </a:r>
                <a14:m>
                  <m:oMath xmlns:m="http://schemas.openxmlformats.org/officeDocument/2006/math">
                    <m:r>
                      <a:rPr lang="en-US" sz="2800" i="1">
                        <a:latin typeface="Cambria Math" charset="0"/>
                      </a:rPr>
                      <m:t>𝜉</m:t>
                    </m:r>
                    <m:d>
                      <m:dPr>
                        <m:ctrlPr>
                          <a:rPr lang="en-US" sz="2800" i="1">
                            <a:latin typeface="Cambria Math" panose="02040503050406030204" pitchFamily="18" charset="0"/>
                          </a:rPr>
                        </m:ctrlPr>
                      </m:dPr>
                      <m:e>
                        <m:r>
                          <a:rPr lang="en-US" sz="2800" i="1">
                            <a:latin typeface="Cambria Math" charset="0"/>
                          </a:rPr>
                          <m:t>𝑡</m:t>
                        </m:r>
                      </m:e>
                    </m:d>
                    <m:r>
                      <a:rPr lang="en-US" sz="2800" i="1">
                        <a:latin typeface="Cambria Math" charset="0"/>
                      </a:rPr>
                      <m:t>=</m:t>
                    </m:r>
                    <m:f>
                      <m:fPr>
                        <m:ctrlPr>
                          <a:rPr lang="en-US" sz="2800" i="1">
                            <a:latin typeface="Cambria Math" panose="02040503050406030204" pitchFamily="18" charset="0"/>
                          </a:rPr>
                        </m:ctrlPr>
                      </m:fPr>
                      <m:num>
                        <m:r>
                          <a:rPr lang="en-US" sz="2800" i="1">
                            <a:latin typeface="Cambria Math" charset="0"/>
                          </a:rPr>
                          <m:t>𝑐</m:t>
                        </m:r>
                      </m:num>
                      <m:den>
                        <m:r>
                          <a:rPr lang="en-US" sz="2800" i="1">
                            <a:latin typeface="Cambria Math" charset="0"/>
                          </a:rPr>
                          <m:t>1−</m:t>
                        </m:r>
                        <m:r>
                          <a:rPr lang="en-US" sz="2800" i="1">
                            <a:latin typeface="Cambria Math" charset="0"/>
                          </a:rPr>
                          <m:t>𝑡𝑐</m:t>
                        </m:r>
                      </m:den>
                    </m:f>
                  </m:oMath>
                </a14:m>
                <a:r>
                  <a:rPr lang="en-US" sz="2800" dirty="0"/>
                  <a:t> works for </a:t>
                </a:r>
                <a14:m>
                  <m:oMath xmlns:m="http://schemas.openxmlformats.org/officeDocument/2006/math">
                    <m:r>
                      <a:rPr lang="en-US" sz="2800" i="1">
                        <a:latin typeface="Cambria Math" charset="0"/>
                      </a:rPr>
                      <m:t>𝑡</m:t>
                    </m:r>
                    <m:r>
                      <a:rPr lang="en-US" sz="2800" i="1">
                        <a:latin typeface="Cambria Math" charset="0"/>
                      </a:rPr>
                      <m:t>&lt;1/</m:t>
                    </m:r>
                    <m:r>
                      <a:rPr lang="en-US" sz="2800" i="1">
                        <a:latin typeface="Cambria Math" charset="0"/>
                      </a:rPr>
                      <m:t>𝑐</m:t>
                    </m:r>
                  </m:oMath>
                </a14:m>
                <a:r>
                  <a:rPr lang="en-US" sz="2800" dirty="0"/>
                  <a:t>; check </a:t>
                </a:r>
                <a14:m>
                  <m:oMath xmlns:m="http://schemas.openxmlformats.org/officeDocument/2006/math">
                    <m:acc>
                      <m:accPr>
                        <m:chr m:val="̇"/>
                        <m:ctrlPr>
                          <a:rPr lang="en-US" sz="2800" i="1">
                            <a:latin typeface="Cambria Math" panose="02040503050406030204" pitchFamily="18" charset="0"/>
                          </a:rPr>
                        </m:ctrlPr>
                      </m:accPr>
                      <m:e>
                        <m:r>
                          <a:rPr lang="en-US" sz="2800" i="1">
                            <a:latin typeface="Cambria Math" charset="0"/>
                          </a:rPr>
                          <m:t>𝜉</m:t>
                        </m:r>
                      </m:e>
                    </m:acc>
                  </m:oMath>
                </a14:m>
                <a:endParaRPr lang="en-US" sz="2800" dirty="0"/>
              </a:p>
              <a:p>
                <a:pPr marL="0" indent="0">
                  <a:spcBef>
                    <a:spcPts val="0"/>
                  </a:spcBef>
                  <a:buNone/>
                </a:pPr>
                <a:r>
                  <a:rPr lang="en-US" sz="2800" dirty="0"/>
                  <a:t>Problem: As </a:t>
                </a:r>
                <a14:m>
                  <m:oMath xmlns:m="http://schemas.openxmlformats.org/officeDocument/2006/math">
                    <m:r>
                      <a:rPr lang="en-US" sz="2800" i="1">
                        <a:latin typeface="Cambria Math" charset="0"/>
                      </a:rPr>
                      <m:t>𝑡</m:t>
                    </m:r>
                    <m:r>
                      <a:rPr lang="en-US" sz="2800" i="1">
                        <a:latin typeface="Cambria Math" charset="0"/>
                      </a:rPr>
                      <m:t>→</m:t>
                    </m:r>
                    <m:f>
                      <m:fPr>
                        <m:ctrlPr>
                          <a:rPr lang="en-US" sz="2800" i="1">
                            <a:latin typeface="Cambria Math" panose="02040503050406030204" pitchFamily="18" charset="0"/>
                          </a:rPr>
                        </m:ctrlPr>
                      </m:fPr>
                      <m:num>
                        <m:r>
                          <a:rPr lang="en-US" sz="2800" i="1">
                            <a:latin typeface="Cambria Math" charset="0"/>
                          </a:rPr>
                          <m:t>1</m:t>
                        </m:r>
                      </m:num>
                      <m:den>
                        <m:r>
                          <a:rPr lang="en-US" sz="2800" i="1">
                            <a:latin typeface="Cambria Math" charset="0"/>
                          </a:rPr>
                          <m:t>𝑐</m:t>
                        </m:r>
                      </m:den>
                    </m:f>
                  </m:oMath>
                </a14:m>
                <a:r>
                  <a:rPr lang="en-US" sz="2800" dirty="0"/>
                  <a:t> then </a:t>
                </a:r>
                <a14:m>
                  <m:oMath xmlns:m="http://schemas.openxmlformats.org/officeDocument/2006/math">
                    <m:r>
                      <a:rPr lang="en-US" sz="2800" i="1">
                        <a:latin typeface="Cambria Math" charset="0"/>
                      </a:rPr>
                      <m:t>𝑥</m:t>
                    </m:r>
                    <m:d>
                      <m:dPr>
                        <m:ctrlPr>
                          <a:rPr lang="en-US" sz="2800" i="1">
                            <a:latin typeface="Cambria Math" panose="02040503050406030204" pitchFamily="18" charset="0"/>
                          </a:rPr>
                        </m:ctrlPr>
                      </m:dPr>
                      <m:e>
                        <m:r>
                          <a:rPr lang="en-US" sz="2800" i="1">
                            <a:latin typeface="Cambria Math" charset="0"/>
                          </a:rPr>
                          <m:t>𝑡</m:t>
                        </m:r>
                      </m:e>
                    </m:d>
                    <m:r>
                      <a:rPr lang="en-US" sz="2800" i="1">
                        <a:latin typeface="Cambria Math" charset="0"/>
                      </a:rPr>
                      <m:t>→∞</m:t>
                    </m:r>
                  </m:oMath>
                </a14:m>
                <a:r>
                  <a:rPr lang="en-US" sz="2800" dirty="0"/>
                  <a:t>; </a:t>
                </a:r>
                <a14:m>
                  <m:oMath xmlns:m="http://schemas.openxmlformats.org/officeDocument/2006/math">
                    <m:r>
                      <a:rPr lang="en-US" sz="2800" i="1">
                        <a:latin typeface="Cambria Math" charset="0"/>
                      </a:rPr>
                      <m:t>𝑝</m:t>
                    </m:r>
                  </m:oMath>
                </a14:m>
                <a:r>
                  <a:rPr lang="en-US" sz="2800" dirty="0"/>
                  <a:t> grows too fast</a:t>
                </a:r>
              </a:p>
              <a:p>
                <a:pPr marL="0" indent="0">
                  <a:spcBef>
                    <a:spcPts val="0"/>
                  </a:spcBef>
                  <a:buNone/>
                </a:pPr>
                <a:endParaRPr lang="en-US" sz="2800" dirty="0"/>
              </a:p>
              <a:p>
                <a:pPr marL="0" indent="0">
                  <a:spcBef>
                    <a:spcPts val="0"/>
                  </a:spcBef>
                  <a:buNone/>
                </a:pPr>
                <a:r>
                  <a:rPr lang="en-US" sz="28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81" t="-67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a:t>Lecture Slides </a:t>
            </a:r>
            <a:r>
              <a:rPr lang="de-DE"/>
              <a:t>by </a:t>
            </a:r>
            <a:r>
              <a:rPr lang="en-US"/>
              <a:t>Sayan Mitra</a:t>
            </a:r>
            <a:r>
              <a:rPr lang="de-DE"/>
              <a:t> mitras@illinois.edu</a:t>
            </a:r>
            <a:endParaRPr lang="en-US" dirty="0"/>
          </a:p>
        </p:txBody>
      </p:sp>
    </p:spTree>
    <p:extLst>
      <p:ext uri="{BB962C8B-B14F-4D97-AF65-F5344CB8AC3E}">
        <p14:creationId xmlns:p14="http://schemas.microsoft.com/office/powerpoint/2010/main" val="18218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26531</TotalTime>
  <Words>3238</Words>
  <Application>Microsoft Macintosh PowerPoint</Application>
  <PresentationFormat>Widescreen</PresentationFormat>
  <Paragraphs>394</Paragraphs>
  <Slides>48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Cambria Math</vt:lpstr>
      <vt:lpstr>Wingdings</vt:lpstr>
      <vt:lpstr>Office Theme</vt:lpstr>
      <vt:lpstr>Modeling Physics</vt:lpstr>
      <vt:lpstr>Plan</vt:lpstr>
      <vt:lpstr>Map of CPS models</vt:lpstr>
      <vt:lpstr>PowerPoint Presentation</vt:lpstr>
      <vt:lpstr>Introduction to dynamical systems</vt:lpstr>
      <vt:lpstr>Notions of solution</vt:lpstr>
      <vt:lpstr>Getting from point a to point b</vt:lpstr>
      <vt:lpstr>Modified notion</vt:lpstr>
      <vt:lpstr>Is PC input u(t) adequate for guaranteeing existence of solutions? </vt:lpstr>
      <vt:lpstr>Lipschitz continuity </vt:lpstr>
      <vt:lpstr>Existence and uniqueness of solutions</vt:lpstr>
      <vt:lpstr>Linear time-varying systems</vt:lpstr>
      <vt:lpstr>Example 1: Simple model of an economy</vt:lpstr>
      <vt:lpstr>Linear system and solutions</vt:lpstr>
      <vt:lpstr>Linear system and solutions</vt:lpstr>
      <vt:lpstr>Properties of Φ</vt:lpstr>
      <vt:lpstr>Solution of linear systems in Φ</vt:lpstr>
      <vt:lpstr>Linear time invariant system</vt:lpstr>
      <vt:lpstr>Discrete time models / discrete transition systems</vt:lpstr>
      <vt:lpstr>Discretized or sampled-time model</vt:lpstr>
      <vt:lpstr>Properties for dynamical systems</vt:lpstr>
      <vt:lpstr>Requirements: Stability</vt:lpstr>
      <vt:lpstr>Example: Pendulum</vt:lpstr>
      <vt:lpstr>PowerPoint Presentation</vt:lpstr>
      <vt:lpstr>Aleksandr M. Lyapunov </vt:lpstr>
      <vt:lpstr>Lyapunov stability</vt:lpstr>
      <vt:lpstr>Asymptotically stability</vt:lpstr>
      <vt:lpstr>Phase portrait of pendulum with friction</vt:lpstr>
      <vt:lpstr>Butterfly*</vt:lpstr>
      <vt:lpstr>Van der pol oscillator</vt:lpstr>
      <vt:lpstr>Stability of solutions* (instead of points)</vt:lpstr>
      <vt:lpstr>Verifying Stability for Linear Systems</vt:lpstr>
      <vt:lpstr>Jordan decomposition</vt:lpstr>
      <vt:lpstr>Example 1: Simple model of an economy</vt:lpstr>
      <vt:lpstr>Example: Simple linear model of an economy</vt:lpstr>
      <vt:lpstr>Stability of nonlinear systems</vt:lpstr>
      <vt:lpstr>Verifying Stability</vt:lpstr>
      <vt:lpstr>Proof sketch: Lyapunov stable if V ̇≤0 </vt:lpstr>
      <vt:lpstr>Proof sketch: Asymptotically stable if V ̇(ξ(t))&lt;0 </vt:lpstr>
      <vt:lpstr>Example 2: Reasoning about stability without solving ODEs</vt:lpstr>
      <vt:lpstr>PowerPoint Presentation</vt:lpstr>
      <vt:lpstr>An aside: Checking inductive invariants</vt:lpstr>
      <vt:lpstr>Finding Lyapunov Functions</vt:lpstr>
      <vt:lpstr>Linear autonomous systems</vt:lpstr>
      <vt:lpstr>Quadratic Lyapunov Functions</vt:lpstr>
      <vt:lpstr>Same example</vt:lpstr>
      <vt:lpstr>Converse Lyapunov</vt:lpstr>
      <vt:lpstr>Small puzzle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584/CS 584: Embedded System Verification SpaceEx and Linear Hybrid Syatems</dc:title>
  <dc:creator>Sayan Mitras</dc:creator>
  <cp:lastModifiedBy>Mitra, Sayan</cp:lastModifiedBy>
  <cp:revision>122</cp:revision>
  <cp:lastPrinted>2017-10-12T04:42:23Z</cp:lastPrinted>
  <dcterms:created xsi:type="dcterms:W3CDTF">2012-10-11T16:05:22Z</dcterms:created>
  <dcterms:modified xsi:type="dcterms:W3CDTF">2019-09-17T14:43:45Z</dcterms:modified>
</cp:coreProperties>
</file>