
<file path=[Content_Types].xml><?xml version="1.0" encoding="utf-8"?>
<Types xmlns="http://schemas.openxmlformats.org/package/2006/content-types">
  <Default Extension="gif" ContentType="image/gif"/>
  <Default Extension="jpeg" ContentType="image/jpeg"/>
  <Default Extension="mpg" ContentType="vide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handoutMasterIdLst>
    <p:handoutMasterId r:id="rId54"/>
  </p:handoutMasterIdLst>
  <p:sldIdLst>
    <p:sldId id="256" r:id="rId2"/>
    <p:sldId id="500" r:id="rId3"/>
    <p:sldId id="565" r:id="rId4"/>
    <p:sldId id="568" r:id="rId5"/>
    <p:sldId id="567" r:id="rId6"/>
    <p:sldId id="569" r:id="rId7"/>
    <p:sldId id="578" r:id="rId8"/>
    <p:sldId id="510" r:id="rId9"/>
    <p:sldId id="516" r:id="rId10"/>
    <p:sldId id="499" r:id="rId11"/>
    <p:sldId id="523" r:id="rId12"/>
    <p:sldId id="570" r:id="rId13"/>
    <p:sldId id="571" r:id="rId14"/>
    <p:sldId id="572" r:id="rId15"/>
    <p:sldId id="573" r:id="rId16"/>
    <p:sldId id="522" r:id="rId17"/>
    <p:sldId id="524" r:id="rId18"/>
    <p:sldId id="576" r:id="rId19"/>
    <p:sldId id="525" r:id="rId20"/>
    <p:sldId id="575" r:id="rId21"/>
    <p:sldId id="527" r:id="rId22"/>
    <p:sldId id="560" r:id="rId23"/>
    <p:sldId id="541" r:id="rId24"/>
    <p:sldId id="561" r:id="rId25"/>
    <p:sldId id="503" r:id="rId26"/>
    <p:sldId id="546" r:id="rId27"/>
    <p:sldId id="553" r:id="rId28"/>
    <p:sldId id="554" r:id="rId29"/>
    <p:sldId id="555" r:id="rId30"/>
    <p:sldId id="556" r:id="rId31"/>
    <p:sldId id="542" r:id="rId32"/>
    <p:sldId id="505" r:id="rId33"/>
    <p:sldId id="543" r:id="rId34"/>
    <p:sldId id="544" r:id="rId35"/>
    <p:sldId id="580" r:id="rId36"/>
    <p:sldId id="577" r:id="rId37"/>
    <p:sldId id="579" r:id="rId38"/>
    <p:sldId id="528" r:id="rId39"/>
    <p:sldId id="566" r:id="rId40"/>
    <p:sldId id="540" r:id="rId41"/>
    <p:sldId id="550" r:id="rId42"/>
    <p:sldId id="533" r:id="rId43"/>
    <p:sldId id="534" r:id="rId44"/>
    <p:sldId id="551" r:id="rId45"/>
    <p:sldId id="547" r:id="rId46"/>
    <p:sldId id="548" r:id="rId47"/>
    <p:sldId id="549" r:id="rId48"/>
    <p:sldId id="559" r:id="rId49"/>
    <p:sldId id="552" r:id="rId50"/>
    <p:sldId id="557" r:id="rId51"/>
    <p:sldId id="442"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9B8"/>
    <a:srgbClr val="192716"/>
    <a:srgbClr val="EEEEEE"/>
    <a:srgbClr val="83758C"/>
    <a:srgbClr val="4C3B31"/>
    <a:srgbClr val="FAFAFA"/>
    <a:srgbClr val="FFFFFF"/>
    <a:srgbClr val="5A8455"/>
    <a:srgbClr val="FBF8E9"/>
    <a:srgbClr val="F3EB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5" autoAdjust="0"/>
    <p:restoredTop sz="86025" autoAdjust="0"/>
  </p:normalViewPr>
  <p:slideViewPr>
    <p:cSldViewPr snapToGrid="0">
      <p:cViewPr varScale="1">
        <p:scale>
          <a:sx n="105" d="100"/>
          <a:sy n="105" d="100"/>
        </p:scale>
        <p:origin x="512" y="200"/>
      </p:cViewPr>
      <p:guideLst>
        <p:guide orient="horz" pos="2160"/>
        <p:guide pos="285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D754F1-02F2-4CB2-B463-798F6F0D2196}" type="datetimeFigureOut">
              <a:rPr lang="en-US" smtClean="0"/>
              <a:t>11/17/19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DEE322-EA7C-4E0E-AA59-929F987515E0}" type="slidenum">
              <a:rPr lang="en-US" smtClean="0"/>
              <a:t>‹#›</a:t>
            </a:fld>
            <a:endParaRPr lang="en-US"/>
          </a:p>
        </p:txBody>
      </p:sp>
    </p:spTree>
    <p:extLst>
      <p:ext uri="{BB962C8B-B14F-4D97-AF65-F5344CB8AC3E}">
        <p14:creationId xmlns:p14="http://schemas.microsoft.com/office/powerpoint/2010/main" val="1053446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00FBCE-5AD1-4EC7-BEED-E994212519CE}" type="datetimeFigureOut">
              <a:rPr lang="en-US" smtClean="0"/>
              <a:t>11/17/19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1DA3A0-0E1E-45F0-A9CE-2CF4B807E469}" type="slidenum">
              <a:rPr lang="en-US" smtClean="0"/>
              <a:t>‹#›</a:t>
            </a:fld>
            <a:endParaRPr lang="en-US"/>
          </a:p>
        </p:txBody>
      </p:sp>
    </p:spTree>
    <p:extLst>
      <p:ext uri="{BB962C8B-B14F-4D97-AF65-F5344CB8AC3E}">
        <p14:creationId xmlns:p14="http://schemas.microsoft.com/office/powerpoint/2010/main" val="310989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1DA3A0-0E1E-45F0-A9CE-2CF4B807E469}" type="slidenum">
              <a:rPr lang="en-US" smtClean="0"/>
              <a:t>1</a:t>
            </a:fld>
            <a:endParaRPr lang="en-US"/>
          </a:p>
        </p:txBody>
      </p:sp>
    </p:spTree>
    <p:extLst>
      <p:ext uri="{BB962C8B-B14F-4D97-AF65-F5344CB8AC3E}">
        <p14:creationId xmlns:p14="http://schemas.microsoft.com/office/powerpoint/2010/main" val="2445831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not going to improve asymptotic complexity bounds of these</a:t>
            </a:r>
            <a:r>
              <a:rPr lang="en-US" baseline="0" dirty="0"/>
              <a:t> algorithms that I have dev. but the </a:t>
            </a:r>
            <a:r>
              <a:rPr lang="en-US" baseline="0" dirty="0" err="1"/>
              <a:t>alg</a:t>
            </a:r>
            <a:r>
              <a:rPr lang="en-US" baseline="0" dirty="0"/>
              <a:t> are based on solving optimization </a:t>
            </a:r>
            <a:r>
              <a:rPr lang="en-US" baseline="0" dirty="0" err="1"/>
              <a:t>probs</a:t>
            </a:r>
            <a:r>
              <a:rPr lang="en-US" baseline="0" dirty="0"/>
              <a:t> (SDP) which are well known to be .. and comparing the computational effort needed we compare the size of these resulting opt problems. </a:t>
            </a:r>
          </a:p>
          <a:p>
            <a:endParaRPr lang="en-US" baseline="0" dirty="0"/>
          </a:p>
          <a:p>
            <a:r>
              <a:rPr lang="en-US" baseline="0" dirty="0"/>
              <a:t>Sayan: For each of the 3 bullets highlight what it means in practice (for the cars, e.g.) </a:t>
            </a:r>
          </a:p>
          <a:p>
            <a:r>
              <a:rPr lang="en-US" baseline="0" dirty="0"/>
              <a:t>General “means we can handle more complex and realistic models of the cars”</a:t>
            </a:r>
          </a:p>
          <a:p>
            <a:r>
              <a:rPr lang="en-US" baseline="0" dirty="0"/>
              <a:t>Accurate “translates to (a) faster verification of the control algorithm, and (b) also less conservative designs can be proved correct”</a:t>
            </a:r>
          </a:p>
          <a:p>
            <a:r>
              <a:rPr lang="en-US" baseline="0" dirty="0"/>
              <a:t>Effective “also means faster, but .. “ then the statement above about complexity.</a:t>
            </a:r>
          </a:p>
          <a:p>
            <a:r>
              <a:rPr lang="en-US" baseline="0" dirty="0"/>
              <a:t>-&gt; It may be worth adding some of these words as </a:t>
            </a:r>
            <a:r>
              <a:rPr lang="en-US" baseline="0" dirty="0" err="1"/>
              <a:t>subbullets</a:t>
            </a:r>
            <a:r>
              <a:rPr lang="en-US" baseline="0" dirty="0"/>
              <a:t> in the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CD446-27C6-814B-888E-B02B867A3A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67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definition; 2 parts soundness &amp; completeness</a:t>
            </a:r>
          </a:p>
        </p:txBody>
      </p:sp>
      <p:sp>
        <p:nvSpPr>
          <p:cNvPr id="4" name="Slide Number Placeholder 3"/>
          <p:cNvSpPr>
            <a:spLocks noGrp="1"/>
          </p:cNvSpPr>
          <p:nvPr>
            <p:ph type="sldNum" sz="quarter" idx="10"/>
          </p:nvPr>
        </p:nvSpPr>
        <p:spPr/>
        <p:txBody>
          <a:bodyPr/>
          <a:lstStyle/>
          <a:p>
            <a:fld id="{D81DA3A0-0E1E-45F0-A9CE-2CF4B807E469}" type="slidenum">
              <a:rPr lang="en-US" smtClean="0"/>
              <a:t>16</a:t>
            </a:fld>
            <a:endParaRPr lang="en-US"/>
          </a:p>
        </p:txBody>
      </p:sp>
    </p:spTree>
    <p:extLst>
      <p:ext uri="{BB962C8B-B14F-4D97-AF65-F5344CB8AC3E}">
        <p14:creationId xmlns:p14="http://schemas.microsoft.com/office/powerpoint/2010/main" val="438195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8.1</a:t>
            </a:r>
            <a:r>
              <a:rPr lang="en-US" baseline="0" dirty="0"/>
              <a:t> Lip always positive, </a:t>
            </a:r>
            <a:r>
              <a:rPr lang="en-US" baseline="0" dirty="0" err="1"/>
              <a:t>cheeewk</a:t>
            </a:r>
            <a:r>
              <a:rPr lang="en-US" baseline="0" dirty="0"/>
              <a:t> </a:t>
            </a:r>
          </a:p>
          <a:p>
            <a:r>
              <a:rPr lang="en-US" baseline="0" dirty="0"/>
              <a:t>8.2 Matrix measure define </a:t>
            </a:r>
            <a:endParaRPr lang="en-US" dirty="0"/>
          </a:p>
        </p:txBody>
      </p:sp>
      <p:sp>
        <p:nvSpPr>
          <p:cNvPr id="4" name="Slide Number Placeholder 3"/>
          <p:cNvSpPr>
            <a:spLocks noGrp="1"/>
          </p:cNvSpPr>
          <p:nvPr>
            <p:ph type="sldNum" sz="quarter" idx="10"/>
          </p:nvPr>
        </p:nvSpPr>
        <p:spPr/>
        <p:txBody>
          <a:bodyPr/>
          <a:lstStyle/>
          <a:p>
            <a:fld id="{D81DA3A0-0E1E-45F0-A9CE-2CF4B807E469}" type="slidenum">
              <a:rPr lang="en-US" smtClean="0"/>
              <a:t>17</a:t>
            </a:fld>
            <a:endParaRPr lang="en-US"/>
          </a:p>
        </p:txBody>
      </p:sp>
    </p:spTree>
    <p:extLst>
      <p:ext uri="{BB962C8B-B14F-4D97-AF65-F5344CB8AC3E}">
        <p14:creationId xmlns:p14="http://schemas.microsoft.com/office/powerpoint/2010/main" val="1025586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a:t>
            </a:r>
            <a:r>
              <a:rPr lang="en-US" dirty="0"/>
              <a:t>atrix measure of A is the one sided derivative of A.</a:t>
            </a:r>
            <a:r>
              <a:rPr lang="en-US" baseline="0" dirty="0"/>
              <a:t> (Sayan: derivative of A at which point? You have to first remind them what the matrix norm is, then slowly work through the definition)</a:t>
            </a:r>
          </a:p>
          <a:p>
            <a:endParaRPr lang="en-US" baseline="0" dirty="0"/>
          </a:p>
          <a:p>
            <a:r>
              <a:rPr lang="en-US" baseline="0" dirty="0"/>
              <a:t>Matrix measure has been proved to exist for every norm, including 1 norm, infinity norm, </a:t>
            </a:r>
            <a:r>
              <a:rPr lang="en-US" baseline="0" dirty="0" err="1"/>
              <a:t>Frobenius</a:t>
            </a:r>
            <a:r>
              <a:rPr lang="en-US" baseline="0" dirty="0"/>
              <a:t> norm and 2-norm. In this talk, we will be focusing on the matrix measures under 2-norm and the coordinated transformed 2-norm.</a:t>
            </a:r>
          </a:p>
          <a:p>
            <a:endParaRPr lang="en-US" baseline="0" dirty="0"/>
          </a:p>
          <a:p>
            <a:r>
              <a:rPr lang="en-US" baseline="0" dirty="0"/>
              <a:t>In the 2-norm case, the matrix measure can be further simplified to be the largest eigenvalue of the symmetric part of the Jacobian matrix J plus J transpose over 2, where J is the Jacobian matrix of the right hand side of the differential equation. For the coordinate transformation case, if the transformation matrix is the invertible matrix P, then the matrix measure can be computed as the 2-norm matrix measure of P A P inverse. Let M be P transpose P, so M is positive definite. We will use the matrix M more often later in the talk.</a:t>
            </a:r>
            <a:endParaRPr lang="en-US" dirty="0"/>
          </a:p>
        </p:txBody>
      </p:sp>
      <p:sp>
        <p:nvSpPr>
          <p:cNvPr id="4" name="Slide Number Placeholder 3"/>
          <p:cNvSpPr>
            <a:spLocks noGrp="1"/>
          </p:cNvSpPr>
          <p:nvPr>
            <p:ph type="sldNum" sz="quarter" idx="10"/>
          </p:nvPr>
        </p:nvSpPr>
        <p:spPr/>
        <p:txBody>
          <a:bodyPr/>
          <a:lstStyle/>
          <a:p>
            <a:fld id="{2AECD446-27C6-814B-888E-B02B867A3A5F}" type="slidenum">
              <a:rPr lang="en-US" smtClean="0"/>
              <a:t>18</a:t>
            </a:fld>
            <a:endParaRPr lang="en-US"/>
          </a:p>
        </p:txBody>
      </p:sp>
    </p:spTree>
    <p:extLst>
      <p:ext uri="{BB962C8B-B14F-4D97-AF65-F5344CB8AC3E}">
        <p14:creationId xmlns:p14="http://schemas.microsoft.com/office/powerpoint/2010/main" val="2381971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a:t>
            </a:r>
          </a:p>
          <a:p>
            <a:r>
              <a:rPr lang="en-US" dirty="0"/>
              <a:t>10 Getting matrix measure for linear and nonlinear models</a:t>
            </a:r>
          </a:p>
        </p:txBody>
      </p:sp>
      <p:sp>
        <p:nvSpPr>
          <p:cNvPr id="4" name="Slide Number Placeholder 3"/>
          <p:cNvSpPr>
            <a:spLocks noGrp="1"/>
          </p:cNvSpPr>
          <p:nvPr>
            <p:ph type="sldNum" sz="quarter" idx="10"/>
          </p:nvPr>
        </p:nvSpPr>
        <p:spPr/>
        <p:txBody>
          <a:bodyPr/>
          <a:lstStyle/>
          <a:p>
            <a:fld id="{D81DA3A0-0E1E-45F0-A9CE-2CF4B807E469}" type="slidenum">
              <a:rPr lang="en-US" smtClean="0"/>
              <a:t>19</a:t>
            </a:fld>
            <a:endParaRPr lang="en-US"/>
          </a:p>
        </p:txBody>
      </p:sp>
    </p:spTree>
    <p:extLst>
      <p:ext uri="{BB962C8B-B14F-4D97-AF65-F5344CB8AC3E}">
        <p14:creationId xmlns:p14="http://schemas.microsoft.com/office/powerpoint/2010/main" val="128968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a:t>
            </a:r>
          </a:p>
        </p:txBody>
      </p:sp>
      <p:sp>
        <p:nvSpPr>
          <p:cNvPr id="4" name="Slide Number Placeholder 3"/>
          <p:cNvSpPr>
            <a:spLocks noGrp="1"/>
          </p:cNvSpPr>
          <p:nvPr>
            <p:ph type="sldNum" sz="quarter" idx="10"/>
          </p:nvPr>
        </p:nvSpPr>
        <p:spPr/>
        <p:txBody>
          <a:bodyPr/>
          <a:lstStyle/>
          <a:p>
            <a:fld id="{D81DA3A0-0E1E-45F0-A9CE-2CF4B807E469}" type="slidenum">
              <a:rPr lang="en-US" smtClean="0"/>
              <a:t>21</a:t>
            </a:fld>
            <a:endParaRPr lang="en-US"/>
          </a:p>
        </p:txBody>
      </p:sp>
    </p:spTree>
    <p:extLst>
      <p:ext uri="{BB962C8B-B14F-4D97-AF65-F5344CB8AC3E}">
        <p14:creationId xmlns:p14="http://schemas.microsoft.com/office/powerpoint/2010/main" val="2109197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dirty="0"/>
              <a:t>13</a:t>
            </a:r>
          </a:p>
          <a:p>
            <a:pPr marL="228600" indent="-228600">
              <a:buFont typeface="Arial" charset="0"/>
              <a:buChar char="•"/>
            </a:pPr>
            <a:r>
              <a:rPr lang="en-US" dirty="0"/>
              <a:t>guard intersection</a:t>
            </a:r>
          </a:p>
          <a:p>
            <a:pPr marL="228600" indent="-228600">
              <a:buFont typeface="Arial" charset="0"/>
              <a:buChar char="•"/>
            </a:pPr>
            <a:r>
              <a:rPr lang="en-US" dirty="0" err="1"/>
              <a:t>overapproximations</a:t>
            </a:r>
            <a:r>
              <a:rPr lang="en-US" baseline="0" dirty="0"/>
              <a:t> = &gt; </a:t>
            </a:r>
            <a:r>
              <a:rPr lang="en-US" dirty="0"/>
              <a:t>spurious transitions</a:t>
            </a:r>
          </a:p>
          <a:p>
            <a:pPr marL="228600" indent="-228600">
              <a:buFont typeface="Arial" charset="0"/>
              <a:buChar char="•"/>
            </a:pPr>
            <a:r>
              <a:rPr lang="en-US" dirty="0"/>
              <a:t>Tag sets ”</a:t>
            </a:r>
            <a:r>
              <a:rPr lang="en-US" dirty="0" err="1"/>
              <a:t>overapproximations</a:t>
            </a:r>
            <a:r>
              <a:rPr lang="en-US" dirty="0"/>
              <a:t>” may</a:t>
            </a:r>
          </a:p>
          <a:p>
            <a:pPr marL="228600" indent="-228600">
              <a:buFont typeface="Arial" charset="0"/>
              <a:buChar char="•"/>
            </a:pPr>
            <a:r>
              <a:rPr lang="en-US" dirty="0"/>
              <a:t>More recent implementation -&gt; sound over-approximations and separate simulations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81DA3A0-0E1E-45F0-A9CE-2CF4B807E469}" type="slidenum">
              <a:rPr lang="en-US" smtClean="0"/>
              <a:t>23</a:t>
            </a:fld>
            <a:endParaRPr lang="en-US"/>
          </a:p>
        </p:txBody>
      </p:sp>
    </p:spTree>
    <p:extLst>
      <p:ext uri="{BB962C8B-B14F-4D97-AF65-F5344CB8AC3E}">
        <p14:creationId xmlns:p14="http://schemas.microsoft.com/office/powerpoint/2010/main" val="666678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a:t>
            </a:r>
          </a:p>
        </p:txBody>
      </p:sp>
      <p:sp>
        <p:nvSpPr>
          <p:cNvPr id="4" name="Slide Number Placeholder 3"/>
          <p:cNvSpPr>
            <a:spLocks noGrp="1"/>
          </p:cNvSpPr>
          <p:nvPr>
            <p:ph type="sldNum" sz="quarter" idx="10"/>
          </p:nvPr>
        </p:nvSpPr>
        <p:spPr/>
        <p:txBody>
          <a:bodyPr/>
          <a:lstStyle/>
          <a:p>
            <a:fld id="{D81DA3A0-0E1E-45F0-A9CE-2CF4B807E469}" type="slidenum">
              <a:rPr lang="en-US" smtClean="0"/>
              <a:t>25</a:t>
            </a:fld>
            <a:endParaRPr lang="en-US"/>
          </a:p>
        </p:txBody>
      </p:sp>
    </p:spTree>
    <p:extLst>
      <p:ext uri="{BB962C8B-B14F-4D97-AF65-F5344CB8AC3E}">
        <p14:creationId xmlns:p14="http://schemas.microsoft.com/office/powerpoint/2010/main" val="917955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a:t>
            </a:r>
          </a:p>
        </p:txBody>
      </p:sp>
      <p:sp>
        <p:nvSpPr>
          <p:cNvPr id="4" name="Slide Number Placeholder 3"/>
          <p:cNvSpPr>
            <a:spLocks noGrp="1"/>
          </p:cNvSpPr>
          <p:nvPr>
            <p:ph type="sldNum" sz="quarter" idx="10"/>
          </p:nvPr>
        </p:nvSpPr>
        <p:spPr/>
        <p:txBody>
          <a:bodyPr/>
          <a:lstStyle/>
          <a:p>
            <a:fld id="{D81DA3A0-0E1E-45F0-A9CE-2CF4B807E469}" type="slidenum">
              <a:rPr lang="en-US" smtClean="0"/>
              <a:t>27</a:t>
            </a:fld>
            <a:endParaRPr lang="en-US"/>
          </a:p>
        </p:txBody>
      </p:sp>
    </p:spTree>
    <p:extLst>
      <p:ext uri="{BB962C8B-B14F-4D97-AF65-F5344CB8AC3E}">
        <p14:creationId xmlns:p14="http://schemas.microsoft.com/office/powerpoint/2010/main" val="660265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1DA3A0-0E1E-45F0-A9CE-2CF4B807E469}" type="slidenum">
              <a:rPr lang="en-US" smtClean="0"/>
              <a:t>28</a:t>
            </a:fld>
            <a:endParaRPr lang="en-US"/>
          </a:p>
        </p:txBody>
      </p:sp>
    </p:spTree>
    <p:extLst>
      <p:ext uri="{BB962C8B-B14F-4D97-AF65-F5344CB8AC3E}">
        <p14:creationId xmlns:p14="http://schemas.microsoft.com/office/powerpoint/2010/main" val="1284547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setting stage </a:t>
            </a:r>
          </a:p>
        </p:txBody>
      </p:sp>
      <p:sp>
        <p:nvSpPr>
          <p:cNvPr id="4" name="Slide Number Placeholder 3"/>
          <p:cNvSpPr>
            <a:spLocks noGrp="1"/>
          </p:cNvSpPr>
          <p:nvPr>
            <p:ph type="sldNum" sz="quarter" idx="10"/>
          </p:nvPr>
        </p:nvSpPr>
        <p:spPr/>
        <p:txBody>
          <a:bodyPr/>
          <a:lstStyle/>
          <a:p>
            <a:fld id="{D81DA3A0-0E1E-45F0-A9CE-2CF4B807E469}" type="slidenum">
              <a:rPr lang="en-US" smtClean="0"/>
              <a:t>2</a:t>
            </a:fld>
            <a:endParaRPr lang="en-US"/>
          </a:p>
        </p:txBody>
      </p:sp>
    </p:spTree>
    <p:extLst>
      <p:ext uri="{BB962C8B-B14F-4D97-AF65-F5344CB8AC3E}">
        <p14:creationId xmlns:p14="http://schemas.microsoft.com/office/powerpoint/2010/main" val="183519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a:t>
            </a:r>
          </a:p>
        </p:txBody>
      </p:sp>
      <p:sp>
        <p:nvSpPr>
          <p:cNvPr id="4" name="Slide Number Placeholder 3"/>
          <p:cNvSpPr>
            <a:spLocks noGrp="1"/>
          </p:cNvSpPr>
          <p:nvPr>
            <p:ph type="sldNum" sz="quarter" idx="10"/>
          </p:nvPr>
        </p:nvSpPr>
        <p:spPr/>
        <p:txBody>
          <a:bodyPr/>
          <a:lstStyle/>
          <a:p>
            <a:fld id="{D81DA3A0-0E1E-45F0-A9CE-2CF4B807E469}" type="slidenum">
              <a:rPr lang="en-US" smtClean="0"/>
              <a:t>29</a:t>
            </a:fld>
            <a:endParaRPr lang="en-US"/>
          </a:p>
        </p:txBody>
      </p:sp>
    </p:spTree>
    <p:extLst>
      <p:ext uri="{BB962C8B-B14F-4D97-AF65-F5344CB8AC3E}">
        <p14:creationId xmlns:p14="http://schemas.microsoft.com/office/powerpoint/2010/main" val="1215308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a:t>
            </a:r>
          </a:p>
        </p:txBody>
      </p:sp>
      <p:sp>
        <p:nvSpPr>
          <p:cNvPr id="4" name="Slide Number Placeholder 3"/>
          <p:cNvSpPr>
            <a:spLocks noGrp="1"/>
          </p:cNvSpPr>
          <p:nvPr>
            <p:ph type="sldNum" sz="quarter" idx="10"/>
          </p:nvPr>
        </p:nvSpPr>
        <p:spPr/>
        <p:txBody>
          <a:bodyPr/>
          <a:lstStyle/>
          <a:p>
            <a:fld id="{D81DA3A0-0E1E-45F0-A9CE-2CF4B807E469}" type="slidenum">
              <a:rPr lang="en-US" smtClean="0"/>
              <a:t>30</a:t>
            </a:fld>
            <a:endParaRPr lang="en-US"/>
          </a:p>
        </p:txBody>
      </p:sp>
    </p:spTree>
    <p:extLst>
      <p:ext uri="{BB962C8B-B14F-4D97-AF65-F5344CB8AC3E}">
        <p14:creationId xmlns:p14="http://schemas.microsoft.com/office/powerpoint/2010/main" val="201170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a:t>
            </a:r>
          </a:p>
        </p:txBody>
      </p:sp>
      <p:sp>
        <p:nvSpPr>
          <p:cNvPr id="4" name="Slide Number Placeholder 3"/>
          <p:cNvSpPr>
            <a:spLocks noGrp="1"/>
          </p:cNvSpPr>
          <p:nvPr>
            <p:ph type="sldNum" sz="quarter" idx="10"/>
          </p:nvPr>
        </p:nvSpPr>
        <p:spPr/>
        <p:txBody>
          <a:bodyPr/>
          <a:lstStyle/>
          <a:p>
            <a:fld id="{D81DA3A0-0E1E-45F0-A9CE-2CF4B807E469}" type="slidenum">
              <a:rPr lang="en-US" smtClean="0"/>
              <a:t>31</a:t>
            </a:fld>
            <a:endParaRPr lang="en-US"/>
          </a:p>
        </p:txBody>
      </p:sp>
    </p:spTree>
    <p:extLst>
      <p:ext uri="{BB962C8B-B14F-4D97-AF65-F5344CB8AC3E}">
        <p14:creationId xmlns:p14="http://schemas.microsoft.com/office/powerpoint/2010/main" val="30560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16</a:t>
            </a:r>
          </a:p>
        </p:txBody>
      </p:sp>
      <p:sp>
        <p:nvSpPr>
          <p:cNvPr id="4" name="Slide Number Placeholder 3"/>
          <p:cNvSpPr>
            <a:spLocks noGrp="1"/>
          </p:cNvSpPr>
          <p:nvPr>
            <p:ph type="sldNum" sz="quarter" idx="10"/>
          </p:nvPr>
        </p:nvSpPr>
        <p:spPr/>
        <p:txBody>
          <a:bodyPr/>
          <a:lstStyle/>
          <a:p>
            <a:fld id="{D81DA3A0-0E1E-45F0-A9CE-2CF4B807E469}" type="slidenum">
              <a:rPr lang="en-US" smtClean="0"/>
              <a:t>32</a:t>
            </a:fld>
            <a:endParaRPr lang="en-US"/>
          </a:p>
        </p:txBody>
      </p:sp>
    </p:spTree>
    <p:extLst>
      <p:ext uri="{BB962C8B-B14F-4D97-AF65-F5344CB8AC3E}">
        <p14:creationId xmlns:p14="http://schemas.microsoft.com/office/powerpoint/2010/main" val="374219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a:t>
            </a:r>
          </a:p>
        </p:txBody>
      </p:sp>
      <p:sp>
        <p:nvSpPr>
          <p:cNvPr id="4" name="Slide Number Placeholder 3"/>
          <p:cNvSpPr>
            <a:spLocks noGrp="1"/>
          </p:cNvSpPr>
          <p:nvPr>
            <p:ph type="sldNum" sz="quarter" idx="10"/>
          </p:nvPr>
        </p:nvSpPr>
        <p:spPr/>
        <p:txBody>
          <a:bodyPr/>
          <a:lstStyle/>
          <a:p>
            <a:fld id="{01F2A70B-78F2-4DCF-B53B-C990D2FAFB8A}" type="slidenum">
              <a:rPr lang="en-US" smtClean="0"/>
              <a:t>33</a:t>
            </a:fld>
            <a:endParaRPr lang="en-US"/>
          </a:p>
        </p:txBody>
      </p:sp>
    </p:spTree>
    <p:extLst>
      <p:ext uri="{BB962C8B-B14F-4D97-AF65-F5344CB8AC3E}">
        <p14:creationId xmlns:p14="http://schemas.microsoft.com/office/powerpoint/2010/main" val="446267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counter-example</a:t>
            </a:r>
          </a:p>
        </p:txBody>
      </p:sp>
      <p:sp>
        <p:nvSpPr>
          <p:cNvPr id="4" name="Slide Number Placeholder 3"/>
          <p:cNvSpPr>
            <a:spLocks noGrp="1"/>
          </p:cNvSpPr>
          <p:nvPr>
            <p:ph type="sldNum" sz="quarter" idx="10"/>
          </p:nvPr>
        </p:nvSpPr>
        <p:spPr/>
        <p:txBody>
          <a:bodyPr/>
          <a:lstStyle/>
          <a:p>
            <a:fld id="{D81DA3A0-0E1E-45F0-A9CE-2CF4B807E469}" type="slidenum">
              <a:rPr lang="en-US" smtClean="0"/>
              <a:t>34</a:t>
            </a:fld>
            <a:endParaRPr lang="en-US"/>
          </a:p>
        </p:txBody>
      </p:sp>
    </p:spTree>
    <p:extLst>
      <p:ext uri="{BB962C8B-B14F-4D97-AF65-F5344CB8AC3E}">
        <p14:creationId xmlns:p14="http://schemas.microsoft.com/office/powerpoint/2010/main" val="1668933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a:t>
            </a:r>
          </a:p>
        </p:txBody>
      </p:sp>
      <p:sp>
        <p:nvSpPr>
          <p:cNvPr id="4" name="Slide Number Placeholder 3"/>
          <p:cNvSpPr>
            <a:spLocks noGrp="1"/>
          </p:cNvSpPr>
          <p:nvPr>
            <p:ph type="sldNum" sz="quarter" idx="10"/>
          </p:nvPr>
        </p:nvSpPr>
        <p:spPr/>
        <p:txBody>
          <a:bodyPr/>
          <a:lstStyle/>
          <a:p>
            <a:fld id="{D81DA3A0-0E1E-45F0-A9CE-2CF4B807E469}" type="slidenum">
              <a:rPr lang="en-US" smtClean="0"/>
              <a:t>38</a:t>
            </a:fld>
            <a:endParaRPr lang="en-US"/>
          </a:p>
        </p:txBody>
      </p:sp>
    </p:spTree>
    <p:extLst>
      <p:ext uri="{BB962C8B-B14F-4D97-AF65-F5344CB8AC3E}">
        <p14:creationId xmlns:p14="http://schemas.microsoft.com/office/powerpoint/2010/main" val="1845685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dirty="0"/>
              <a:t>13</a:t>
            </a:r>
          </a:p>
          <a:p>
            <a:pPr marL="228600" indent="-228600">
              <a:buFont typeface="Arial" charset="0"/>
              <a:buChar char="•"/>
            </a:pPr>
            <a:r>
              <a:rPr lang="en-US" dirty="0"/>
              <a:t>guard intersection</a:t>
            </a:r>
          </a:p>
          <a:p>
            <a:pPr marL="228600" indent="-228600">
              <a:buFont typeface="Arial" charset="0"/>
              <a:buChar char="•"/>
            </a:pPr>
            <a:r>
              <a:rPr lang="en-US" dirty="0" err="1"/>
              <a:t>overapproximations</a:t>
            </a:r>
            <a:r>
              <a:rPr lang="en-US" baseline="0" dirty="0"/>
              <a:t> = &gt; </a:t>
            </a:r>
            <a:r>
              <a:rPr lang="en-US" dirty="0"/>
              <a:t>spurious transitions</a:t>
            </a:r>
          </a:p>
          <a:p>
            <a:pPr marL="228600" indent="-228600">
              <a:buFont typeface="Arial" charset="0"/>
              <a:buChar char="•"/>
            </a:pPr>
            <a:r>
              <a:rPr lang="en-US" dirty="0"/>
              <a:t>Tag sets ”</a:t>
            </a:r>
            <a:r>
              <a:rPr lang="en-US" dirty="0" err="1"/>
              <a:t>overapproximations</a:t>
            </a:r>
            <a:r>
              <a:rPr lang="en-US" dirty="0"/>
              <a:t>” may</a:t>
            </a:r>
          </a:p>
          <a:p>
            <a:pPr marL="228600" indent="-228600">
              <a:buFont typeface="Arial" charset="0"/>
              <a:buChar char="•"/>
            </a:pPr>
            <a:r>
              <a:rPr lang="en-US" dirty="0"/>
              <a:t>More recent implementation -&gt; sound over-approximations and separate simulations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81DA3A0-0E1E-45F0-A9CE-2CF4B807E469}" type="slidenum">
              <a:rPr lang="en-US" smtClean="0"/>
              <a:t>39</a:t>
            </a:fld>
            <a:endParaRPr lang="en-US"/>
          </a:p>
        </p:txBody>
      </p:sp>
    </p:spTree>
    <p:extLst>
      <p:ext uri="{BB962C8B-B14F-4D97-AF65-F5344CB8AC3E}">
        <p14:creationId xmlns:p14="http://schemas.microsoft.com/office/powerpoint/2010/main" val="559503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1DA3A0-0E1E-45F0-A9CE-2CF4B807E469}" type="slidenum">
              <a:rPr lang="en-US" smtClean="0"/>
              <a:t>40</a:t>
            </a:fld>
            <a:endParaRPr lang="en-US"/>
          </a:p>
        </p:txBody>
      </p:sp>
    </p:spTree>
    <p:extLst>
      <p:ext uri="{BB962C8B-B14F-4D97-AF65-F5344CB8AC3E}">
        <p14:creationId xmlns:p14="http://schemas.microsoft.com/office/powerpoint/2010/main" val="572819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1DA3A0-0E1E-45F0-A9CE-2CF4B807E469}" type="slidenum">
              <a:rPr lang="en-US" smtClean="0"/>
              <a:t>41</a:t>
            </a:fld>
            <a:endParaRPr lang="en-US"/>
          </a:p>
        </p:txBody>
      </p:sp>
    </p:spTree>
    <p:extLst>
      <p:ext uri="{BB962C8B-B14F-4D97-AF65-F5344CB8AC3E}">
        <p14:creationId xmlns:p14="http://schemas.microsoft.com/office/powerpoint/2010/main" val="490833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setting stage </a:t>
            </a:r>
          </a:p>
        </p:txBody>
      </p:sp>
      <p:sp>
        <p:nvSpPr>
          <p:cNvPr id="4" name="Slide Number Placeholder 3"/>
          <p:cNvSpPr>
            <a:spLocks noGrp="1"/>
          </p:cNvSpPr>
          <p:nvPr>
            <p:ph type="sldNum" sz="quarter" idx="10"/>
          </p:nvPr>
        </p:nvSpPr>
        <p:spPr/>
        <p:txBody>
          <a:bodyPr/>
          <a:lstStyle/>
          <a:p>
            <a:fld id="{D81DA3A0-0E1E-45F0-A9CE-2CF4B807E469}" type="slidenum">
              <a:rPr lang="en-US" smtClean="0"/>
              <a:t>3</a:t>
            </a:fld>
            <a:endParaRPr lang="en-US"/>
          </a:p>
        </p:txBody>
      </p:sp>
    </p:spTree>
    <p:extLst>
      <p:ext uri="{BB962C8B-B14F-4D97-AF65-F5344CB8AC3E}">
        <p14:creationId xmlns:p14="http://schemas.microsoft.com/office/powerpoint/2010/main" val="1862513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 </a:t>
            </a:r>
            <a:r>
              <a:rPr lang="en-US" dirty="0" err="1"/>
              <a:t>whitebox</a:t>
            </a:r>
            <a:r>
              <a:rPr lang="en-US" dirty="0"/>
              <a:t> </a:t>
            </a:r>
            <a:r>
              <a:rPr lang="mr-IN" dirty="0"/>
              <a:t>–</a:t>
            </a:r>
            <a:r>
              <a:rPr lang="en-US" dirty="0"/>
              <a:t> timed automaton </a:t>
            </a:r>
            <a:r>
              <a:rPr lang="mr-IN" dirty="0"/>
              <a:t>–</a:t>
            </a:r>
            <a:r>
              <a:rPr lang="en-US" dirty="0"/>
              <a:t> graph</a:t>
            </a:r>
          </a:p>
          <a:p>
            <a:r>
              <a:rPr lang="en-US" dirty="0"/>
              <a:t>black box simulator</a:t>
            </a:r>
          </a:p>
        </p:txBody>
      </p:sp>
      <p:sp>
        <p:nvSpPr>
          <p:cNvPr id="4" name="Slide Number Placeholder 3"/>
          <p:cNvSpPr>
            <a:spLocks noGrp="1"/>
          </p:cNvSpPr>
          <p:nvPr>
            <p:ph type="sldNum" sz="quarter" idx="10"/>
          </p:nvPr>
        </p:nvSpPr>
        <p:spPr/>
        <p:txBody>
          <a:bodyPr/>
          <a:lstStyle/>
          <a:p>
            <a:fld id="{D81DA3A0-0E1E-45F0-A9CE-2CF4B807E469}" type="slidenum">
              <a:rPr lang="en-US" smtClean="0"/>
              <a:t>42</a:t>
            </a:fld>
            <a:endParaRPr lang="en-US"/>
          </a:p>
        </p:txBody>
      </p:sp>
    </p:spTree>
    <p:extLst>
      <p:ext uri="{BB962C8B-B14F-4D97-AF65-F5344CB8AC3E}">
        <p14:creationId xmlns:p14="http://schemas.microsoft.com/office/powerpoint/2010/main" val="553223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a:t>
            </a:r>
          </a:p>
        </p:txBody>
      </p:sp>
      <p:sp>
        <p:nvSpPr>
          <p:cNvPr id="4" name="Slide Number Placeholder 3"/>
          <p:cNvSpPr>
            <a:spLocks noGrp="1"/>
          </p:cNvSpPr>
          <p:nvPr>
            <p:ph type="sldNum" sz="quarter" idx="10"/>
          </p:nvPr>
        </p:nvSpPr>
        <p:spPr/>
        <p:txBody>
          <a:bodyPr/>
          <a:lstStyle/>
          <a:p>
            <a:fld id="{D81DA3A0-0E1E-45F0-A9CE-2CF4B807E469}" type="slidenum">
              <a:rPr lang="en-US" smtClean="0"/>
              <a:t>43</a:t>
            </a:fld>
            <a:endParaRPr lang="en-US"/>
          </a:p>
        </p:txBody>
      </p:sp>
    </p:spTree>
    <p:extLst>
      <p:ext uri="{BB962C8B-B14F-4D97-AF65-F5344CB8AC3E}">
        <p14:creationId xmlns:p14="http://schemas.microsoft.com/office/powerpoint/2010/main" val="980413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where D(X) is the measure of set X under distribution D. Thus, the error is</a:t>
            </a:r>
          </a:p>
          <a:p>
            <a:r>
              <a:rPr lang="en-US" sz="1200" b="0" i="0" u="none" strike="noStrike" kern="1200" baseline="0" dirty="0">
                <a:solidFill>
                  <a:schemeClr val="tx1"/>
                </a:solidFill>
                <a:latin typeface="+mn-lt"/>
                <a:ea typeface="+mn-ea"/>
                <a:cs typeface="+mn-cs"/>
              </a:rPr>
              <a:t>the measure of points (w.r.t. D) that (a; b) is not a linear separator for.</a:t>
            </a:r>
            <a:endParaRPr lang="en-US" dirty="0"/>
          </a:p>
        </p:txBody>
      </p:sp>
      <p:sp>
        <p:nvSpPr>
          <p:cNvPr id="4" name="Slide Number Placeholder 3"/>
          <p:cNvSpPr>
            <a:spLocks noGrp="1"/>
          </p:cNvSpPr>
          <p:nvPr>
            <p:ph type="sldNum" sz="quarter" idx="10"/>
          </p:nvPr>
        </p:nvSpPr>
        <p:spPr/>
        <p:txBody>
          <a:bodyPr/>
          <a:lstStyle/>
          <a:p>
            <a:fld id="{2AECD446-27C6-814B-888E-B02B867A3A5F}" type="slidenum">
              <a:rPr lang="en-US" smtClean="0"/>
              <a:t>46</a:t>
            </a:fld>
            <a:endParaRPr lang="en-US"/>
          </a:p>
        </p:txBody>
      </p:sp>
    </p:spTree>
    <p:extLst>
      <p:ext uri="{BB962C8B-B14F-4D97-AF65-F5344CB8AC3E}">
        <p14:creationId xmlns:p14="http://schemas.microsoft.com/office/powerpoint/2010/main" val="402884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(4 mins)</a:t>
            </a:r>
          </a:p>
          <a:p>
            <a:r>
              <a:rPr lang="en-US" sz="1200" b="0" i="0" u="none" strike="noStrike" kern="1200" baseline="0" dirty="0">
                <a:solidFill>
                  <a:schemeClr val="tx1"/>
                </a:solidFill>
                <a:latin typeface="+mn-lt"/>
                <a:ea typeface="+mn-ea"/>
                <a:cs typeface="+mn-cs"/>
              </a:rPr>
              <a:t>where D(X) is the measure of set X under distribution D. Thus, the error is</a:t>
            </a:r>
          </a:p>
          <a:p>
            <a:r>
              <a:rPr lang="en-US" sz="1200" b="0" i="0" u="none" strike="noStrike" kern="1200" baseline="0" dirty="0">
                <a:solidFill>
                  <a:schemeClr val="tx1"/>
                </a:solidFill>
                <a:latin typeface="+mn-lt"/>
                <a:ea typeface="+mn-ea"/>
                <a:cs typeface="+mn-cs"/>
              </a:rPr>
              <a:t>the measure of points (w.r.t. D) that (a; b) is not a linear separator for.</a:t>
            </a:r>
            <a:endParaRPr lang="en-US" dirty="0"/>
          </a:p>
        </p:txBody>
      </p:sp>
      <p:sp>
        <p:nvSpPr>
          <p:cNvPr id="4" name="Slide Number Placeholder 3"/>
          <p:cNvSpPr>
            <a:spLocks noGrp="1"/>
          </p:cNvSpPr>
          <p:nvPr>
            <p:ph type="sldNum" sz="quarter" idx="10"/>
          </p:nvPr>
        </p:nvSpPr>
        <p:spPr/>
        <p:txBody>
          <a:bodyPr/>
          <a:lstStyle/>
          <a:p>
            <a:fld id="{2AECD446-27C6-814B-888E-B02B867A3A5F}" type="slidenum">
              <a:rPr lang="en-US" smtClean="0"/>
              <a:t>47</a:t>
            </a:fld>
            <a:endParaRPr lang="en-US"/>
          </a:p>
        </p:txBody>
      </p:sp>
    </p:spTree>
    <p:extLst>
      <p:ext uri="{BB962C8B-B14F-4D97-AF65-F5344CB8AC3E}">
        <p14:creationId xmlns:p14="http://schemas.microsoft.com/office/powerpoint/2010/main" val="1688706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 </a:t>
            </a:r>
            <a:r>
              <a:rPr lang="en-US" dirty="0" err="1"/>
              <a:t>whitebox</a:t>
            </a:r>
            <a:r>
              <a:rPr lang="en-US" dirty="0"/>
              <a:t> </a:t>
            </a:r>
            <a:r>
              <a:rPr lang="mr-IN" dirty="0"/>
              <a:t>–</a:t>
            </a:r>
            <a:r>
              <a:rPr lang="en-US" dirty="0"/>
              <a:t> timed automaton </a:t>
            </a:r>
            <a:r>
              <a:rPr lang="mr-IN" dirty="0"/>
              <a:t>–</a:t>
            </a:r>
            <a:r>
              <a:rPr lang="en-US" dirty="0"/>
              <a:t> graph</a:t>
            </a:r>
          </a:p>
          <a:p>
            <a:r>
              <a:rPr lang="en-US" dirty="0"/>
              <a:t>black box simulator</a:t>
            </a:r>
          </a:p>
        </p:txBody>
      </p:sp>
      <p:sp>
        <p:nvSpPr>
          <p:cNvPr id="4" name="Slide Number Placeholder 3"/>
          <p:cNvSpPr>
            <a:spLocks noGrp="1"/>
          </p:cNvSpPr>
          <p:nvPr>
            <p:ph type="sldNum" sz="quarter" idx="10"/>
          </p:nvPr>
        </p:nvSpPr>
        <p:spPr/>
        <p:txBody>
          <a:bodyPr/>
          <a:lstStyle/>
          <a:p>
            <a:fld id="{D81DA3A0-0E1E-45F0-A9CE-2CF4B807E469}" type="slidenum">
              <a:rPr lang="en-US" smtClean="0"/>
              <a:t>48</a:t>
            </a:fld>
            <a:endParaRPr lang="en-US"/>
          </a:p>
        </p:txBody>
      </p:sp>
    </p:spTree>
    <p:extLst>
      <p:ext uri="{BB962C8B-B14F-4D97-AF65-F5344CB8AC3E}">
        <p14:creationId xmlns:p14="http://schemas.microsoft.com/office/powerpoint/2010/main" val="224241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of all accidents are </a:t>
            </a:r>
            <a:r>
              <a:rPr lang="en-US" dirty="0" err="1"/>
              <a:t>rearend</a:t>
            </a:r>
            <a:r>
              <a:rPr lang="en-US" dirty="0"/>
              <a:t> </a:t>
            </a:r>
            <a:r>
              <a:rPr lang="en-US" dirty="0" err="1"/>
              <a:t>coll</a:t>
            </a:r>
            <a:endParaRPr lang="en-US" dirty="0"/>
          </a:p>
          <a:p>
            <a:r>
              <a:rPr lang="en-US" dirty="0"/>
              <a:t>85%</a:t>
            </a:r>
            <a:r>
              <a:rPr lang="en-US" baseline="0" dirty="0"/>
              <a:t> on safe roads</a:t>
            </a:r>
            <a:endParaRPr lang="en-US" dirty="0"/>
          </a:p>
        </p:txBody>
      </p:sp>
      <p:sp>
        <p:nvSpPr>
          <p:cNvPr id="4" name="Slide Number Placeholder 3"/>
          <p:cNvSpPr>
            <a:spLocks noGrp="1"/>
          </p:cNvSpPr>
          <p:nvPr>
            <p:ph type="sldNum" sz="quarter" idx="10"/>
          </p:nvPr>
        </p:nvSpPr>
        <p:spPr/>
        <p:txBody>
          <a:bodyPr/>
          <a:lstStyle/>
          <a:p>
            <a:fld id="{D81DA3A0-0E1E-45F0-A9CE-2CF4B807E469}" type="slidenum">
              <a:rPr lang="en-US" smtClean="0"/>
              <a:t>50</a:t>
            </a:fld>
            <a:endParaRPr lang="en-US"/>
          </a:p>
        </p:txBody>
      </p:sp>
    </p:spTree>
    <p:extLst>
      <p:ext uri="{BB962C8B-B14F-4D97-AF65-F5344CB8AC3E}">
        <p14:creationId xmlns:p14="http://schemas.microsoft.com/office/powerpoint/2010/main" val="1859497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a:t>
            </a:r>
          </a:p>
        </p:txBody>
      </p:sp>
      <p:sp>
        <p:nvSpPr>
          <p:cNvPr id="4" name="Slide Number Placeholder 3"/>
          <p:cNvSpPr>
            <a:spLocks noGrp="1"/>
          </p:cNvSpPr>
          <p:nvPr>
            <p:ph type="sldNum" sz="quarter" idx="10"/>
          </p:nvPr>
        </p:nvSpPr>
        <p:spPr/>
        <p:txBody>
          <a:bodyPr/>
          <a:lstStyle/>
          <a:p>
            <a:fld id="{D81DA3A0-0E1E-45F0-A9CE-2CF4B807E469}" type="slidenum">
              <a:rPr lang="en-US" smtClean="0"/>
              <a:t>51</a:t>
            </a:fld>
            <a:endParaRPr lang="en-US"/>
          </a:p>
        </p:txBody>
      </p:sp>
    </p:spTree>
    <p:extLst>
      <p:ext uri="{BB962C8B-B14F-4D97-AF65-F5344CB8AC3E}">
        <p14:creationId xmlns:p14="http://schemas.microsoft.com/office/powerpoint/2010/main" val="74964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setting up notation</a:t>
            </a:r>
          </a:p>
          <a:p>
            <a:r>
              <a:rPr lang="en-US" dirty="0"/>
              <a:t>\xi with sets</a:t>
            </a:r>
          </a:p>
        </p:txBody>
      </p:sp>
      <p:sp>
        <p:nvSpPr>
          <p:cNvPr id="4" name="Slide Number Placeholder 3"/>
          <p:cNvSpPr>
            <a:spLocks noGrp="1"/>
          </p:cNvSpPr>
          <p:nvPr>
            <p:ph type="sldNum" sz="quarter" idx="10"/>
          </p:nvPr>
        </p:nvSpPr>
        <p:spPr/>
        <p:txBody>
          <a:bodyPr/>
          <a:lstStyle/>
          <a:p>
            <a:fld id="{A9526D5C-D6D8-4207-BFEF-AF941D52D17D}" type="slidenum">
              <a:rPr lang="en-US" smtClean="0"/>
              <a:t>9</a:t>
            </a:fld>
            <a:endParaRPr lang="en-US"/>
          </a:p>
        </p:txBody>
      </p:sp>
    </p:spTree>
    <p:extLst>
      <p:ext uri="{BB962C8B-B14F-4D97-AF65-F5344CB8AC3E}">
        <p14:creationId xmlns:p14="http://schemas.microsoft.com/office/powerpoint/2010/main" val="11474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r>
              <a:rPr lang="en-US" altLang="zh-CN" baseline="0" dirty="0"/>
              <a:t>4 Algorithm</a:t>
            </a:r>
          </a:p>
          <a:p>
            <a:pPr marL="171450" indent="-171450">
              <a:buFontTx/>
              <a:buChar char="-"/>
            </a:pPr>
            <a:r>
              <a:rPr lang="en-US" altLang="zh-CN" baseline="0" dirty="0"/>
              <a:t>5 Algorithm</a:t>
            </a:r>
          </a:p>
        </p:txBody>
      </p:sp>
      <p:sp>
        <p:nvSpPr>
          <p:cNvPr id="4" name="灯片编号占位符 3"/>
          <p:cNvSpPr>
            <a:spLocks noGrp="1"/>
          </p:cNvSpPr>
          <p:nvPr>
            <p:ph type="sldNum" sz="quarter" idx="10"/>
          </p:nvPr>
        </p:nvSpPr>
        <p:spPr/>
        <p:txBody>
          <a:bodyPr/>
          <a:lstStyle/>
          <a:p>
            <a:fld id="{C7F6BA27-F847-445B-8CA1-59D1DDA4DE13}" type="slidenum">
              <a:rPr lang="en-US" smtClean="0"/>
              <a:t>10</a:t>
            </a:fld>
            <a:endParaRPr lang="en-US"/>
          </a:p>
        </p:txBody>
      </p:sp>
    </p:spTree>
    <p:extLst>
      <p:ext uri="{BB962C8B-B14F-4D97-AF65-F5344CB8AC3E}">
        <p14:creationId xmlns:p14="http://schemas.microsoft.com/office/powerpoint/2010/main" val="1648800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6</a:t>
            </a:r>
          </a:p>
        </p:txBody>
      </p:sp>
      <p:sp>
        <p:nvSpPr>
          <p:cNvPr id="4" name="Slide Number Placeholder 3"/>
          <p:cNvSpPr>
            <a:spLocks noGrp="1"/>
          </p:cNvSpPr>
          <p:nvPr>
            <p:ph type="sldNum" sz="quarter" idx="10"/>
          </p:nvPr>
        </p:nvSpPr>
        <p:spPr/>
        <p:txBody>
          <a:bodyPr/>
          <a:lstStyle/>
          <a:p>
            <a:fld id="{D81DA3A0-0E1E-45F0-A9CE-2CF4B807E469}" type="slidenum">
              <a:rPr lang="en-US" smtClean="0"/>
              <a:t>11</a:t>
            </a:fld>
            <a:endParaRPr lang="en-US"/>
          </a:p>
        </p:txBody>
      </p:sp>
    </p:spTree>
    <p:extLst>
      <p:ext uri="{BB962C8B-B14F-4D97-AF65-F5344CB8AC3E}">
        <p14:creationId xmlns:p14="http://schemas.microsoft.com/office/powerpoint/2010/main" val="22073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Sayan:</a:t>
            </a:r>
            <a:r>
              <a:rPr lang="en-US" baseline="0" dirty="0"/>
              <a:t> Emphasize that \beta is now known and in a moment you are going to tell us how to get 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CD446-27C6-814B-888E-B02B867A3A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938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CD446-27C6-814B-888E-B02B867A3A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33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CD446-27C6-814B-888E-B02B867A3A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653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78DA336-FDE1-410C-9F4F-2A97BB4AF8B7}" type="datetime1">
              <a:rPr lang="en-US" smtClean="0"/>
              <a:t>11/17/19</a:t>
            </a:fld>
            <a:endParaRPr lang="en-US"/>
          </a:p>
        </p:txBody>
      </p:sp>
      <p:sp>
        <p:nvSpPr>
          <p:cNvPr id="5" name="Footer Placeholder 4"/>
          <p:cNvSpPr>
            <a:spLocks noGrp="1"/>
          </p:cNvSpPr>
          <p:nvPr>
            <p:ph type="ftr" sz="quarter" idx="11"/>
          </p:nvPr>
        </p:nvSpPr>
        <p:spPr/>
        <p:txBody>
          <a:bodyPr/>
          <a:lstStyle>
            <a:lvl1pPr>
              <a:defRPr smtClean="0"/>
            </a:lvl1pPr>
          </a:lstStyle>
          <a:p>
            <a:endParaRPr lang="en-US"/>
          </a:p>
        </p:txBody>
      </p:sp>
      <p:sp>
        <p:nvSpPr>
          <p:cNvPr id="6" name="Slide Number Placeholder 5"/>
          <p:cNvSpPr>
            <a:spLocks noGrp="1"/>
          </p:cNvSpPr>
          <p:nvPr>
            <p:ph type="sldNum" sz="quarter" idx="12"/>
          </p:nvPr>
        </p:nvSpPr>
        <p:spPr/>
        <p:txBody>
          <a:bodyPr/>
          <a:lstStyle>
            <a:lvl1pPr>
              <a:defRPr/>
            </a:lvl1pPr>
          </a:lstStyle>
          <a:p>
            <a:fld id="{EAAE5373-EA94-42CD-B08F-88E8C680AB44}" type="slidenum">
              <a:rPr lang="en-US" smtClean="0"/>
              <a:t>‹#›</a:t>
            </a:fld>
            <a:endParaRPr lang="en-US"/>
          </a:p>
        </p:txBody>
      </p:sp>
    </p:spTree>
    <p:extLst>
      <p:ext uri="{BB962C8B-B14F-4D97-AF65-F5344CB8AC3E}">
        <p14:creationId xmlns:p14="http://schemas.microsoft.com/office/powerpoint/2010/main" val="184186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A7D8ED3-181E-496C-B25C-C02826B607B9}" type="datetime1">
              <a:rPr lang="en-US" smtClean="0"/>
              <a:t>11/17/19</a:t>
            </a:fld>
            <a:endParaRPr lang="en-US"/>
          </a:p>
        </p:txBody>
      </p:sp>
      <p:sp>
        <p:nvSpPr>
          <p:cNvPr id="5" name="Footer Placeholder 4"/>
          <p:cNvSpPr>
            <a:spLocks noGrp="1"/>
          </p:cNvSpPr>
          <p:nvPr>
            <p:ph type="ftr" sz="quarter" idx="11"/>
          </p:nvPr>
        </p:nvSpPr>
        <p:spPr/>
        <p:txBody>
          <a:bodyPr/>
          <a:lstStyle>
            <a:lvl1pPr>
              <a:defRPr smtClean="0"/>
            </a:lvl1pPr>
          </a:lstStyle>
          <a:p>
            <a:endParaRPr lang="en-US"/>
          </a:p>
        </p:txBody>
      </p:sp>
      <p:sp>
        <p:nvSpPr>
          <p:cNvPr id="6" name="Slide Number Placeholder 5"/>
          <p:cNvSpPr>
            <a:spLocks noGrp="1"/>
          </p:cNvSpPr>
          <p:nvPr>
            <p:ph type="sldNum" sz="quarter" idx="12"/>
          </p:nvPr>
        </p:nvSpPr>
        <p:spPr/>
        <p:txBody>
          <a:bodyPr/>
          <a:lstStyle>
            <a:lvl1pPr>
              <a:defRPr/>
            </a:lvl1pPr>
          </a:lstStyle>
          <a:p>
            <a:fld id="{EAAE5373-EA94-42CD-B08F-88E8C680AB44}" type="slidenum">
              <a:rPr lang="en-US" smtClean="0"/>
              <a:t>‹#›</a:t>
            </a:fld>
            <a:endParaRPr lang="en-US"/>
          </a:p>
        </p:txBody>
      </p:sp>
    </p:spTree>
    <p:extLst>
      <p:ext uri="{BB962C8B-B14F-4D97-AF65-F5344CB8AC3E}">
        <p14:creationId xmlns:p14="http://schemas.microsoft.com/office/powerpoint/2010/main" val="3268958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F996591-F649-4AF5-9B57-54105D58064F}" type="datetime1">
              <a:rPr lang="en-US" smtClean="0"/>
              <a:t>11/17/19</a:t>
            </a:fld>
            <a:endParaRPr lang="en-US"/>
          </a:p>
        </p:txBody>
      </p:sp>
      <p:sp>
        <p:nvSpPr>
          <p:cNvPr id="5" name="Footer Placeholder 4"/>
          <p:cNvSpPr>
            <a:spLocks noGrp="1"/>
          </p:cNvSpPr>
          <p:nvPr>
            <p:ph type="ftr" sz="quarter" idx="11"/>
          </p:nvPr>
        </p:nvSpPr>
        <p:spPr/>
        <p:txBody>
          <a:bodyPr/>
          <a:lstStyle>
            <a:lvl1pPr>
              <a:defRPr smtClean="0"/>
            </a:lvl1pPr>
          </a:lstStyle>
          <a:p>
            <a:endParaRPr lang="en-US"/>
          </a:p>
        </p:txBody>
      </p:sp>
      <p:sp>
        <p:nvSpPr>
          <p:cNvPr id="6" name="Slide Number Placeholder 5"/>
          <p:cNvSpPr>
            <a:spLocks noGrp="1"/>
          </p:cNvSpPr>
          <p:nvPr>
            <p:ph type="sldNum" sz="quarter" idx="12"/>
          </p:nvPr>
        </p:nvSpPr>
        <p:spPr/>
        <p:txBody>
          <a:bodyPr/>
          <a:lstStyle>
            <a:lvl1pPr>
              <a:defRPr/>
            </a:lvl1pPr>
          </a:lstStyle>
          <a:p>
            <a:fld id="{EAAE5373-EA94-42CD-B08F-88E8C680AB44}" type="slidenum">
              <a:rPr lang="en-US" smtClean="0"/>
              <a:t>‹#›</a:t>
            </a:fld>
            <a:endParaRPr lang="en-US"/>
          </a:p>
        </p:txBody>
      </p:sp>
    </p:spTree>
    <p:extLst>
      <p:ext uri="{BB962C8B-B14F-4D97-AF65-F5344CB8AC3E}">
        <p14:creationId xmlns:p14="http://schemas.microsoft.com/office/powerpoint/2010/main" val="1491174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10" name="Title 1"/>
          <p:cNvSpPr>
            <a:spLocks noGrp="1"/>
          </p:cNvSpPr>
          <p:nvPr>
            <p:ph type="title"/>
          </p:nvPr>
        </p:nvSpPr>
        <p:spPr>
          <a:xfrm>
            <a:off x="838200" y="447039"/>
            <a:ext cx="7543800" cy="1051561"/>
          </a:xfrm>
        </p:spPr>
        <p:txBody>
          <a:bodyPr/>
          <a:lstStyle>
            <a:lvl1pPr marL="0">
              <a:defRPr/>
            </a:lvl1pPr>
          </a:lstStyle>
          <a:p>
            <a:r>
              <a:rPr lang="en-US" altLang="zh-CN"/>
              <a:t>Click to edit Master title style</a:t>
            </a:r>
            <a:endParaRPr lang="en-US" dirty="0"/>
          </a:p>
        </p:txBody>
      </p:sp>
      <p:sp>
        <p:nvSpPr>
          <p:cNvPr id="11" name="Content Placeholder 2"/>
          <p:cNvSpPr>
            <a:spLocks noGrp="1"/>
          </p:cNvSpPr>
          <p:nvPr>
            <p:ph idx="1"/>
          </p:nvPr>
        </p:nvSpPr>
        <p:spPr>
          <a:xfrm>
            <a:off x="777036" y="2106701"/>
            <a:ext cx="7543800" cy="3720059"/>
          </a:xfrm>
        </p:spPr>
        <p:txBody>
          <a:bodyPr/>
          <a:lstStyle>
            <a:lvl2pPr marL="288036" indent="-137160">
              <a:buFont typeface="Wingdings" panose="05000000000000000000" pitchFamily="2" charset="2"/>
              <a:buChar char="q"/>
              <a:defRPr/>
            </a:lvl2pPr>
            <a:lvl3pPr marL="425196" indent="-137160">
              <a:buFont typeface="Calibri" panose="020F0502020204030204" pitchFamily="34" charset="0"/>
              <a:buChar char="̶"/>
              <a:defRPr/>
            </a:lvl3pPr>
            <a:lvl4pPr marL="562356" indent="-137160">
              <a:buFont typeface="Calibri" panose="020F0502020204030204" pitchFamily="34" charset="0"/>
              <a:buChar char="̶"/>
              <a:defRPr/>
            </a:lvl4pPr>
            <a:lvl5pPr marL="699516" indent="-137160">
              <a:buFont typeface="Calibri" panose="020F0502020204030204" pitchFamily="34" charset="0"/>
              <a:buChar char="̶"/>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88" name="Slide Number Placeholder 8"/>
          <p:cNvSpPr>
            <a:spLocks noGrp="1"/>
          </p:cNvSpPr>
          <p:nvPr>
            <p:ph type="sldNum" sz="quarter" idx="12"/>
          </p:nvPr>
        </p:nvSpPr>
        <p:spPr>
          <a:xfrm>
            <a:off x="7425345" y="6459786"/>
            <a:ext cx="984019" cy="365125"/>
          </a:xfr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85257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314E2EC-11ED-4076-B25C-E372FBA5948D}" type="datetime1">
              <a:rPr lang="en-US" smtClean="0"/>
              <a:t>11/17/19</a:t>
            </a:fld>
            <a:endParaRPr lang="en-US"/>
          </a:p>
        </p:txBody>
      </p:sp>
      <p:sp>
        <p:nvSpPr>
          <p:cNvPr id="5" name="Footer Placeholder 4"/>
          <p:cNvSpPr>
            <a:spLocks noGrp="1"/>
          </p:cNvSpPr>
          <p:nvPr>
            <p:ph type="ftr" sz="quarter" idx="11"/>
          </p:nvPr>
        </p:nvSpPr>
        <p:spPr/>
        <p:txBody>
          <a:bodyPr/>
          <a:lstStyle>
            <a:lvl1pPr>
              <a:defRPr smtClean="0"/>
            </a:lvl1pPr>
          </a:lstStyle>
          <a:p>
            <a:endParaRPr lang="en-US"/>
          </a:p>
        </p:txBody>
      </p:sp>
      <p:sp>
        <p:nvSpPr>
          <p:cNvPr id="6" name="Slide Number Placeholder 5"/>
          <p:cNvSpPr>
            <a:spLocks noGrp="1"/>
          </p:cNvSpPr>
          <p:nvPr>
            <p:ph type="sldNum" sz="quarter" idx="12"/>
          </p:nvPr>
        </p:nvSpPr>
        <p:spPr/>
        <p:txBody>
          <a:bodyPr/>
          <a:lstStyle>
            <a:lvl1pPr>
              <a:defRPr/>
            </a:lvl1pPr>
          </a:lstStyle>
          <a:p>
            <a:fld id="{EAAE5373-EA94-42CD-B08F-88E8C680AB44}" type="slidenum">
              <a:rPr lang="en-US" smtClean="0"/>
              <a:t>‹#›</a:t>
            </a:fld>
            <a:endParaRPr lang="en-US"/>
          </a:p>
        </p:txBody>
      </p:sp>
    </p:spTree>
    <p:extLst>
      <p:ext uri="{BB962C8B-B14F-4D97-AF65-F5344CB8AC3E}">
        <p14:creationId xmlns:p14="http://schemas.microsoft.com/office/powerpoint/2010/main" val="352056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7A2D15D-CAE6-4E12-B960-A56D94F88373}" type="datetime1">
              <a:rPr lang="en-US" smtClean="0"/>
              <a:t>11/17/19</a:t>
            </a:fld>
            <a:endParaRPr lang="en-US"/>
          </a:p>
        </p:txBody>
      </p:sp>
      <p:sp>
        <p:nvSpPr>
          <p:cNvPr id="5" name="Footer Placeholder 4"/>
          <p:cNvSpPr>
            <a:spLocks noGrp="1"/>
          </p:cNvSpPr>
          <p:nvPr>
            <p:ph type="ftr" sz="quarter" idx="11"/>
          </p:nvPr>
        </p:nvSpPr>
        <p:spPr/>
        <p:txBody>
          <a:bodyPr/>
          <a:lstStyle>
            <a:lvl1pPr>
              <a:defRPr smtClean="0"/>
            </a:lvl1pPr>
          </a:lstStyle>
          <a:p>
            <a:endParaRPr lang="en-US"/>
          </a:p>
        </p:txBody>
      </p:sp>
      <p:sp>
        <p:nvSpPr>
          <p:cNvPr id="6" name="Slide Number Placeholder 5"/>
          <p:cNvSpPr>
            <a:spLocks noGrp="1"/>
          </p:cNvSpPr>
          <p:nvPr>
            <p:ph type="sldNum" sz="quarter" idx="12"/>
          </p:nvPr>
        </p:nvSpPr>
        <p:spPr/>
        <p:txBody>
          <a:bodyPr/>
          <a:lstStyle>
            <a:lvl1pPr>
              <a:defRPr/>
            </a:lvl1pPr>
          </a:lstStyle>
          <a:p>
            <a:fld id="{EAAE5373-EA94-42CD-B08F-88E8C680AB44}" type="slidenum">
              <a:rPr lang="en-US" smtClean="0"/>
              <a:t>‹#›</a:t>
            </a:fld>
            <a:endParaRPr lang="en-US"/>
          </a:p>
        </p:txBody>
      </p:sp>
    </p:spTree>
    <p:extLst>
      <p:ext uri="{BB962C8B-B14F-4D97-AF65-F5344CB8AC3E}">
        <p14:creationId xmlns:p14="http://schemas.microsoft.com/office/powerpoint/2010/main" val="88653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B06FAC8A-34DA-411C-96E2-26DAD14F43D8}" type="datetime1">
              <a:rPr lang="en-US" smtClean="0"/>
              <a:t>11/17/19</a:t>
            </a:fld>
            <a:endParaRPr lang="en-US"/>
          </a:p>
        </p:txBody>
      </p:sp>
      <p:sp>
        <p:nvSpPr>
          <p:cNvPr id="6" name="Footer Placeholder 4"/>
          <p:cNvSpPr>
            <a:spLocks noGrp="1"/>
          </p:cNvSpPr>
          <p:nvPr>
            <p:ph type="ftr" sz="quarter" idx="11"/>
          </p:nvPr>
        </p:nvSpPr>
        <p:spPr/>
        <p:txBody>
          <a:bodyPr/>
          <a:lstStyle>
            <a:lvl1pPr>
              <a:defRPr smtClean="0"/>
            </a:lvl1pPr>
          </a:lstStyle>
          <a:p>
            <a:endParaRPr lang="en-US"/>
          </a:p>
        </p:txBody>
      </p:sp>
      <p:sp>
        <p:nvSpPr>
          <p:cNvPr id="7" name="Slide Number Placeholder 5"/>
          <p:cNvSpPr>
            <a:spLocks noGrp="1"/>
          </p:cNvSpPr>
          <p:nvPr>
            <p:ph type="sldNum" sz="quarter" idx="12"/>
          </p:nvPr>
        </p:nvSpPr>
        <p:spPr/>
        <p:txBody>
          <a:bodyPr/>
          <a:lstStyle>
            <a:lvl1pPr>
              <a:defRPr/>
            </a:lvl1pPr>
          </a:lstStyle>
          <a:p>
            <a:fld id="{EAAE5373-EA94-42CD-B08F-88E8C680AB44}" type="slidenum">
              <a:rPr lang="en-US" smtClean="0"/>
              <a:t>‹#›</a:t>
            </a:fld>
            <a:endParaRPr lang="en-US"/>
          </a:p>
        </p:txBody>
      </p:sp>
    </p:spTree>
    <p:extLst>
      <p:ext uri="{BB962C8B-B14F-4D97-AF65-F5344CB8AC3E}">
        <p14:creationId xmlns:p14="http://schemas.microsoft.com/office/powerpoint/2010/main" val="4255920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71C65B73-BD37-4048-ACCD-5907D3BDFA38}" type="datetime1">
              <a:rPr lang="en-US" smtClean="0"/>
              <a:t>11/17/19</a:t>
            </a:fld>
            <a:endParaRPr lang="en-US"/>
          </a:p>
        </p:txBody>
      </p:sp>
      <p:sp>
        <p:nvSpPr>
          <p:cNvPr id="8" name="Footer Placeholder 4"/>
          <p:cNvSpPr>
            <a:spLocks noGrp="1"/>
          </p:cNvSpPr>
          <p:nvPr>
            <p:ph type="ftr" sz="quarter" idx="11"/>
          </p:nvPr>
        </p:nvSpPr>
        <p:spPr/>
        <p:txBody>
          <a:bodyPr/>
          <a:lstStyle>
            <a:lvl1pPr>
              <a:defRPr smtClean="0"/>
            </a:lvl1pPr>
          </a:lstStyle>
          <a:p>
            <a:endParaRPr lang="en-US"/>
          </a:p>
        </p:txBody>
      </p:sp>
      <p:sp>
        <p:nvSpPr>
          <p:cNvPr id="9" name="Slide Number Placeholder 5"/>
          <p:cNvSpPr>
            <a:spLocks noGrp="1"/>
          </p:cNvSpPr>
          <p:nvPr>
            <p:ph type="sldNum" sz="quarter" idx="12"/>
          </p:nvPr>
        </p:nvSpPr>
        <p:spPr/>
        <p:txBody>
          <a:bodyPr/>
          <a:lstStyle>
            <a:lvl1pPr>
              <a:defRPr/>
            </a:lvl1pPr>
          </a:lstStyle>
          <a:p>
            <a:fld id="{EAAE5373-EA94-42CD-B08F-88E8C680AB44}" type="slidenum">
              <a:rPr lang="en-US" smtClean="0"/>
              <a:t>‹#›</a:t>
            </a:fld>
            <a:endParaRPr lang="en-US"/>
          </a:p>
        </p:txBody>
      </p:sp>
    </p:spTree>
    <p:extLst>
      <p:ext uri="{BB962C8B-B14F-4D97-AF65-F5344CB8AC3E}">
        <p14:creationId xmlns:p14="http://schemas.microsoft.com/office/powerpoint/2010/main" val="1321916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EA182C02-F0EB-44AC-83B9-623C7551814A}" type="datetime1">
              <a:rPr lang="en-US" smtClean="0"/>
              <a:t>11/17/19</a:t>
            </a:fld>
            <a:endParaRPr lang="en-US"/>
          </a:p>
        </p:txBody>
      </p:sp>
      <p:sp>
        <p:nvSpPr>
          <p:cNvPr id="4" name="Footer Placeholder 4"/>
          <p:cNvSpPr>
            <a:spLocks noGrp="1"/>
          </p:cNvSpPr>
          <p:nvPr>
            <p:ph type="ftr" sz="quarter" idx="11"/>
          </p:nvPr>
        </p:nvSpPr>
        <p:spPr/>
        <p:txBody>
          <a:bodyPr/>
          <a:lstStyle>
            <a:lvl1pPr>
              <a:defRPr smtClean="0"/>
            </a:lvl1pPr>
          </a:lstStyle>
          <a:p>
            <a:endParaRPr lang="en-US"/>
          </a:p>
        </p:txBody>
      </p:sp>
      <p:sp>
        <p:nvSpPr>
          <p:cNvPr id="5" name="Slide Number Placeholder 5"/>
          <p:cNvSpPr>
            <a:spLocks noGrp="1"/>
          </p:cNvSpPr>
          <p:nvPr>
            <p:ph type="sldNum" sz="quarter" idx="12"/>
          </p:nvPr>
        </p:nvSpPr>
        <p:spPr/>
        <p:txBody>
          <a:bodyPr/>
          <a:lstStyle>
            <a:lvl1pPr>
              <a:defRPr/>
            </a:lvl1pPr>
          </a:lstStyle>
          <a:p>
            <a:fld id="{EAAE5373-EA94-42CD-B08F-88E8C680AB44}" type="slidenum">
              <a:rPr lang="en-US" smtClean="0"/>
              <a:t>‹#›</a:t>
            </a:fld>
            <a:endParaRPr lang="en-US"/>
          </a:p>
        </p:txBody>
      </p:sp>
    </p:spTree>
    <p:extLst>
      <p:ext uri="{BB962C8B-B14F-4D97-AF65-F5344CB8AC3E}">
        <p14:creationId xmlns:p14="http://schemas.microsoft.com/office/powerpoint/2010/main" val="1727612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7298E01-C1F5-490F-B31D-411246225954}" type="datetime1">
              <a:rPr lang="en-US" smtClean="0"/>
              <a:t>11/17/19</a:t>
            </a:fld>
            <a:endParaRPr lang="en-US"/>
          </a:p>
        </p:txBody>
      </p:sp>
      <p:sp>
        <p:nvSpPr>
          <p:cNvPr id="3" name="Footer Placeholder 4"/>
          <p:cNvSpPr>
            <a:spLocks noGrp="1"/>
          </p:cNvSpPr>
          <p:nvPr>
            <p:ph type="ftr" sz="quarter" idx="11"/>
          </p:nvPr>
        </p:nvSpPr>
        <p:spPr/>
        <p:txBody>
          <a:bodyPr/>
          <a:lstStyle>
            <a:lvl1pPr>
              <a:defRPr smtClean="0"/>
            </a:lvl1pPr>
          </a:lstStyle>
          <a:p>
            <a:endParaRPr lang="en-US"/>
          </a:p>
        </p:txBody>
      </p:sp>
      <p:sp>
        <p:nvSpPr>
          <p:cNvPr id="4" name="Slide Number Placeholder 5"/>
          <p:cNvSpPr>
            <a:spLocks noGrp="1"/>
          </p:cNvSpPr>
          <p:nvPr>
            <p:ph type="sldNum" sz="quarter" idx="12"/>
          </p:nvPr>
        </p:nvSpPr>
        <p:spPr/>
        <p:txBody>
          <a:bodyPr/>
          <a:lstStyle>
            <a:lvl1pPr>
              <a:defRPr/>
            </a:lvl1pPr>
          </a:lstStyle>
          <a:p>
            <a:fld id="{EAAE5373-EA94-42CD-B08F-88E8C680AB44}" type="slidenum">
              <a:rPr lang="en-US" smtClean="0"/>
              <a:t>‹#›</a:t>
            </a:fld>
            <a:endParaRPr lang="en-US"/>
          </a:p>
        </p:txBody>
      </p:sp>
    </p:spTree>
    <p:extLst>
      <p:ext uri="{BB962C8B-B14F-4D97-AF65-F5344CB8AC3E}">
        <p14:creationId xmlns:p14="http://schemas.microsoft.com/office/powerpoint/2010/main" val="1781316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8493648-D076-4CBE-9DD0-506444B9CCF2}" type="datetime1">
              <a:rPr lang="en-US" smtClean="0"/>
              <a:t>11/17/19</a:t>
            </a:fld>
            <a:endParaRPr lang="en-US"/>
          </a:p>
        </p:txBody>
      </p:sp>
      <p:sp>
        <p:nvSpPr>
          <p:cNvPr id="6" name="Footer Placeholder 4"/>
          <p:cNvSpPr>
            <a:spLocks noGrp="1"/>
          </p:cNvSpPr>
          <p:nvPr>
            <p:ph type="ftr" sz="quarter" idx="11"/>
          </p:nvPr>
        </p:nvSpPr>
        <p:spPr/>
        <p:txBody>
          <a:bodyPr/>
          <a:lstStyle>
            <a:lvl1pPr>
              <a:defRPr smtClean="0"/>
            </a:lvl1pPr>
          </a:lstStyle>
          <a:p>
            <a:endParaRPr lang="en-US"/>
          </a:p>
        </p:txBody>
      </p:sp>
      <p:sp>
        <p:nvSpPr>
          <p:cNvPr id="7" name="Slide Number Placeholder 5"/>
          <p:cNvSpPr>
            <a:spLocks noGrp="1"/>
          </p:cNvSpPr>
          <p:nvPr>
            <p:ph type="sldNum" sz="quarter" idx="12"/>
          </p:nvPr>
        </p:nvSpPr>
        <p:spPr/>
        <p:txBody>
          <a:bodyPr/>
          <a:lstStyle>
            <a:lvl1pPr>
              <a:defRPr/>
            </a:lvl1pPr>
          </a:lstStyle>
          <a:p>
            <a:fld id="{EAAE5373-EA94-42CD-B08F-88E8C680AB44}" type="slidenum">
              <a:rPr lang="en-US" smtClean="0"/>
              <a:t>‹#›</a:t>
            </a:fld>
            <a:endParaRPr lang="en-US"/>
          </a:p>
        </p:txBody>
      </p:sp>
    </p:spTree>
    <p:extLst>
      <p:ext uri="{BB962C8B-B14F-4D97-AF65-F5344CB8AC3E}">
        <p14:creationId xmlns:p14="http://schemas.microsoft.com/office/powerpoint/2010/main" val="151581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3FDF783-42B7-45DD-98C6-B9ED6A7B1D1C}" type="datetime1">
              <a:rPr lang="en-US" smtClean="0"/>
              <a:t>11/17/19</a:t>
            </a:fld>
            <a:endParaRPr lang="en-US"/>
          </a:p>
        </p:txBody>
      </p:sp>
      <p:sp>
        <p:nvSpPr>
          <p:cNvPr id="6" name="Footer Placeholder 4"/>
          <p:cNvSpPr>
            <a:spLocks noGrp="1"/>
          </p:cNvSpPr>
          <p:nvPr>
            <p:ph type="ftr" sz="quarter" idx="11"/>
          </p:nvPr>
        </p:nvSpPr>
        <p:spPr/>
        <p:txBody>
          <a:bodyPr/>
          <a:lstStyle>
            <a:lvl1pPr>
              <a:defRPr smtClean="0"/>
            </a:lvl1pPr>
          </a:lstStyle>
          <a:p>
            <a:endParaRPr lang="en-US"/>
          </a:p>
        </p:txBody>
      </p:sp>
      <p:sp>
        <p:nvSpPr>
          <p:cNvPr id="7" name="Slide Number Placeholder 5"/>
          <p:cNvSpPr>
            <a:spLocks noGrp="1"/>
          </p:cNvSpPr>
          <p:nvPr>
            <p:ph type="sldNum" sz="quarter" idx="12"/>
          </p:nvPr>
        </p:nvSpPr>
        <p:spPr/>
        <p:txBody>
          <a:bodyPr/>
          <a:lstStyle>
            <a:lvl1pPr>
              <a:defRPr/>
            </a:lvl1pPr>
          </a:lstStyle>
          <a:p>
            <a:fld id="{EAAE5373-EA94-42CD-B08F-88E8C680AB44}" type="slidenum">
              <a:rPr lang="en-US" smtClean="0"/>
              <a:t>‹#›</a:t>
            </a:fld>
            <a:endParaRPr lang="en-US"/>
          </a:p>
        </p:txBody>
      </p:sp>
    </p:spTree>
    <p:extLst>
      <p:ext uri="{BB962C8B-B14F-4D97-AF65-F5344CB8AC3E}">
        <p14:creationId xmlns:p14="http://schemas.microsoft.com/office/powerpoint/2010/main" val="103166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fld id="{6FB925F3-2533-4192-9BF9-B016ED764EB7}" type="datetime1">
              <a:rPr lang="en-US" smtClean="0"/>
              <a:t>11/17/19</a:t>
            </a:fld>
            <a:endParaRPr lang="en-US"/>
          </a:p>
        </p:txBody>
      </p:sp>
      <p:sp>
        <p:nvSpPr>
          <p:cNvPr id="5" name="Footer Placeholder 4"/>
          <p:cNvSpPr>
            <a:spLocks noGrp="1"/>
          </p:cNvSpPr>
          <p:nvPr>
            <p:ph type="ftr" sz="quarter" idx="3"/>
          </p:nvPr>
        </p:nvSpPr>
        <p:spPr>
          <a:xfrm>
            <a:off x="2638425" y="6356350"/>
            <a:ext cx="3917950" cy="365125"/>
          </a:xfrm>
          <a:prstGeom prst="rect">
            <a:avLst/>
          </a:prstGeom>
        </p:spPr>
        <p:txBody>
          <a:bodyPr vert="horz" wrap="square" lIns="91440" tIns="45720" rIns="91440" bIns="45720" numCol="1" anchor="ctr" anchorCtr="0" compatLnSpc="1">
            <a:prstTxWarp prst="textNoShape">
              <a:avLst/>
            </a:prstTxWarp>
          </a:bodyPr>
          <a:lstStyle>
            <a:lvl1pPr algn="ctr">
              <a:defRPr sz="1400" smtClean="0">
                <a:solidFill>
                  <a:schemeClr val="accent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EAAE5373-EA94-42CD-B08F-88E8C680AB4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bg2"/>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bg2"/>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bg2"/>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bg2"/>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4.png"/><Relationship Id="rId3" Type="http://schemas.microsoft.com/office/2007/relationships/media" Target="../media/media2.mpg"/><Relationship Id="rId7" Type="http://schemas.openxmlformats.org/officeDocument/2006/relationships/slideLayout" Target="../slideLayouts/slideLayout2.xml"/><Relationship Id="rId12" Type="http://schemas.openxmlformats.org/officeDocument/2006/relationships/image" Target="../media/image2.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video" Target="../media/media3.mpg"/><Relationship Id="rId11" Type="http://schemas.openxmlformats.org/officeDocument/2006/relationships/image" Target="../media/image23.png"/><Relationship Id="rId5" Type="http://schemas.microsoft.com/office/2007/relationships/media" Target="../media/media3.mpg"/><Relationship Id="rId10" Type="http://schemas.openxmlformats.org/officeDocument/2006/relationships/image" Target="../media/image20.png"/><Relationship Id="rId4" Type="http://schemas.openxmlformats.org/officeDocument/2006/relationships/video" Target="../media/media2.mpg"/><Relationship Id="rId9" Type="http://schemas.openxmlformats.org/officeDocument/2006/relationships/image" Target="../media/image810.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7.xml"/><Relationship Id="rId7" Type="http://schemas.openxmlformats.org/officeDocument/2006/relationships/image" Target="../media/image23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22.png"/><Relationship Id="rId5" Type="http://schemas.openxmlformats.org/officeDocument/2006/relationships/image" Target="../media/image214.png"/><Relationship Id="rId4" Type="http://schemas.openxmlformats.org/officeDocument/2006/relationships/image" Target="../media/image162.png"/><Relationship Id="rId9" Type="http://schemas.openxmlformats.org/officeDocument/2006/relationships/image" Target="../media/image251.png"/></Relationships>
</file>

<file path=ppt/slides/_rels/slide13.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notesSlide" Target="../notesSlides/notesSlide8.xml"/><Relationship Id="rId7" Type="http://schemas.openxmlformats.org/officeDocument/2006/relationships/image" Target="../media/image23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22.png"/><Relationship Id="rId5" Type="http://schemas.openxmlformats.org/officeDocument/2006/relationships/image" Target="../media/image213.png"/><Relationship Id="rId4" Type="http://schemas.openxmlformats.org/officeDocument/2006/relationships/image" Target="../media/image17.png"/><Relationship Id="rId9" Type="http://schemas.openxmlformats.org/officeDocument/2006/relationships/image" Target="../media/image251.png"/></Relationships>
</file>

<file path=ppt/slides/_rels/slide14.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16.png"/><Relationship Id="rId7" Type="http://schemas.openxmlformats.org/officeDocument/2006/relationships/image" Target="../media/image2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14.png"/><Relationship Id="rId4" Type="http://schemas.openxmlformats.org/officeDocument/2006/relationships/image" Target="../media/image19.png"/><Relationship Id="rId9" Type="http://schemas.openxmlformats.org/officeDocument/2006/relationships/image" Target="../media/image251.png"/></Relationships>
</file>

<file path=ppt/slides/_rels/slide15.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notesSlide" Target="../notesSlides/notesSlide10.xml"/><Relationship Id="rId7" Type="http://schemas.openxmlformats.org/officeDocument/2006/relationships/image" Target="../media/image23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22.png"/><Relationship Id="rId5" Type="http://schemas.openxmlformats.org/officeDocument/2006/relationships/image" Target="../media/image214.png"/><Relationship Id="rId4" Type="http://schemas.openxmlformats.org/officeDocument/2006/relationships/image" Target="../media/image27.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0.png"/><Relationship Id="rId7" Type="http://schemas.openxmlformats.org/officeDocument/2006/relationships/image" Target="../media/image39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1.png"/><Relationship Id="rId11" Type="http://schemas.openxmlformats.org/officeDocument/2006/relationships/image" Target="../media/image43.png"/><Relationship Id="rId5" Type="http://schemas.openxmlformats.org/officeDocument/2006/relationships/image" Target="../media/image371.png"/><Relationship Id="rId10" Type="http://schemas.openxmlformats.org/officeDocument/2006/relationships/image" Target="../media/image42.png"/><Relationship Id="rId4" Type="http://schemas.openxmlformats.org/officeDocument/2006/relationships/image" Target="../media/image360.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13" Type="http://schemas.openxmlformats.org/officeDocument/2006/relationships/image" Target="../media/image380.png"/><Relationship Id="rId18" Type="http://schemas.openxmlformats.org/officeDocument/2006/relationships/image" Target="../media/image430.png"/><Relationship Id="rId21" Type="http://schemas.openxmlformats.org/officeDocument/2006/relationships/image" Target="../media/image460.png"/><Relationship Id="rId12" Type="http://schemas.openxmlformats.org/officeDocument/2006/relationships/image" Target="../media/image340.png"/><Relationship Id="rId17" Type="http://schemas.openxmlformats.org/officeDocument/2006/relationships/image" Target="../media/image420.png"/><Relationship Id="rId2" Type="http://schemas.openxmlformats.org/officeDocument/2006/relationships/notesSlide" Target="../notesSlides/notesSlide20.xml"/><Relationship Id="rId16" Type="http://schemas.openxmlformats.org/officeDocument/2006/relationships/image" Target="../media/image410.png"/><Relationship Id="rId20" Type="http://schemas.openxmlformats.org/officeDocument/2006/relationships/image" Target="../media/image450.png"/><Relationship Id="rId1" Type="http://schemas.openxmlformats.org/officeDocument/2006/relationships/slideLayout" Target="../slideLayouts/slideLayout2.xml"/><Relationship Id="rId15" Type="http://schemas.openxmlformats.org/officeDocument/2006/relationships/image" Target="../media/image400.png"/><Relationship Id="rId19" Type="http://schemas.openxmlformats.org/officeDocument/2006/relationships/image" Target="../media/image440.png"/><Relationship Id="rId14" Type="http://schemas.openxmlformats.org/officeDocument/2006/relationships/image" Target="../media/image390.png"/></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8.tiff"/><Relationship Id="rId3" Type="http://schemas.openxmlformats.org/officeDocument/2006/relationships/image" Target="../media/image370.png"/><Relationship Id="rId7" Type="http://schemas.openxmlformats.org/officeDocument/2006/relationships/image" Target="../media/image57.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31.xml.rels><?xml version="1.0" encoding="UTF-8" standalone="yes"?>
<Relationships xmlns="http://schemas.openxmlformats.org/package/2006/relationships"><Relationship Id="rId8" Type="http://schemas.openxmlformats.org/officeDocument/2006/relationships/image" Target="../media/image361.png"/><Relationship Id="rId3" Type="http://schemas.openxmlformats.org/officeDocument/2006/relationships/image" Target="../media/image59.tiff"/><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63.tiff"/><Relationship Id="rId5" Type="http://schemas.openxmlformats.org/officeDocument/2006/relationships/image" Target="../media/image61.png"/><Relationship Id="rId10" Type="http://schemas.openxmlformats.org/officeDocument/2006/relationships/image" Target="../media/image191.png"/><Relationship Id="rId4" Type="http://schemas.openxmlformats.org/officeDocument/2006/relationships/image" Target="../media/image60.tiff"/><Relationship Id="rId9" Type="http://schemas.openxmlformats.org/officeDocument/2006/relationships/image" Target="../media/image180.png"/></Relationships>
</file>

<file path=ppt/slides/_rels/slide3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tiff"/></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4.xml"/><Relationship Id="rId7" Type="http://schemas.openxmlformats.org/officeDocument/2006/relationships/image" Target="../media/image69.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68.png"/><Relationship Id="rId11" Type="http://schemas.openxmlformats.org/officeDocument/2006/relationships/image" Target="../media/image73.tiff"/><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4.gif"/><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0.png"/><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0.png"/><Relationship Id="rId7" Type="http://schemas.openxmlformats.org/officeDocument/2006/relationships/image" Target="../media/image39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81.png"/><Relationship Id="rId11" Type="http://schemas.openxmlformats.org/officeDocument/2006/relationships/image" Target="../media/image43.png"/><Relationship Id="rId5" Type="http://schemas.openxmlformats.org/officeDocument/2006/relationships/image" Target="../media/image371.png"/><Relationship Id="rId10" Type="http://schemas.openxmlformats.org/officeDocument/2006/relationships/image" Target="../media/image42.png"/><Relationship Id="rId4" Type="http://schemas.openxmlformats.org/officeDocument/2006/relationships/image" Target="../media/image360.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8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82.png"/><Relationship Id="rId4" Type="http://schemas.openxmlformats.org/officeDocument/2006/relationships/image" Target="../media/image17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2.jpeg"/><Relationship Id="rId7" Type="http://schemas.openxmlformats.org/officeDocument/2006/relationships/image" Target="../media/image94.png"/><Relationship Id="rId2" Type="http://schemas.openxmlformats.org/officeDocument/2006/relationships/image" Target="../media/image91.tiff"/><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3.png"/><Relationship Id="rId10" Type="http://schemas.openxmlformats.org/officeDocument/2006/relationships/image" Target="../media/image800.png"/><Relationship Id="rId4" Type="http://schemas.microsoft.com/office/2007/relationships/hdphoto" Target="../media/hdphoto2.wdp"/><Relationship Id="rId9" Type="http://schemas.openxmlformats.org/officeDocument/2006/relationships/image" Target="../media/image790.png"/></Relationships>
</file>

<file path=ppt/slides/_rels/slide45.xml.rels><?xml version="1.0" encoding="UTF-8" standalone="yes"?>
<Relationships xmlns="http://schemas.openxmlformats.org/package/2006/relationships"><Relationship Id="rId26" Type="http://schemas.microsoft.com/office/2007/relationships/hdphoto" Target="../media/hdphoto22.wdp"/><Relationship Id="rId21" Type="http://schemas.microsoft.com/office/2007/relationships/hdphoto" Target="../media/hdphoto17.wdp"/><Relationship Id="rId42" Type="http://schemas.openxmlformats.org/officeDocument/2006/relationships/image" Target="../media/image105.png"/><Relationship Id="rId47" Type="http://schemas.microsoft.com/office/2007/relationships/hdphoto" Target="../media/hdphoto36.wdp"/><Relationship Id="rId63" Type="http://schemas.microsoft.com/office/2007/relationships/hdphoto" Target="../media/hdphoto51.wdp"/><Relationship Id="rId68" Type="http://schemas.microsoft.com/office/2007/relationships/hdphoto" Target="../media/hdphoto56.wdp"/><Relationship Id="rId16" Type="http://schemas.microsoft.com/office/2007/relationships/hdphoto" Target="../media/hdphoto13.wdp"/><Relationship Id="rId11" Type="http://schemas.microsoft.com/office/2007/relationships/hdphoto" Target="../media/hdphoto8.wdp"/><Relationship Id="rId24" Type="http://schemas.microsoft.com/office/2007/relationships/hdphoto" Target="../media/hdphoto20.wdp"/><Relationship Id="rId32" Type="http://schemas.openxmlformats.org/officeDocument/2006/relationships/image" Target="../media/image104.png"/><Relationship Id="rId37" Type="http://schemas.microsoft.com/office/2007/relationships/hdphoto" Target="../media/hdphoto30.wdp"/><Relationship Id="rId40" Type="http://schemas.microsoft.com/office/2007/relationships/hdphoto" Target="../media/hdphoto33.wdp"/><Relationship Id="rId45" Type="http://schemas.microsoft.com/office/2007/relationships/hdphoto" Target="../media/hdphoto35.wdp"/><Relationship Id="rId53" Type="http://schemas.microsoft.com/office/2007/relationships/hdphoto" Target="../media/hdphoto42.wdp"/><Relationship Id="rId58" Type="http://schemas.microsoft.com/office/2007/relationships/hdphoto" Target="../media/hdphoto46.wdp"/><Relationship Id="rId66" Type="http://schemas.microsoft.com/office/2007/relationships/hdphoto" Target="../media/hdphoto54.wdp"/><Relationship Id="rId74" Type="http://schemas.microsoft.com/office/2007/relationships/hdphoto" Target="../media/hdphoto61.wdp"/><Relationship Id="rId5" Type="http://schemas.openxmlformats.org/officeDocument/2006/relationships/image" Target="../media/image97.png"/><Relationship Id="rId61" Type="http://schemas.microsoft.com/office/2007/relationships/hdphoto" Target="../media/hdphoto49.wdp"/><Relationship Id="rId19" Type="http://schemas.microsoft.com/office/2007/relationships/hdphoto" Target="../media/hdphoto15.wdp"/><Relationship Id="rId14" Type="http://schemas.microsoft.com/office/2007/relationships/hdphoto" Target="../media/hdphoto11.wdp"/><Relationship Id="rId22" Type="http://schemas.microsoft.com/office/2007/relationships/hdphoto" Target="../media/hdphoto18.wdp"/><Relationship Id="rId27" Type="http://schemas.openxmlformats.org/officeDocument/2006/relationships/image" Target="../media/image102.png"/><Relationship Id="rId30" Type="http://schemas.microsoft.com/office/2007/relationships/hdphoto" Target="../media/hdphoto25.wdp"/><Relationship Id="rId35" Type="http://schemas.microsoft.com/office/2007/relationships/hdphoto" Target="../media/hdphoto28.wdp"/><Relationship Id="rId43" Type="http://schemas.openxmlformats.org/officeDocument/2006/relationships/image" Target="../media/image106.tiff"/><Relationship Id="rId48" Type="http://schemas.microsoft.com/office/2007/relationships/hdphoto" Target="../media/hdphoto37.wdp"/><Relationship Id="rId56" Type="http://schemas.openxmlformats.org/officeDocument/2006/relationships/image" Target="../media/image109.png"/><Relationship Id="rId64" Type="http://schemas.microsoft.com/office/2007/relationships/hdphoto" Target="../media/hdphoto52.wdp"/><Relationship Id="rId69" Type="http://schemas.microsoft.com/office/2007/relationships/hdphoto" Target="../media/hdphoto57.wdp"/><Relationship Id="rId77" Type="http://schemas.openxmlformats.org/officeDocument/2006/relationships/image" Target="../media/image112.png"/><Relationship Id="rId8" Type="http://schemas.microsoft.com/office/2007/relationships/hdphoto" Target="../media/hdphoto7.wdp"/><Relationship Id="rId51" Type="http://schemas.microsoft.com/office/2007/relationships/hdphoto" Target="../media/hdphoto40.wdp"/><Relationship Id="rId72" Type="http://schemas.microsoft.com/office/2007/relationships/hdphoto" Target="../media/hdphoto60.wdp"/><Relationship Id="rId3" Type="http://schemas.openxmlformats.org/officeDocument/2006/relationships/image" Target="../media/image96.jpeg"/><Relationship Id="rId12" Type="http://schemas.microsoft.com/office/2007/relationships/hdphoto" Target="../media/hdphoto9.wdp"/><Relationship Id="rId17" Type="http://schemas.openxmlformats.org/officeDocument/2006/relationships/image" Target="../media/image101.png"/><Relationship Id="rId25" Type="http://schemas.microsoft.com/office/2007/relationships/hdphoto" Target="../media/hdphoto21.wdp"/><Relationship Id="rId33" Type="http://schemas.microsoft.com/office/2007/relationships/hdphoto" Target="../media/hdphoto26.wdp"/><Relationship Id="rId38" Type="http://schemas.microsoft.com/office/2007/relationships/hdphoto" Target="../media/hdphoto31.wdp"/><Relationship Id="rId46" Type="http://schemas.openxmlformats.org/officeDocument/2006/relationships/image" Target="../media/image108.png"/><Relationship Id="rId59" Type="http://schemas.microsoft.com/office/2007/relationships/hdphoto" Target="../media/hdphoto47.wdp"/><Relationship Id="rId67" Type="http://schemas.microsoft.com/office/2007/relationships/hdphoto" Target="../media/hdphoto55.wdp"/><Relationship Id="rId20" Type="http://schemas.microsoft.com/office/2007/relationships/hdphoto" Target="../media/hdphoto16.wdp"/><Relationship Id="rId41" Type="http://schemas.microsoft.com/office/2007/relationships/hdphoto" Target="../media/hdphoto34.wdp"/><Relationship Id="rId54" Type="http://schemas.microsoft.com/office/2007/relationships/hdphoto" Target="../media/hdphoto43.wdp"/><Relationship Id="rId62" Type="http://schemas.microsoft.com/office/2007/relationships/hdphoto" Target="../media/hdphoto50.wdp"/><Relationship Id="rId70" Type="http://schemas.microsoft.com/office/2007/relationships/hdphoto" Target="../media/hdphoto58.wdp"/><Relationship Id="rId75" Type="http://schemas.openxmlformats.org/officeDocument/2006/relationships/image" Target="../media/image111.png"/><Relationship Id="rId1" Type="http://schemas.openxmlformats.org/officeDocument/2006/relationships/slideLayout" Target="../slideLayouts/slideLayout2.xml"/><Relationship Id="rId6" Type="http://schemas.microsoft.com/office/2007/relationships/hdphoto" Target="../media/hdphoto6.wdp"/><Relationship Id="rId15" Type="http://schemas.microsoft.com/office/2007/relationships/hdphoto" Target="../media/hdphoto12.wdp"/><Relationship Id="rId23" Type="http://schemas.microsoft.com/office/2007/relationships/hdphoto" Target="../media/hdphoto19.wdp"/><Relationship Id="rId28" Type="http://schemas.microsoft.com/office/2007/relationships/hdphoto" Target="../media/hdphoto23.wdp"/><Relationship Id="rId36" Type="http://schemas.microsoft.com/office/2007/relationships/hdphoto" Target="../media/hdphoto29.wdp"/><Relationship Id="rId49" Type="http://schemas.microsoft.com/office/2007/relationships/hdphoto" Target="../media/hdphoto38.wdp"/><Relationship Id="rId57" Type="http://schemas.microsoft.com/office/2007/relationships/hdphoto" Target="../media/hdphoto45.wdp"/><Relationship Id="rId10" Type="http://schemas.openxmlformats.org/officeDocument/2006/relationships/image" Target="../media/image100.png"/><Relationship Id="rId31" Type="http://schemas.openxmlformats.org/officeDocument/2006/relationships/image" Target="../media/image103.png"/><Relationship Id="rId44" Type="http://schemas.openxmlformats.org/officeDocument/2006/relationships/image" Target="../media/image107.png"/><Relationship Id="rId52" Type="http://schemas.microsoft.com/office/2007/relationships/hdphoto" Target="../media/hdphoto41.wdp"/><Relationship Id="rId60" Type="http://schemas.microsoft.com/office/2007/relationships/hdphoto" Target="../media/hdphoto48.wdp"/><Relationship Id="rId65" Type="http://schemas.microsoft.com/office/2007/relationships/hdphoto" Target="../media/hdphoto53.wdp"/><Relationship Id="rId73" Type="http://schemas.openxmlformats.org/officeDocument/2006/relationships/image" Target="../media/image110.png"/><Relationship Id="rId78" Type="http://schemas.microsoft.com/office/2007/relationships/hdphoto" Target="../media/hdphoto63.wdp"/><Relationship Id="rId4" Type="http://schemas.microsoft.com/office/2007/relationships/hdphoto" Target="../media/hdphoto5.wdp"/><Relationship Id="rId9" Type="http://schemas.openxmlformats.org/officeDocument/2006/relationships/image" Target="../media/image99.tiff"/><Relationship Id="rId13" Type="http://schemas.microsoft.com/office/2007/relationships/hdphoto" Target="../media/hdphoto10.wdp"/><Relationship Id="rId18" Type="http://schemas.microsoft.com/office/2007/relationships/hdphoto" Target="../media/hdphoto14.wdp"/><Relationship Id="rId39" Type="http://schemas.microsoft.com/office/2007/relationships/hdphoto" Target="../media/hdphoto32.wdp"/><Relationship Id="rId34" Type="http://schemas.microsoft.com/office/2007/relationships/hdphoto" Target="../media/hdphoto27.wdp"/><Relationship Id="rId50" Type="http://schemas.microsoft.com/office/2007/relationships/hdphoto" Target="../media/hdphoto39.wdp"/><Relationship Id="rId55" Type="http://schemas.microsoft.com/office/2007/relationships/hdphoto" Target="../media/hdphoto44.wdp"/><Relationship Id="rId76" Type="http://schemas.microsoft.com/office/2007/relationships/hdphoto" Target="../media/hdphoto62.wdp"/><Relationship Id="rId7" Type="http://schemas.openxmlformats.org/officeDocument/2006/relationships/image" Target="../media/image98.png"/><Relationship Id="rId71" Type="http://schemas.microsoft.com/office/2007/relationships/hdphoto" Target="../media/hdphoto59.wdp"/><Relationship Id="rId2" Type="http://schemas.openxmlformats.org/officeDocument/2006/relationships/image" Target="../media/image95.tiff"/><Relationship Id="rId29" Type="http://schemas.microsoft.com/office/2007/relationships/hdphoto" Target="../media/hdphoto24.wdp"/></Relationships>
</file>

<file path=ppt/slides/_rels/slide46.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119.tiff"/><Relationship Id="rId3" Type="http://schemas.openxmlformats.org/officeDocument/2006/relationships/image" Target="../media/image114.png"/><Relationship Id="rId7" Type="http://schemas.openxmlformats.org/officeDocument/2006/relationships/image" Target="../media/image118.tiff"/><Relationship Id="rId12" Type="http://schemas.openxmlformats.org/officeDocument/2006/relationships/image" Target="../media/image123.tiff"/><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17.tiff"/><Relationship Id="rId11" Type="http://schemas.openxmlformats.org/officeDocument/2006/relationships/image" Target="../media/image122.tiff"/><Relationship Id="rId5" Type="http://schemas.openxmlformats.org/officeDocument/2006/relationships/image" Target="../media/image116.png"/><Relationship Id="rId10" Type="http://schemas.openxmlformats.org/officeDocument/2006/relationships/image" Target="../media/image121.tiff"/><Relationship Id="rId4" Type="http://schemas.openxmlformats.org/officeDocument/2006/relationships/image" Target="../media/image115.png"/><Relationship Id="rId9" Type="http://schemas.openxmlformats.org/officeDocument/2006/relationships/image" Target="../media/image120.tif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3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3569634"/>
            <a:ext cx="8720528" cy="1752600"/>
          </a:xfrm>
        </p:spPr>
        <p:txBody>
          <a:bodyPr/>
          <a:lstStyle/>
          <a:p>
            <a:r>
              <a:rPr lang="en-US" sz="2000" dirty="0">
                <a:solidFill>
                  <a:srgbClr val="00B0F0"/>
                </a:solidFill>
              </a:rPr>
              <a:t>Electrical &amp; Computer Engineering</a:t>
            </a:r>
          </a:p>
          <a:p>
            <a:r>
              <a:rPr lang="en-US" sz="2000" dirty="0">
                <a:solidFill>
                  <a:srgbClr val="00B0F0"/>
                </a:solidFill>
              </a:rPr>
              <a:t>Coordinated Science Laboratory</a:t>
            </a:r>
          </a:p>
          <a:p>
            <a:r>
              <a:rPr lang="en-US" sz="2000" dirty="0">
                <a:solidFill>
                  <a:srgbClr val="00B0F0"/>
                </a:solidFill>
              </a:rPr>
              <a:t>University of Illinois at Urbana Champaign</a:t>
            </a:r>
            <a:endParaRPr lang="en-US" dirty="0">
              <a:solidFill>
                <a:srgbClr val="00B0F0"/>
              </a:solidFill>
            </a:endParaRPr>
          </a:p>
          <a:p>
            <a:endParaRPr lang="en-US" sz="2400" dirty="0">
              <a:solidFill>
                <a:schemeClr val="accent6">
                  <a:lumMod val="75000"/>
                </a:schemeClr>
              </a:solidFill>
            </a:endParaRPr>
          </a:p>
          <a:p>
            <a:r>
              <a:rPr lang="en-US" sz="2400" dirty="0">
                <a:solidFill>
                  <a:schemeClr val="accent6">
                    <a:lumMod val="75000"/>
                  </a:schemeClr>
                </a:solidFill>
              </a:rPr>
              <a:t>ECE 584</a:t>
            </a:r>
            <a:endParaRPr lang="en-US" dirty="0">
              <a:solidFill>
                <a:schemeClr val="accent6">
                  <a:lumMod val="75000"/>
                </a:schemeClr>
              </a:solidFill>
            </a:endParaRPr>
          </a:p>
        </p:txBody>
      </p:sp>
      <p:sp>
        <p:nvSpPr>
          <p:cNvPr id="4" name="Rounded Rectangle 3"/>
          <p:cNvSpPr/>
          <p:nvPr/>
        </p:nvSpPr>
        <p:spPr>
          <a:xfrm>
            <a:off x="275281" y="886820"/>
            <a:ext cx="8627165" cy="601876"/>
          </a:xfrm>
          <a:prstGeom prst="roundRect">
            <a:avLst>
              <a:gd name="adj" fmla="val 50000"/>
            </a:avLst>
          </a:prstGeom>
          <a:solidFill>
            <a:schemeClr val="tx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Data-driven verification</a:t>
            </a:r>
            <a:endParaRPr lang="en-US" sz="3200" dirty="0">
              <a:solidFill>
                <a:schemeClr val="tx1"/>
              </a:solidFill>
            </a:endParaRPr>
          </a:p>
        </p:txBody>
      </p:sp>
      <p:sp>
        <p:nvSpPr>
          <p:cNvPr id="2" name="Slide Number Placeholder 1"/>
          <p:cNvSpPr>
            <a:spLocks noGrp="1"/>
          </p:cNvSpPr>
          <p:nvPr>
            <p:ph type="sldNum" sz="quarter" idx="12"/>
          </p:nvPr>
        </p:nvSpPr>
        <p:spPr/>
        <p:txBody>
          <a:bodyPr/>
          <a:lstStyle/>
          <a:p>
            <a:fld id="{EAAE5373-EA94-42CD-B08F-88E8C680AB44}" type="slidenum">
              <a:rPr lang="en-US" smtClean="0"/>
              <a:t>1</a:t>
            </a:fld>
            <a:endParaRPr lang="en-US" dirty="0"/>
          </a:p>
        </p:txBody>
      </p:sp>
      <p:sp>
        <p:nvSpPr>
          <p:cNvPr id="5" name="Rounded Rectangle 4"/>
          <p:cNvSpPr/>
          <p:nvPr/>
        </p:nvSpPr>
        <p:spPr>
          <a:xfrm>
            <a:off x="2753423" y="1704816"/>
            <a:ext cx="3670879" cy="601876"/>
          </a:xfrm>
          <a:prstGeom prst="roundRect">
            <a:avLst>
              <a:gd name="adj" fmla="val 50000"/>
            </a:avLst>
          </a:prstGeom>
          <a:solidFill>
            <a:schemeClr val="tx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C2E2 and </a:t>
            </a:r>
            <a:r>
              <a:rPr lang="en-US" sz="3200" dirty="0" err="1"/>
              <a:t>DryVR</a:t>
            </a:r>
            <a:endParaRPr lang="en-US" sz="3200" dirty="0">
              <a:solidFill>
                <a:schemeClr val="tx1"/>
              </a:solidFill>
            </a:endParaRPr>
          </a:p>
        </p:txBody>
      </p:sp>
    </p:spTree>
    <p:extLst>
      <p:ext uri="{BB962C8B-B14F-4D97-AF65-F5344CB8AC3E}">
        <p14:creationId xmlns:p14="http://schemas.microsoft.com/office/powerpoint/2010/main" val="3740230602"/>
      </p:ext>
    </p:extLst>
  </p:cSld>
  <p:clrMapOvr>
    <a:masterClrMapping/>
  </p:clrMapOvr>
  <mc:AlternateContent xmlns:mc="http://schemas.openxmlformats.org/markup-compatibility/2006" xmlns:p14="http://schemas.microsoft.com/office/powerpoint/2010/main">
    <mc:Choice Requires="p14">
      <p:transition spd="med" p14:dur="700" advTm="14005">
        <p:fade/>
      </p:transition>
    </mc:Choice>
    <mc:Fallback xmlns="">
      <p:transition spd="med" advTm="14005">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2B9DA9BE-FCAF-45EC-9243-917D8343385C}" type="slidenum">
              <a:rPr lang="en-US" smtClean="0"/>
              <a:t>10</a:t>
            </a:fld>
            <a:endParaRPr lang="en-US"/>
          </a:p>
        </p:txBody>
      </p:sp>
      <mc:AlternateContent xmlns:mc="http://schemas.openxmlformats.org/markup-compatibility/2006" xmlns:a14="http://schemas.microsoft.com/office/drawing/2010/main">
        <mc:Choice Requires="a14">
          <p:sp>
            <p:nvSpPr>
              <p:cNvPr id="11" name="Content Placeholder 10"/>
              <p:cNvSpPr>
                <a:spLocks noGrp="1"/>
              </p:cNvSpPr>
              <p:nvPr>
                <p:ph idx="1"/>
              </p:nvPr>
            </p:nvSpPr>
            <p:spPr>
              <a:xfrm>
                <a:off x="439379" y="1204663"/>
                <a:ext cx="5242507" cy="5089922"/>
              </a:xfrm>
            </p:spPr>
            <p:txBody>
              <a:bodyPr/>
              <a:lstStyle/>
              <a:p>
                <a:endParaRPr lang="en-US" sz="2000" dirty="0"/>
              </a:p>
              <a:p>
                <a:pPr>
                  <a:buFont typeface="Courier New" charset="0"/>
                  <a:buChar char="o"/>
                </a:pPr>
                <a:r>
                  <a:rPr lang="en-US" sz="2000" dirty="0"/>
                  <a:t>Given start              and target</a:t>
                </a:r>
              </a:p>
              <a:p>
                <a:pPr>
                  <a:buFont typeface="Courier New" charset="0"/>
                  <a:buChar char="o"/>
                </a:pPr>
                <a:r>
                  <a:rPr lang="en-US" sz="2000" dirty="0"/>
                  <a:t>Compute finite cover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m:t>
                        </m:r>
                      </m:e>
                      <m:sub>
                        <m:r>
                          <a:rPr lang="en-US" sz="2000" b="0" i="1" smtClean="0">
                            <a:latin typeface="Cambria Math" charset="0"/>
                          </a:rPr>
                          <m:t>𝑖</m:t>
                        </m:r>
                      </m:sub>
                    </m:sSub>
                    <m:r>
                      <a:rPr lang="en-US" sz="2000" b="0" i="1" smtClean="0">
                        <a:latin typeface="Cambria Math" charset="0"/>
                      </a:rPr>
                      <m:t>𝐵</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charset="0"/>
                              </a:rPr>
                              <m:t>𝑥</m:t>
                            </m:r>
                          </m:e>
                          <m:sub>
                            <m:r>
                              <a:rPr lang="en-US" sz="2000" b="0" i="1" smtClean="0">
                                <a:latin typeface="Cambria Math" charset="0"/>
                              </a:rPr>
                              <m:t>𝑖</m:t>
                            </m:r>
                          </m:sub>
                        </m:sSub>
                        <m:r>
                          <a:rPr lang="en-US" sz="2000" b="0" i="1" smtClean="0">
                            <a:latin typeface="Cambria Math" charset="0"/>
                          </a:rPr>
                          <m:t>,</m:t>
                        </m:r>
                        <m:r>
                          <a:rPr lang="en-US" sz="2000" b="0" i="1" smtClean="0">
                            <a:latin typeface="Cambria Math" charset="0"/>
                          </a:rPr>
                          <m:t>𝛿</m:t>
                        </m:r>
                      </m:e>
                    </m:d>
                    <m:r>
                      <a:rPr lang="en-US" sz="2000" i="1">
                        <a:latin typeface="Cambria Math" charset="0"/>
                        <a:ea typeface="Cambria Math" charset="0"/>
                        <a:cs typeface="Cambria Math" charset="0"/>
                      </a:rPr>
                      <m:t>⊇</m:t>
                    </m:r>
                    <m:r>
                      <m:rPr>
                        <m:sty m:val="p"/>
                      </m:rPr>
                      <a:rPr lang="en-US" sz="2000" b="0" i="0" smtClean="0">
                        <a:latin typeface="Cambria Math" charset="0"/>
                        <a:ea typeface="Cambria Math" charset="0"/>
                        <a:cs typeface="Cambria Math" charset="0"/>
                      </a:rPr>
                      <m:t>Θ</m:t>
                    </m:r>
                  </m:oMath>
                </a14:m>
                <a:endParaRPr lang="en-US" sz="2000" dirty="0"/>
              </a:p>
              <a:p>
                <a:pPr>
                  <a:buFont typeface="Courier New" charset="0"/>
                  <a:buChar char="o"/>
                </a:pPr>
                <a:r>
                  <a:rPr lang="en-US" sz="2000" dirty="0"/>
                  <a:t>Simulate from the center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0</m:t>
                        </m:r>
                      </m:sub>
                    </m:sSub>
                  </m:oMath>
                </a14:m>
                <a:r>
                  <a:rPr lang="en-US" sz="2000" dirty="0"/>
                  <a:t> of each cover to get </a:t>
                </a:r>
                <a14:m>
                  <m:oMath xmlns:m="http://schemas.openxmlformats.org/officeDocument/2006/math">
                    <m:r>
                      <a:rPr lang="en-US" sz="2000" b="0" i="1" smtClean="0">
                        <a:latin typeface="Cambria Math" charset="0"/>
                      </a:rPr>
                      <m:t>𝜉</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charset="0"/>
                              </a:rPr>
                              <m:t>𝑥</m:t>
                            </m:r>
                          </m:e>
                          <m:sub>
                            <m:r>
                              <a:rPr lang="en-US" sz="2000" b="0" i="1" smtClean="0">
                                <a:latin typeface="Cambria Math" charset="0"/>
                              </a:rPr>
                              <m:t>0</m:t>
                            </m:r>
                          </m:sub>
                        </m:sSub>
                        <m:r>
                          <a:rPr lang="en-US" sz="2000" b="0" i="1" smtClean="0">
                            <a:latin typeface="Cambria Math" charset="0"/>
                          </a:rPr>
                          <m:t>,{</m:t>
                        </m:r>
                        <m:sSub>
                          <m:sSubPr>
                            <m:ctrlPr>
                              <a:rPr lang="en-US" sz="2000" b="0" i="1" smtClean="0">
                                <a:latin typeface="Cambria Math" panose="02040503050406030204" pitchFamily="18" charset="0"/>
                              </a:rPr>
                            </m:ctrlPr>
                          </m:sSubPr>
                          <m:e>
                            <m:r>
                              <a:rPr lang="en-US" sz="2000" b="0" i="1" smtClean="0">
                                <a:latin typeface="Cambria Math" charset="0"/>
                              </a:rPr>
                              <m:t>𝑡</m:t>
                            </m:r>
                          </m:e>
                          <m:sub>
                            <m:r>
                              <a:rPr lang="en-US" sz="2000" b="0" i="1" smtClean="0">
                                <a:latin typeface="Cambria Math" charset="0"/>
                              </a:rPr>
                              <m:t>1</m:t>
                            </m:r>
                          </m:sub>
                        </m:sSub>
                        <m:r>
                          <a:rPr lang="en-US" sz="2000" b="0" i="1" smtClean="0">
                            <a:latin typeface="Cambria Math" charset="0"/>
                          </a:rPr>
                          <m:t>,…,</m:t>
                        </m:r>
                        <m:sSub>
                          <m:sSubPr>
                            <m:ctrlPr>
                              <a:rPr lang="en-US" sz="2000" b="0" i="1" smtClean="0">
                                <a:latin typeface="Cambria Math" panose="02040503050406030204" pitchFamily="18" charset="0"/>
                              </a:rPr>
                            </m:ctrlPr>
                          </m:sSubPr>
                          <m:e>
                            <m:r>
                              <a:rPr lang="en-US" sz="2000" b="0" i="1" smtClean="0">
                                <a:latin typeface="Cambria Math" charset="0"/>
                              </a:rPr>
                              <m:t>𝑡</m:t>
                            </m:r>
                          </m:e>
                          <m:sub>
                            <m:r>
                              <a:rPr lang="en-US" sz="2000" b="0" i="1" smtClean="0">
                                <a:latin typeface="Cambria Math" charset="0"/>
                              </a:rPr>
                              <m:t>𝑘</m:t>
                            </m:r>
                          </m:sub>
                        </m:sSub>
                        <m:r>
                          <a:rPr lang="en-US" sz="2000" b="0" i="1" smtClean="0">
                            <a:latin typeface="Cambria Math" charset="0"/>
                          </a:rPr>
                          <m:t>}</m:t>
                        </m:r>
                      </m:e>
                    </m:d>
                  </m:oMath>
                </a14:m>
                <a:endParaRPr lang="en-US" sz="2000" dirty="0"/>
              </a:p>
              <a:p>
                <a:pPr>
                  <a:buFont typeface="Courier New" charset="0"/>
                  <a:buChar char="o"/>
                </a:pPr>
                <a:r>
                  <a:rPr lang="en-US" sz="2000" b="1" dirty="0">
                    <a:solidFill>
                      <a:schemeClr val="accent6">
                        <a:lumMod val="75000"/>
                      </a:schemeClr>
                    </a:solidFill>
                  </a:rPr>
                  <a:t>Bloat</a:t>
                </a:r>
                <a:r>
                  <a:rPr lang="en-US" sz="2000" dirty="0">
                    <a:solidFill>
                      <a:schemeClr val="accent6">
                        <a:lumMod val="75000"/>
                      </a:schemeClr>
                    </a:solidFill>
                  </a:rPr>
                  <a:t> </a:t>
                </a:r>
                <a:r>
                  <a:rPr lang="en-US" sz="2000" dirty="0"/>
                  <a:t>simulation so that</a:t>
                </a:r>
              </a:p>
              <a:p>
                <a:pPr marL="0" indent="0">
                  <a:buNone/>
                </a:pPr>
                <a:r>
                  <a:rPr lang="en-US" sz="2000" dirty="0"/>
                  <a:t>	</a:t>
                </a:r>
                <a14:m>
                  <m:oMath xmlns:m="http://schemas.openxmlformats.org/officeDocument/2006/math">
                    <m:r>
                      <a:rPr lang="en-US" sz="2000" i="1">
                        <a:latin typeface="Cambria Math" charset="0"/>
                      </a:rPr>
                      <m:t>𝜉</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charset="0"/>
                              </a:rPr>
                              <m:t>𝑥</m:t>
                            </m:r>
                          </m:e>
                          <m:sub>
                            <m:r>
                              <a:rPr lang="en-US" sz="2000" i="1">
                                <a:latin typeface="Cambria Math" charset="0"/>
                              </a:rPr>
                              <m:t>0</m:t>
                            </m:r>
                          </m:sub>
                        </m:sSub>
                        <m:r>
                          <a:rPr lang="en-US" sz="2000" i="1">
                            <a:latin typeface="Cambria Math" charset="0"/>
                          </a:rPr>
                          <m:t>,</m:t>
                        </m:r>
                        <m:r>
                          <a:rPr lang="en-US" sz="2000" b="0" i="1" smtClean="0">
                            <a:latin typeface="Cambria Math" charset="0"/>
                          </a:rPr>
                          <m:t>.</m:t>
                        </m:r>
                      </m:e>
                    </m:d>
                    <m:r>
                      <a:rPr lang="en-US" sz="2000" b="0" i="1" smtClean="0">
                        <a:latin typeface="Cambria Math" charset="0"/>
                      </a:rPr>
                      <m:t>⊕</m:t>
                    </m:r>
                    <m:r>
                      <a:rPr lang="en-US" sz="2000" b="0" i="1" smtClean="0">
                        <a:solidFill>
                          <a:schemeClr val="accent6">
                            <a:lumMod val="75000"/>
                          </a:schemeClr>
                        </a:solidFill>
                        <a:latin typeface="Cambria Math" charset="0"/>
                      </a:rPr>
                      <m:t>𝛽</m:t>
                    </m:r>
                  </m:oMath>
                </a14:m>
                <a:r>
                  <a:rPr lang="en-US" sz="2000" dirty="0"/>
                  <a:t> </a:t>
                </a:r>
                <a14:m>
                  <m:oMath xmlns:m="http://schemas.openxmlformats.org/officeDocument/2006/math">
                    <m:r>
                      <a:rPr lang="en-US" sz="2000" b="0" i="1" smtClean="0">
                        <a:latin typeface="Cambria Math" charset="0"/>
                        <a:ea typeface="Cambria Math" charset="0"/>
                        <a:cs typeface="Cambria Math" charset="0"/>
                      </a:rPr>
                      <m:t>⊇</m:t>
                    </m:r>
                    <m:r>
                      <a:rPr lang="en-US" sz="2000" i="1">
                        <a:latin typeface="Cambria Math" charset="0"/>
                      </a:rPr>
                      <m:t>𝜉</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0" i="1" smtClean="0">
                                <a:latin typeface="Cambria Math" charset="0"/>
                              </a:rPr>
                              <m:t>𝐵</m:t>
                            </m:r>
                            <m:r>
                              <a:rPr lang="en-US" sz="2000" b="0" i="1" smtClean="0">
                                <a:latin typeface="Cambria Math" charset="0"/>
                              </a:rPr>
                              <m:t>(</m:t>
                            </m:r>
                            <m:r>
                              <a:rPr lang="en-US" sz="2000" i="1">
                                <a:latin typeface="Cambria Math" charset="0"/>
                              </a:rPr>
                              <m:t>𝑥</m:t>
                            </m:r>
                          </m:e>
                          <m:sub>
                            <m:r>
                              <a:rPr lang="en-US" sz="2000" i="1">
                                <a:latin typeface="Cambria Math" charset="0"/>
                              </a:rPr>
                              <m:t>0</m:t>
                            </m:r>
                          </m:sub>
                        </m:sSub>
                        <m:r>
                          <a:rPr lang="en-US" sz="2000" b="0" i="1" smtClean="0">
                            <a:latin typeface="Cambria Math" charset="0"/>
                          </a:rPr>
                          <m:t>,</m:t>
                        </m:r>
                        <m:r>
                          <a:rPr lang="en-US" sz="2000" b="0" i="1" smtClean="0">
                            <a:latin typeface="Cambria Math" charset="0"/>
                          </a:rPr>
                          <m:t>𝛿</m:t>
                        </m:r>
                        <m:r>
                          <a:rPr lang="en-US" sz="2000" b="0" i="1" smtClean="0">
                            <a:latin typeface="Cambria Math" charset="0"/>
                          </a:rPr>
                          <m:t>),[0,</m:t>
                        </m:r>
                        <m:r>
                          <a:rPr lang="en-US" sz="2000" b="0" i="1" smtClean="0">
                            <a:latin typeface="Cambria Math" charset="0"/>
                          </a:rPr>
                          <m:t>𝑇</m:t>
                        </m:r>
                        <m:r>
                          <a:rPr lang="en-US" sz="2000" b="0" i="1" smtClean="0">
                            <a:latin typeface="Cambria Math" charset="0"/>
                          </a:rPr>
                          <m:t>]</m:t>
                        </m:r>
                      </m:e>
                    </m:d>
                  </m:oMath>
                </a14:m>
                <a:endParaRPr lang="en-US" sz="2000" dirty="0"/>
              </a:p>
              <a:p>
                <a:pPr>
                  <a:buFont typeface="Courier New" charset="0"/>
                  <a:buChar char="o"/>
                </a:pPr>
                <a:r>
                  <a:rPr lang="en-US" sz="2000" dirty="0"/>
                  <a:t>Check intersection/containment with </a:t>
                </a:r>
                <a14:m>
                  <m:oMath xmlns:m="http://schemas.openxmlformats.org/officeDocument/2006/math">
                    <m:r>
                      <a:rPr lang="en-US" sz="2000" b="0" i="1" dirty="0" smtClean="0">
                        <a:latin typeface="Cambria Math" charset="0"/>
                      </a:rPr>
                      <m:t>𝑈</m:t>
                    </m:r>
                  </m:oMath>
                </a14:m>
                <a:endParaRPr lang="en-US" sz="2000" dirty="0"/>
              </a:p>
              <a:p>
                <a:pPr>
                  <a:buFont typeface="Courier New" charset="0"/>
                  <a:buChar char="o"/>
                </a:pPr>
                <a:r>
                  <a:rPr lang="en-US" sz="2000" dirty="0"/>
                  <a:t>Refine cover if needed and repeat </a:t>
                </a:r>
                <a:r>
                  <a:rPr lang="mr-IN" sz="2000" dirty="0"/>
                  <a:t>…</a:t>
                </a:r>
                <a:endParaRPr lang="en-US" sz="2000" dirty="0"/>
              </a:p>
              <a:p>
                <a:endParaRPr lang="en-US" sz="2000" dirty="0"/>
              </a:p>
              <a:p>
                <a:pPr marL="0" indent="0">
                  <a:buNone/>
                </a:pPr>
                <a:r>
                  <a:rPr lang="en-US" sz="2000" dirty="0">
                    <a:solidFill>
                      <a:schemeClr val="accent6">
                        <a:lumMod val="75000"/>
                      </a:schemeClr>
                    </a:solidFill>
                  </a:rPr>
                  <a:t>How to bloat or generalize simulations?</a:t>
                </a:r>
              </a:p>
              <a:p>
                <a:endParaRPr lang="en-US" sz="2000" dirty="0"/>
              </a:p>
              <a:p>
                <a:endParaRPr lang="en-US" sz="2000" dirty="0"/>
              </a:p>
            </p:txBody>
          </p:sp>
        </mc:Choice>
        <mc:Fallback xmlns="">
          <p:sp>
            <p:nvSpPr>
              <p:cNvPr id="11" name="Content Placeholder 10"/>
              <p:cNvSpPr>
                <a:spLocks noGrp="1" noRot="1" noChangeAspect="1" noMove="1" noResize="1" noEditPoints="1" noAdjustHandles="1" noChangeArrowheads="1" noChangeShapeType="1" noTextEdit="1"/>
              </p:cNvSpPr>
              <p:nvPr>
                <p:ph idx="1"/>
              </p:nvPr>
            </p:nvSpPr>
            <p:spPr>
              <a:xfrm>
                <a:off x="439379" y="1204663"/>
                <a:ext cx="5242507" cy="5089922"/>
              </a:xfrm>
              <a:blipFill rotWithShape="0">
                <a:blip r:embed="rId9"/>
                <a:stretch>
                  <a:fillRect l="-1163" r="-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Snip Diagonal Corner Rectangle 64"/>
              <p:cNvSpPr/>
              <p:nvPr/>
            </p:nvSpPr>
            <p:spPr>
              <a:xfrm>
                <a:off x="2103903" y="1640843"/>
                <a:ext cx="624247" cy="301543"/>
              </a:xfrm>
              <a:prstGeom prst="snip2DiagRect">
                <a:avLst>
                  <a:gd name="adj1" fmla="val 50000"/>
                  <a:gd name="adj2"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charset="0"/>
                        </a:rPr>
                        <m:t>Θ</m:t>
                      </m:r>
                    </m:oMath>
                  </m:oMathPara>
                </a14:m>
                <a:endParaRPr lang="en-US" dirty="0"/>
              </a:p>
            </p:txBody>
          </p:sp>
        </mc:Choice>
        <mc:Fallback xmlns="">
          <p:sp>
            <p:nvSpPr>
              <p:cNvPr id="65" name="Snip Diagonal Corner Rectangle 64"/>
              <p:cNvSpPr>
                <a:spLocks noRot="1" noChangeAspect="1" noMove="1" noResize="1" noEditPoints="1" noAdjustHandles="1" noChangeArrowheads="1" noChangeShapeType="1" noTextEdit="1"/>
              </p:cNvSpPr>
              <p:nvPr/>
            </p:nvSpPr>
            <p:spPr>
              <a:xfrm>
                <a:off x="2103903" y="1640843"/>
                <a:ext cx="624247" cy="301543"/>
              </a:xfrm>
              <a:prstGeom prst="snip2DiagRect">
                <a:avLst>
                  <a:gd name="adj1" fmla="val 50000"/>
                  <a:gd name="adj2" fmla="val 16667"/>
                </a:avLst>
              </a:prstGeom>
              <a:blipFill rotWithShape="0">
                <a:blip r:embed="rId10"/>
                <a:stretch>
                  <a:fillRect b="-2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Snip Diagonal Corner Rectangle 66"/>
              <p:cNvSpPr/>
              <p:nvPr/>
            </p:nvSpPr>
            <p:spPr>
              <a:xfrm>
                <a:off x="4100071" y="1503306"/>
                <a:ext cx="585206" cy="439080"/>
              </a:xfrm>
              <a:prstGeom prst="snip2DiagRect">
                <a:avLst>
                  <a:gd name="adj1" fmla="val 50000"/>
                  <a:gd name="adj2"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charset="0"/>
                        </a:rPr>
                        <m:t>𝑈</m:t>
                      </m:r>
                    </m:oMath>
                  </m:oMathPara>
                </a14:m>
                <a:endParaRPr lang="en-US" dirty="0"/>
              </a:p>
            </p:txBody>
          </p:sp>
        </mc:Choice>
        <mc:Fallback xmlns="">
          <p:sp>
            <p:nvSpPr>
              <p:cNvPr id="67" name="Snip Diagonal Corner Rectangle 66"/>
              <p:cNvSpPr>
                <a:spLocks noRot="1" noChangeAspect="1" noMove="1" noResize="1" noEditPoints="1" noAdjustHandles="1" noChangeArrowheads="1" noChangeShapeType="1" noTextEdit="1"/>
              </p:cNvSpPr>
              <p:nvPr/>
            </p:nvSpPr>
            <p:spPr>
              <a:xfrm>
                <a:off x="4100071" y="1503306"/>
                <a:ext cx="585206" cy="439080"/>
              </a:xfrm>
              <a:prstGeom prst="snip2DiagRect">
                <a:avLst>
                  <a:gd name="adj1" fmla="val 50000"/>
                  <a:gd name="adj2" fmla="val 16667"/>
                </a:avLst>
              </a:prstGeom>
              <a:blipFill rotWithShape="0">
                <a:blip r:embed="rId11"/>
                <a:stretch>
                  <a:fillRect/>
                </a:stretch>
              </a:blipFill>
              <a:ln>
                <a:noFill/>
              </a:ln>
            </p:spPr>
            <p:txBody>
              <a:bodyPr/>
              <a:lstStyle/>
              <a:p>
                <a:r>
                  <a:rPr lang="en-US">
                    <a:noFill/>
                  </a:rPr>
                  <a:t> </a:t>
                </a:r>
              </a:p>
            </p:txBody>
          </p:sp>
        </mc:Fallback>
      </mc:AlternateContent>
      <p:pic>
        <p:nvPicPr>
          <p:cNvPr id="69" name="Unsafe_Simulation.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15748" t="26263" r="14596" b="24423"/>
          <a:stretch>
            <a:fillRect/>
          </a:stretch>
        </p:blipFill>
        <p:spPr>
          <a:xfrm>
            <a:off x="5681888" y="-15171"/>
            <a:ext cx="3398103" cy="2131966"/>
          </a:xfrm>
          <a:prstGeom prst="rect">
            <a:avLst/>
          </a:prstGeom>
        </p:spPr>
      </p:pic>
      <p:pic>
        <p:nvPicPr>
          <p:cNvPr id="70" name="Safe_Verification.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6374" t="24576" r="20100" b="23068"/>
          <a:stretch>
            <a:fillRect/>
          </a:stretch>
        </p:blipFill>
        <p:spPr>
          <a:xfrm>
            <a:off x="5681887" y="2116795"/>
            <a:ext cx="3398103" cy="2534281"/>
          </a:xfrm>
          <a:prstGeom prst="rect">
            <a:avLst/>
          </a:prstGeom>
        </p:spPr>
      </p:pic>
      <p:pic>
        <p:nvPicPr>
          <p:cNvPr id="71" name="Unsafe_Verification.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15561" t="23075" r="10257" b="21351"/>
          <a:stretch>
            <a:fillRect/>
          </a:stretch>
        </p:blipFill>
        <p:spPr>
          <a:xfrm>
            <a:off x="5681886" y="4651076"/>
            <a:ext cx="3398103" cy="2167888"/>
          </a:xfrm>
          <a:prstGeom prst="rect">
            <a:avLst/>
          </a:prstGeom>
        </p:spPr>
      </p:pic>
      <p:sp>
        <p:nvSpPr>
          <p:cNvPr id="10" name="Title 1"/>
          <p:cNvSpPr>
            <a:spLocks noGrp="1"/>
          </p:cNvSpPr>
          <p:nvPr>
            <p:ph type="title"/>
          </p:nvPr>
        </p:nvSpPr>
        <p:spPr>
          <a:xfrm>
            <a:off x="439379" y="265490"/>
            <a:ext cx="7886700" cy="998668"/>
          </a:xfrm>
        </p:spPr>
        <p:txBody>
          <a:bodyPr>
            <a:normAutofit/>
          </a:bodyPr>
          <a:lstStyle/>
          <a:p>
            <a:pPr algn="l"/>
            <a:r>
              <a:rPr lang="en-US" sz="3200" dirty="0">
                <a:latin typeface="+mn-lt"/>
              </a:rPr>
              <a:t>Simulations to safety proofs</a:t>
            </a:r>
            <a:endParaRPr lang="en-US" sz="2000" dirty="0">
              <a:latin typeface="+mn-lt"/>
            </a:endParaRPr>
          </a:p>
        </p:txBody>
      </p:sp>
    </p:spTree>
    <p:extLst>
      <p:ext uri="{BB962C8B-B14F-4D97-AF65-F5344CB8AC3E}">
        <p14:creationId xmlns:p14="http://schemas.microsoft.com/office/powerpoint/2010/main" val="39990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9"/>
                                        </p:tgtEl>
                                      </p:cBhvr>
                                    </p:cmd>
                                  </p:childTnLst>
                                </p:cTn>
                              </p:par>
                            </p:childTnLst>
                          </p:cTn>
                        </p:par>
                      </p:childTnLst>
                    </p:cTn>
                  </p:par>
                </p:childTnLst>
              </p:cTn>
              <p:nextCondLst>
                <p:cond evt="onClick" delay="0">
                  <p:tgtEl>
                    <p:spTgt spid="69"/>
                  </p:tgtEl>
                </p:cond>
              </p:nextCondLst>
            </p:seq>
            <p:seq concurrent="1" nextAc="seek">
              <p:cTn id="7" restart="whenNotActive" fill="hold" evtFilter="cancelBubble" nodeType="interactiveSeq">
                <p:stCondLst>
                  <p:cond evt="onClick" delay="0">
                    <p:tgtEl>
                      <p:spTgt spid="7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0"/>
                                        </p:tgtEl>
                                      </p:cBhvr>
                                    </p:cmd>
                                  </p:childTnLst>
                                </p:cTn>
                              </p:par>
                            </p:childTnLst>
                          </p:cTn>
                        </p:par>
                      </p:childTnLst>
                    </p:cTn>
                  </p:par>
                </p:childTnLst>
              </p:cTn>
              <p:nextCondLst>
                <p:cond evt="onClick" delay="0">
                  <p:tgtEl>
                    <p:spTgt spid="70"/>
                  </p:tgtEl>
                </p:cond>
              </p:nextCondLst>
            </p:seq>
            <p:seq concurrent="1" nextAc="seek">
              <p:cTn id="12" restart="whenNotActive" fill="hold" evtFilter="cancelBubble" nodeType="interactiveSeq">
                <p:stCondLst>
                  <p:cond evt="onClick" delay="0">
                    <p:tgtEl>
                      <p:spTgt spid="7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1"/>
                                        </p:tgtEl>
                                      </p:cBhvr>
                                    </p:cmd>
                                  </p:childTnLst>
                                </p:cTn>
                              </p:par>
                            </p:childTnLst>
                          </p:cTn>
                        </p:par>
                      </p:childTnLst>
                    </p:cTn>
                  </p:par>
                </p:childTnLst>
              </p:cTn>
              <p:nextCondLst>
                <p:cond evt="onClick" delay="0">
                  <p:tgtEl>
                    <p:spTgt spid="71"/>
                  </p:tgtEl>
                </p:cond>
              </p:nextCondLst>
            </p:seq>
            <p:video>
              <p:cMediaNode vol="80000">
                <p:cTn id="17" fill="hold" display="0">
                  <p:stCondLst>
                    <p:cond delay="indefinite"/>
                  </p:stCondLst>
                </p:cTn>
                <p:tgtEl>
                  <p:spTgt spid="69"/>
                </p:tgtEl>
              </p:cMediaNode>
            </p:video>
            <p:video>
              <p:cMediaNode vol="80000">
                <p:cTn id="18" fill="hold" display="0">
                  <p:stCondLst>
                    <p:cond delay="indefinite"/>
                  </p:stCondLst>
                </p:cTn>
                <p:tgtEl>
                  <p:spTgt spid="70"/>
                </p:tgtEl>
              </p:cMediaNode>
            </p:video>
            <p:video>
              <p:cMediaNode vol="80000">
                <p:cTn id="19" fill="hold" display="0">
                  <p:stCondLst>
                    <p:cond delay="indefinite"/>
                  </p:stCondLst>
                </p:cTn>
                <p:tgtEl>
                  <p:spTgt spid="7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AAE5373-EA94-42CD-B08F-88E8C680AB44}" type="slidenum">
              <a:rPr lang="en-US" smtClean="0"/>
              <a:t>11</a:t>
            </a:fld>
            <a:endParaRPr lang="en-US" dirty="0"/>
          </a:p>
        </p:txBody>
      </p:sp>
      <p:sp>
        <p:nvSpPr>
          <p:cNvPr id="9" name="Title 1"/>
          <p:cNvSpPr>
            <a:spLocks noGrp="1"/>
          </p:cNvSpPr>
          <p:nvPr>
            <p:ph type="title"/>
          </p:nvPr>
        </p:nvSpPr>
        <p:spPr>
          <a:xfrm>
            <a:off x="594783" y="294975"/>
            <a:ext cx="7886700" cy="998668"/>
          </a:xfrm>
        </p:spPr>
        <p:txBody>
          <a:bodyPr>
            <a:normAutofit/>
          </a:bodyPr>
          <a:lstStyle/>
          <a:p>
            <a:pPr algn="l"/>
            <a:r>
              <a:rPr lang="en-US" dirty="0">
                <a:latin typeface="+mn-lt"/>
              </a:rPr>
              <a:t>Brief history</a:t>
            </a:r>
            <a:endParaRPr lang="en-US" sz="3200" dirty="0">
              <a:latin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522585418"/>
              </p:ext>
            </p:extLst>
          </p:nvPr>
        </p:nvGraphicFramePr>
        <p:xfrm>
          <a:off x="753035" y="1397000"/>
          <a:ext cx="7728448" cy="3302000"/>
        </p:xfrm>
        <a:graphic>
          <a:graphicData uri="http://schemas.openxmlformats.org/drawingml/2006/table">
            <a:tbl>
              <a:tblPr firstRow="1" bandRow="1">
                <a:tableStyleId>{5940675A-B579-460E-94D1-54222C63F5DA}</a:tableStyleId>
              </a:tblPr>
              <a:tblGrid>
                <a:gridCol w="1068344">
                  <a:extLst>
                    <a:ext uri="{9D8B030D-6E8A-4147-A177-3AD203B41FA5}">
                      <a16:colId xmlns:a16="http://schemas.microsoft.com/office/drawing/2014/main" val="20000"/>
                    </a:ext>
                  </a:extLst>
                </a:gridCol>
                <a:gridCol w="4083955">
                  <a:extLst>
                    <a:ext uri="{9D8B030D-6E8A-4147-A177-3AD203B41FA5}">
                      <a16:colId xmlns:a16="http://schemas.microsoft.com/office/drawing/2014/main" val="20001"/>
                    </a:ext>
                  </a:extLst>
                </a:gridCol>
                <a:gridCol w="2576149">
                  <a:extLst>
                    <a:ext uri="{9D8B030D-6E8A-4147-A177-3AD203B41FA5}">
                      <a16:colId xmlns:a16="http://schemas.microsoft.com/office/drawing/2014/main" val="20002"/>
                    </a:ext>
                  </a:extLst>
                </a:gridCol>
              </a:tblGrid>
              <a:tr h="370840">
                <a:tc>
                  <a:txBody>
                    <a:bodyPr/>
                    <a:lstStyle/>
                    <a:p>
                      <a:r>
                        <a:rPr lang="en-US" dirty="0">
                          <a:solidFill>
                            <a:schemeClr val="bg1"/>
                          </a:solidFill>
                        </a:rPr>
                        <a:t>2000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bg1"/>
                          </a:solidFill>
                          <a:effectLst/>
                          <a:latin typeface="+mn-lt"/>
                          <a:ea typeface="+mn-ea"/>
                          <a:cs typeface="+mn-cs"/>
                        </a:rPr>
                        <a:t>On Systematic Simulation of Open Continuous Systems</a:t>
                      </a:r>
                    </a:p>
                  </a:txBody>
                  <a:tcPr/>
                </a:tc>
                <a:tc>
                  <a:txBody>
                    <a:bodyPr/>
                    <a:lstStyle/>
                    <a:p>
                      <a:r>
                        <a:rPr lang="en-US" dirty="0" err="1">
                          <a:solidFill>
                            <a:schemeClr val="bg1"/>
                          </a:solidFill>
                        </a:rPr>
                        <a:t>Kapinski</a:t>
                      </a:r>
                      <a:r>
                        <a:rPr lang="en-US" dirty="0">
                          <a:solidFill>
                            <a:schemeClr val="bg1"/>
                          </a:solidFill>
                        </a:rPr>
                        <a:t> et al.</a:t>
                      </a:r>
                    </a:p>
                  </a:txBody>
                  <a:tcPr/>
                </a:tc>
                <a:extLst>
                  <a:ext uri="{0D108BD9-81ED-4DB2-BD59-A6C34878D82A}">
                    <a16:rowId xmlns:a16="http://schemas.microsoft.com/office/drawing/2014/main" val="10000"/>
                  </a:ext>
                </a:extLst>
              </a:tr>
              <a:tr h="370840">
                <a:tc>
                  <a:txBody>
                    <a:bodyPr/>
                    <a:lstStyle/>
                    <a:p>
                      <a:r>
                        <a:rPr lang="en-US" dirty="0">
                          <a:solidFill>
                            <a:schemeClr val="bg1"/>
                          </a:solidFill>
                        </a:rPr>
                        <a:t>2006</a:t>
                      </a:r>
                    </a:p>
                  </a:txBody>
                  <a:tcPr/>
                </a:tc>
                <a:tc>
                  <a:txBody>
                    <a:bodyPr/>
                    <a:lstStyle/>
                    <a:p>
                      <a:r>
                        <a:rPr lang="en-US" dirty="0">
                          <a:solidFill>
                            <a:schemeClr val="bg1"/>
                          </a:solidFill>
                        </a:rPr>
                        <a:t>Verification using simulation</a:t>
                      </a:r>
                    </a:p>
                  </a:txBody>
                  <a:tcPr/>
                </a:tc>
                <a:tc>
                  <a:txBody>
                    <a:bodyPr/>
                    <a:lstStyle/>
                    <a:p>
                      <a:r>
                        <a:rPr lang="en-US" dirty="0">
                          <a:solidFill>
                            <a:schemeClr val="bg1"/>
                          </a:solidFill>
                        </a:rPr>
                        <a:t>Girard and Pappas</a:t>
                      </a:r>
                    </a:p>
                  </a:txBody>
                  <a:tcPr/>
                </a:tc>
                <a:extLst>
                  <a:ext uri="{0D108BD9-81ED-4DB2-BD59-A6C34878D82A}">
                    <a16:rowId xmlns:a16="http://schemas.microsoft.com/office/drawing/2014/main" val="10001"/>
                  </a:ext>
                </a:extLst>
              </a:tr>
              <a:tr h="370840">
                <a:tc>
                  <a:txBody>
                    <a:bodyPr/>
                    <a:lstStyle/>
                    <a:p>
                      <a:r>
                        <a:rPr lang="en-US" dirty="0">
                          <a:solidFill>
                            <a:schemeClr val="bg1"/>
                          </a:solidFill>
                        </a:rPr>
                        <a:t>2007</a:t>
                      </a:r>
                    </a:p>
                  </a:txBody>
                  <a:tcPr/>
                </a:tc>
                <a:tc>
                  <a:txBody>
                    <a:bodyPr/>
                    <a:lstStyle/>
                    <a:p>
                      <a:r>
                        <a:rPr lang="en-US" dirty="0">
                          <a:solidFill>
                            <a:schemeClr val="bg1"/>
                          </a:solidFill>
                        </a:rPr>
                        <a:t>Robust Test Generation and Coverage for Hybrid Systems</a:t>
                      </a:r>
                    </a:p>
                  </a:txBody>
                  <a:tcPr/>
                </a:tc>
                <a:tc>
                  <a:txBody>
                    <a:bodyPr/>
                    <a:lstStyle/>
                    <a:p>
                      <a:r>
                        <a:rPr lang="en-US" dirty="0">
                          <a:solidFill>
                            <a:schemeClr val="bg1"/>
                          </a:solidFill>
                        </a:rPr>
                        <a:t>Julius, </a:t>
                      </a:r>
                      <a:r>
                        <a:rPr lang="en-US" dirty="0" err="1">
                          <a:solidFill>
                            <a:schemeClr val="bg1"/>
                          </a:solidFill>
                        </a:rPr>
                        <a:t>Fainekos</a:t>
                      </a:r>
                      <a:r>
                        <a:rPr lang="en-US" dirty="0">
                          <a:solidFill>
                            <a:schemeClr val="bg1"/>
                          </a:solidFill>
                        </a:rPr>
                        <a:t>, et al.</a:t>
                      </a:r>
                    </a:p>
                  </a:txBody>
                  <a:tcPr/>
                </a:tc>
                <a:extLst>
                  <a:ext uri="{0D108BD9-81ED-4DB2-BD59-A6C34878D82A}">
                    <a16:rowId xmlns:a16="http://schemas.microsoft.com/office/drawing/2014/main" val="10002"/>
                  </a:ext>
                </a:extLst>
              </a:tr>
              <a:tr h="370840">
                <a:tc>
                  <a:txBody>
                    <a:bodyPr/>
                    <a:lstStyle/>
                    <a:p>
                      <a:r>
                        <a:rPr lang="en-US" dirty="0">
                          <a:solidFill>
                            <a:schemeClr val="bg1"/>
                          </a:solidFill>
                        </a:rPr>
                        <a:t>2010</a:t>
                      </a:r>
                    </a:p>
                  </a:txBody>
                  <a:tcPr/>
                </a:tc>
                <a:tc>
                  <a:txBody>
                    <a:bodyPr/>
                    <a:lstStyle/>
                    <a:p>
                      <a:r>
                        <a:rPr lang="en-US" dirty="0">
                          <a:solidFill>
                            <a:schemeClr val="bg1"/>
                          </a:solidFill>
                        </a:rPr>
                        <a:t>Breach, a toolbox for verification and parameter synthesis of hybrid systems.</a:t>
                      </a:r>
                    </a:p>
                  </a:txBody>
                  <a:tcPr/>
                </a:tc>
                <a:tc>
                  <a:txBody>
                    <a:bodyPr/>
                    <a:lstStyle/>
                    <a:p>
                      <a:r>
                        <a:rPr lang="en-US" dirty="0" err="1">
                          <a:solidFill>
                            <a:schemeClr val="bg1"/>
                          </a:solidFill>
                        </a:rPr>
                        <a:t>Donzé</a:t>
                      </a:r>
                      <a:endParaRPr lang="en-US" dirty="0">
                        <a:solidFill>
                          <a:schemeClr val="bg1"/>
                        </a:solidFill>
                      </a:endParaRPr>
                    </a:p>
                  </a:txBody>
                  <a:tcPr/>
                </a:tc>
                <a:extLst>
                  <a:ext uri="{0D108BD9-81ED-4DB2-BD59-A6C34878D82A}">
                    <a16:rowId xmlns:a16="http://schemas.microsoft.com/office/drawing/2014/main" val="10003"/>
                  </a:ext>
                </a:extLst>
              </a:tr>
              <a:tr h="370840">
                <a:tc>
                  <a:txBody>
                    <a:bodyPr/>
                    <a:lstStyle/>
                    <a:p>
                      <a:r>
                        <a:rPr lang="en-US" dirty="0">
                          <a:solidFill>
                            <a:schemeClr val="bg1"/>
                          </a:solidFill>
                        </a:rPr>
                        <a:t>2013</a:t>
                      </a:r>
                    </a:p>
                  </a:txBody>
                  <a:tcPr/>
                </a:tc>
                <a:tc>
                  <a:txBody>
                    <a:bodyPr/>
                    <a:lstStyle/>
                    <a:p>
                      <a:r>
                        <a:rPr lang="en-US" dirty="0">
                          <a:solidFill>
                            <a:schemeClr val="bg1"/>
                          </a:solidFill>
                        </a:rPr>
                        <a:t>Verification of annotated models from executions.</a:t>
                      </a:r>
                    </a:p>
                  </a:txBody>
                  <a:tcPr/>
                </a:tc>
                <a:tc>
                  <a:txBody>
                    <a:bodyPr/>
                    <a:lstStyle/>
                    <a:p>
                      <a:r>
                        <a:rPr lang="en-US" dirty="0" err="1">
                          <a:solidFill>
                            <a:schemeClr val="bg1"/>
                          </a:solidFill>
                        </a:rPr>
                        <a:t>Duggirala</a:t>
                      </a:r>
                      <a:r>
                        <a:rPr lang="en-US" dirty="0">
                          <a:solidFill>
                            <a:schemeClr val="bg1"/>
                          </a:solidFill>
                        </a:rPr>
                        <a:t>, </a:t>
                      </a:r>
                      <a:r>
                        <a:rPr lang="en-US" i="1" dirty="0">
                          <a:solidFill>
                            <a:schemeClr val="bg1"/>
                          </a:solidFill>
                        </a:rPr>
                        <a:t>Mitra, </a:t>
                      </a:r>
                      <a:r>
                        <a:rPr lang="en-US" i="0" dirty="0">
                          <a:solidFill>
                            <a:schemeClr val="bg1"/>
                          </a:solidFill>
                        </a:rPr>
                        <a:t>Viswanathan</a:t>
                      </a:r>
                      <a:endParaRPr lang="en-US" dirty="0">
                        <a:solidFill>
                          <a:schemeClr val="bg1"/>
                        </a:solidFill>
                      </a:endParaRPr>
                    </a:p>
                  </a:txBody>
                  <a:tcPr/>
                </a:tc>
                <a:extLst>
                  <a:ext uri="{0D108BD9-81ED-4DB2-BD59-A6C34878D82A}">
                    <a16:rowId xmlns:a16="http://schemas.microsoft.com/office/drawing/2014/main" val="10004"/>
                  </a:ext>
                </a:extLst>
              </a:tr>
              <a:tr h="370840">
                <a:tc>
                  <a:txBody>
                    <a:bodyPr/>
                    <a:lstStyle/>
                    <a:p>
                      <a:endParaRPr lang="en-US">
                        <a:solidFill>
                          <a:schemeClr val="bg1"/>
                        </a:solidFill>
                      </a:endParaRPr>
                    </a:p>
                  </a:txBody>
                  <a:tcPr/>
                </a:tc>
                <a:tc>
                  <a:txBody>
                    <a:bodyPr/>
                    <a:lstStyle/>
                    <a:p>
                      <a:endParaRPr lang="en-US" dirty="0">
                        <a:solidFill>
                          <a:schemeClr val="bg1"/>
                        </a:solidFill>
                      </a:endParaRPr>
                    </a:p>
                  </a:txBody>
                  <a:tcPr/>
                </a:tc>
                <a:tc>
                  <a:txBody>
                    <a:bodyPr/>
                    <a:lstStyle/>
                    <a:p>
                      <a:endParaRPr lang="en-US" dirty="0">
                        <a:solidFill>
                          <a:schemeClr val="bg1"/>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9457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BA54BD-C84D-46CE-8B72-31BFB26ABA43}" type="slidenum">
              <a:rPr lang="en-US">
                <a:solidFill>
                  <a:srgbClr val="637052"/>
                </a:solidFill>
                <a:latin typeface="Calibri" panose="020F0502020204030204"/>
              </a:rPr>
              <a:pPr/>
              <a:t>12</a:t>
            </a:fld>
            <a:endParaRPr lang="en-US">
              <a:solidFill>
                <a:srgbClr val="637052"/>
              </a:solidFill>
              <a:latin typeface="Calibri" panose="020F0502020204030204"/>
            </a:endParaRPr>
          </a:p>
        </p:txBody>
      </p:sp>
      <p:sp>
        <p:nvSpPr>
          <p:cNvPr id="4" name="Title 3"/>
          <p:cNvSpPr>
            <a:spLocks noGrp="1"/>
          </p:cNvSpPr>
          <p:nvPr>
            <p:ph type="title" idx="4294967295"/>
          </p:nvPr>
        </p:nvSpPr>
        <p:spPr>
          <a:xfrm>
            <a:off x="0" y="428775"/>
            <a:ext cx="9039494" cy="788988"/>
          </a:xfrm>
        </p:spPr>
        <p:txBody>
          <a:bodyPr>
            <a:noAutofit/>
          </a:bodyPr>
          <a:lstStyle/>
          <a:p>
            <a:pPr defTabSz="342946" fontAlgn="base">
              <a:spcAft>
                <a:spcPct val="0"/>
              </a:spcAft>
            </a:pPr>
            <a:r>
              <a:rPr lang="en-US" altLang="zh-CN" sz="3600" dirty="0">
                <a:solidFill>
                  <a:schemeClr val="bg1"/>
                </a:solidFill>
              </a:rPr>
              <a:t>Main</a:t>
            </a:r>
            <a:r>
              <a:rPr lang="zh-CN" altLang="en-US" sz="3600" dirty="0">
                <a:solidFill>
                  <a:schemeClr val="bg1"/>
                </a:solidFill>
              </a:rPr>
              <a:t> </a:t>
            </a:r>
            <a:r>
              <a:rPr lang="en-US" altLang="zh-CN" sz="3600" dirty="0">
                <a:solidFill>
                  <a:schemeClr val="bg1"/>
                </a:solidFill>
              </a:rPr>
              <a:t>problem:</a:t>
            </a:r>
            <a:r>
              <a:rPr lang="zh-CN" altLang="en-US" sz="3600" dirty="0">
                <a:solidFill>
                  <a:schemeClr val="bg1"/>
                </a:solidFill>
              </a:rPr>
              <a:t> </a:t>
            </a:r>
            <a:r>
              <a:rPr lang="en-US" altLang="zh-CN" sz="3600" dirty="0">
                <a:solidFill>
                  <a:schemeClr val="bg1"/>
                </a:solidFill>
              </a:rPr>
              <a:t>How</a:t>
            </a:r>
            <a:r>
              <a:rPr lang="zh-CN" altLang="en-US" sz="3600" dirty="0">
                <a:solidFill>
                  <a:schemeClr val="bg1"/>
                </a:solidFill>
              </a:rPr>
              <a:t> </a:t>
            </a:r>
            <a:r>
              <a:rPr lang="en-US" altLang="zh-CN" sz="3600" dirty="0">
                <a:solidFill>
                  <a:schemeClr val="bg1"/>
                </a:solidFill>
              </a:rPr>
              <a:t>to</a:t>
            </a:r>
            <a:r>
              <a:rPr lang="zh-CN" altLang="en-US" sz="3600" dirty="0">
                <a:solidFill>
                  <a:schemeClr val="bg1"/>
                </a:solidFill>
              </a:rPr>
              <a:t> </a:t>
            </a:r>
            <a:r>
              <a:rPr lang="en-US" altLang="zh-CN" sz="3600" dirty="0">
                <a:solidFill>
                  <a:schemeClr val="bg1"/>
                </a:solidFill>
              </a:rPr>
              <a:t>quantify generalization?</a:t>
            </a:r>
            <a:r>
              <a:rPr lang="zh-CN" altLang="en-US" sz="3600" dirty="0">
                <a:solidFill>
                  <a:schemeClr val="bg1"/>
                </a:solidFill>
              </a:rPr>
              <a:t> </a:t>
            </a:r>
            <a:endParaRPr lang="en-US" sz="3600" dirty="0">
              <a:solidFill>
                <a:schemeClr val="bg1"/>
              </a:solidFill>
            </a:endParaRPr>
          </a:p>
        </p:txBody>
      </p:sp>
      <mc:AlternateContent xmlns:mc="http://schemas.openxmlformats.org/markup-compatibility/2006" xmlns:a14="http://schemas.microsoft.com/office/drawing/2010/main">
        <mc:Choice Requires="a14">
          <p:sp>
            <p:nvSpPr>
              <p:cNvPr id="5" name="Content Placeholder 4"/>
              <p:cNvSpPr>
                <a:spLocks noGrp="1"/>
              </p:cNvSpPr>
              <p:nvPr>
                <p:ph idx="4294967295"/>
              </p:nvPr>
            </p:nvSpPr>
            <p:spPr>
              <a:xfrm>
                <a:off x="3694626" y="2028630"/>
                <a:ext cx="5402424" cy="3998614"/>
              </a:xfrm>
            </p:spPr>
            <p:txBody>
              <a:bodyPr>
                <a:noAutofit/>
              </a:bodyPr>
              <a:lstStyle/>
              <a:p>
                <a:pPr>
                  <a:lnSpc>
                    <a:spcPct val="100000"/>
                  </a:lnSpc>
                  <a:spcBef>
                    <a:spcPts val="1200"/>
                  </a:spcBef>
                  <a:spcAft>
                    <a:spcPts val="1200"/>
                  </a:spcAft>
                </a:pPr>
                <a:r>
                  <a:rPr lang="en-US" altLang="zh-CN" sz="2400" dirty="0">
                    <a:solidFill>
                      <a:schemeClr val="bg1"/>
                    </a:solidFill>
                  </a:rPr>
                  <a:t>Discrepancy</a:t>
                </a:r>
                <a:r>
                  <a:rPr lang="zh-CN" altLang="en-US" sz="2400" dirty="0">
                    <a:solidFill>
                      <a:schemeClr val="bg1"/>
                    </a:solidFill>
                  </a:rPr>
                  <a:t> </a:t>
                </a:r>
                <a:r>
                  <a:rPr lang="en-US" altLang="zh-CN" sz="2400" dirty="0">
                    <a:solidFill>
                      <a:schemeClr val="bg1"/>
                    </a:solidFill>
                  </a:rPr>
                  <a:t>formalizes</a:t>
                </a:r>
                <a:r>
                  <a:rPr lang="zh-CN" altLang="en-US" sz="2400" dirty="0">
                    <a:solidFill>
                      <a:schemeClr val="bg1"/>
                    </a:solidFill>
                  </a:rPr>
                  <a:t> </a:t>
                </a:r>
                <a:r>
                  <a:rPr lang="en-US" altLang="zh-CN" sz="2400" dirty="0">
                    <a:solidFill>
                      <a:schemeClr val="bg1"/>
                    </a:solidFill>
                  </a:rPr>
                  <a:t>generalization :</a:t>
                </a:r>
                <a:endParaRPr lang="en-US" altLang="zh-CN" sz="2400" i="1" dirty="0">
                  <a:solidFill>
                    <a:schemeClr val="bg1"/>
                  </a:solidFill>
                </a:endParaRPr>
              </a:p>
              <a:p>
                <a:pPr>
                  <a:lnSpc>
                    <a:spcPct val="100000"/>
                  </a:lnSpc>
                  <a:spcBef>
                    <a:spcPts val="600"/>
                  </a:spcBef>
                  <a:spcAft>
                    <a:spcPts val="600"/>
                  </a:spcAft>
                </a:pPr>
                <a:r>
                  <a:rPr lang="en-US" altLang="zh-CN" sz="2400" dirty="0">
                    <a:solidFill>
                      <a:schemeClr val="bg1"/>
                    </a:solidFill>
                  </a:rPr>
                  <a:t>Discrepancy</a:t>
                </a:r>
                <a:r>
                  <a:rPr lang="zh-CN" altLang="en-US" sz="2400" dirty="0">
                    <a:solidFill>
                      <a:schemeClr val="bg1"/>
                    </a:solidFill>
                  </a:rPr>
                  <a:t> </a:t>
                </a:r>
                <a:r>
                  <a:rPr lang="en-US" altLang="zh-CN" sz="2400" dirty="0">
                    <a:solidFill>
                      <a:schemeClr val="bg1"/>
                    </a:solidFill>
                  </a:rPr>
                  <a:t>is</a:t>
                </a:r>
                <a:r>
                  <a:rPr lang="en-US" sz="2400" dirty="0">
                    <a:solidFill>
                      <a:schemeClr val="bg1"/>
                    </a:solidFill>
                  </a:rPr>
                  <a:t> </a:t>
                </a:r>
                <a:r>
                  <a:rPr lang="en-US" altLang="zh-CN" sz="2400" dirty="0">
                    <a:solidFill>
                      <a:schemeClr val="bg1"/>
                    </a:solidFill>
                  </a:rPr>
                  <a:t>a</a:t>
                </a:r>
                <a:r>
                  <a:rPr lang="zh-CN" altLang="en-US" sz="2400" dirty="0">
                    <a:solidFill>
                      <a:schemeClr val="bg1"/>
                    </a:solidFill>
                  </a:rPr>
                  <a:t> </a:t>
                </a:r>
                <a:r>
                  <a:rPr lang="en-US" sz="2400" dirty="0">
                    <a:solidFill>
                      <a:schemeClr val="bg1"/>
                    </a:solidFill>
                  </a:rPr>
                  <a:t>continuous function </a:t>
                </a:r>
                <a14:m>
                  <m:oMath xmlns:m="http://schemas.openxmlformats.org/officeDocument/2006/math">
                    <m:r>
                      <a:rPr lang="en-US" sz="2400">
                        <a:solidFill>
                          <a:schemeClr val="bg1"/>
                        </a:solidFill>
                        <a:latin typeface="Cambria Math" charset="0"/>
                      </a:rPr>
                      <m:t>𝛽</m:t>
                    </m:r>
                  </m:oMath>
                </a14:m>
                <a:r>
                  <a:rPr lang="zh-CN" altLang="en-US" sz="2400" dirty="0">
                    <a:solidFill>
                      <a:schemeClr val="bg1"/>
                    </a:solidFill>
                  </a:rPr>
                  <a:t> </a:t>
                </a:r>
                <a:r>
                  <a:rPr lang="en-US" altLang="zh-CN" sz="2400" dirty="0">
                    <a:solidFill>
                      <a:schemeClr val="bg1"/>
                    </a:solidFill>
                  </a:rPr>
                  <a:t>that</a:t>
                </a:r>
                <a:r>
                  <a:rPr lang="zh-CN" altLang="en-US" sz="2400" dirty="0">
                    <a:solidFill>
                      <a:schemeClr val="bg1"/>
                    </a:solidFill>
                  </a:rPr>
                  <a:t> </a:t>
                </a:r>
                <a:r>
                  <a:rPr lang="en-US" altLang="zh-CN" sz="2400" dirty="0">
                    <a:solidFill>
                      <a:schemeClr val="bg1"/>
                    </a:solidFill>
                  </a:rPr>
                  <a:t>b</a:t>
                </a:r>
                <a:r>
                  <a:rPr lang="en-US" sz="2400" dirty="0">
                    <a:solidFill>
                      <a:schemeClr val="bg1"/>
                    </a:solidFill>
                  </a:rPr>
                  <a:t>ounds the distance between </a:t>
                </a:r>
                <a:r>
                  <a:rPr lang="en-US" altLang="zh-CN" sz="2400" dirty="0">
                    <a:solidFill>
                      <a:schemeClr val="bg1"/>
                    </a:solidFill>
                  </a:rPr>
                  <a:t>neighboring</a:t>
                </a:r>
                <a:r>
                  <a:rPr lang="zh-CN" altLang="en-US" sz="2400" dirty="0">
                    <a:solidFill>
                      <a:schemeClr val="bg1"/>
                    </a:solidFill>
                  </a:rPr>
                  <a:t> </a:t>
                </a:r>
                <a:r>
                  <a:rPr lang="en-US" altLang="zh-CN" sz="2400" dirty="0">
                    <a:solidFill>
                      <a:schemeClr val="bg1"/>
                    </a:solidFill>
                  </a:rPr>
                  <a:t>trajectories</a:t>
                </a:r>
                <a:r>
                  <a:rPr lang="en-US" sz="2400" dirty="0">
                    <a:solidFill>
                      <a:schemeClr val="bg1"/>
                    </a:solidFill>
                  </a:rPr>
                  <a:t> </a:t>
                </a:r>
              </a:p>
              <a:p>
                <a:pPr marL="0" indent="0">
                  <a:lnSpc>
                    <a:spcPct val="100000"/>
                  </a:lnSpc>
                  <a:spcBef>
                    <a:spcPts val="600"/>
                  </a:spcBef>
                  <a:spcAft>
                    <a:spcPts val="600"/>
                  </a:spcAft>
                  <a:buNone/>
                </a:pPr>
                <a:r>
                  <a:rPr lang="en-US" sz="2000" dirty="0">
                    <a:solidFill>
                      <a:schemeClr val="bg1"/>
                    </a:solidFill>
                  </a:rPr>
                  <a:t>	</a:t>
                </a:r>
                <a14:m>
                  <m:oMath xmlns:m="http://schemas.openxmlformats.org/officeDocument/2006/math">
                    <m:d>
                      <m:dPr>
                        <m:begChr m:val="‖"/>
                        <m:endChr m:val="‖"/>
                        <m:ctrlPr>
                          <a:rPr lang="en-US" sz="2000" i="1">
                            <a:solidFill>
                              <a:schemeClr val="bg1"/>
                            </a:solidFill>
                            <a:latin typeface="Cambria Math" panose="02040503050406030204" pitchFamily="18" charset="0"/>
                          </a:rPr>
                        </m:ctrlPr>
                      </m:dPr>
                      <m:e>
                        <m:r>
                          <a:rPr lang="en-US" sz="2000" i="1">
                            <a:solidFill>
                              <a:schemeClr val="bg1"/>
                            </a:solidFill>
                            <a:latin typeface="Cambria Math" charset="0"/>
                          </a:rPr>
                          <m:t>𝜉</m:t>
                        </m:r>
                        <m:d>
                          <m:dPr>
                            <m:ctrlPr>
                              <a:rPr lang="en-US" sz="2000" i="1">
                                <a:solidFill>
                                  <a:schemeClr val="bg1"/>
                                </a:solidFill>
                                <a:latin typeface="Cambria Math" panose="02040503050406030204" pitchFamily="18" charset="0"/>
                              </a:rPr>
                            </m:ctrlPr>
                          </m:dPr>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charset="0"/>
                                  </a:rPr>
                                  <m:t>𝑥</m:t>
                                </m:r>
                              </m:e>
                              <m:sub>
                                <m:r>
                                  <a:rPr lang="en-US" sz="2000" i="1">
                                    <a:solidFill>
                                      <a:schemeClr val="bg1"/>
                                    </a:solidFill>
                                    <a:latin typeface="Cambria Math" charset="0"/>
                                  </a:rPr>
                                  <m:t>1</m:t>
                                </m:r>
                              </m:sub>
                            </m:sSub>
                            <m:r>
                              <a:rPr lang="en-US" sz="2000" i="1">
                                <a:solidFill>
                                  <a:schemeClr val="bg1"/>
                                </a:solidFill>
                                <a:latin typeface="Cambria Math" charset="0"/>
                              </a:rPr>
                              <m:t>,</m:t>
                            </m:r>
                            <m:r>
                              <a:rPr lang="en-US" sz="2000" i="1">
                                <a:solidFill>
                                  <a:schemeClr val="bg1"/>
                                </a:solidFill>
                                <a:latin typeface="Cambria Math" charset="0"/>
                              </a:rPr>
                              <m:t>𝑡</m:t>
                            </m:r>
                          </m:e>
                        </m:d>
                        <m:r>
                          <a:rPr lang="en-US" sz="2000" i="1">
                            <a:solidFill>
                              <a:schemeClr val="bg1"/>
                            </a:solidFill>
                            <a:latin typeface="Cambria Math" charset="0"/>
                          </a:rPr>
                          <m:t>−</m:t>
                        </m:r>
                        <m:r>
                          <a:rPr lang="en-US" sz="2000" i="1">
                            <a:solidFill>
                              <a:schemeClr val="bg1"/>
                            </a:solidFill>
                            <a:latin typeface="Cambria Math" charset="0"/>
                          </a:rPr>
                          <m:t>𝜉</m:t>
                        </m:r>
                        <m:r>
                          <a:rPr lang="en-US" sz="2000" i="1">
                            <a:solidFill>
                              <a:schemeClr val="bg1"/>
                            </a:solidFill>
                            <a:latin typeface="Cambria Math" charset="0"/>
                          </a:rPr>
                          <m:t>(</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charset="0"/>
                              </a:rPr>
                              <m:t>𝑥</m:t>
                            </m:r>
                          </m:e>
                          <m:sub>
                            <m:r>
                              <a:rPr lang="en-US" sz="2000" i="1">
                                <a:solidFill>
                                  <a:schemeClr val="bg1"/>
                                </a:solidFill>
                                <a:latin typeface="Cambria Math" charset="0"/>
                              </a:rPr>
                              <m:t>2</m:t>
                            </m:r>
                          </m:sub>
                        </m:sSub>
                        <m:r>
                          <a:rPr lang="en-US" sz="2000" i="1">
                            <a:solidFill>
                              <a:schemeClr val="bg1"/>
                            </a:solidFill>
                            <a:latin typeface="Cambria Math" charset="0"/>
                          </a:rPr>
                          <m:t>,</m:t>
                        </m:r>
                        <m:r>
                          <a:rPr lang="en-US" sz="2000" i="1">
                            <a:solidFill>
                              <a:schemeClr val="bg1"/>
                            </a:solidFill>
                            <a:latin typeface="Cambria Math" charset="0"/>
                          </a:rPr>
                          <m:t>𝑡</m:t>
                        </m:r>
                        <m:r>
                          <a:rPr lang="en-US" sz="2000" i="1">
                            <a:solidFill>
                              <a:schemeClr val="bg1"/>
                            </a:solidFill>
                            <a:latin typeface="Cambria Math" charset="0"/>
                          </a:rPr>
                          <m:t>)</m:t>
                        </m:r>
                      </m:e>
                    </m:d>
                    <m:r>
                      <a:rPr lang="en-US" sz="2000" i="1">
                        <a:solidFill>
                          <a:schemeClr val="bg1"/>
                        </a:solidFill>
                        <a:latin typeface="Cambria Math" charset="0"/>
                      </a:rPr>
                      <m:t>≤</m:t>
                    </m:r>
                    <m:r>
                      <a:rPr lang="en-US" sz="2000" i="1">
                        <a:solidFill>
                          <a:schemeClr val="bg1"/>
                        </a:solidFill>
                        <a:latin typeface="Cambria Math" charset="0"/>
                      </a:rPr>
                      <m:t>𝛽</m:t>
                    </m:r>
                    <m:d>
                      <m:dPr>
                        <m:ctrlPr>
                          <a:rPr lang="en-US" sz="2000" i="1">
                            <a:solidFill>
                              <a:schemeClr val="bg1"/>
                            </a:solidFill>
                            <a:latin typeface="Cambria Math" panose="02040503050406030204" pitchFamily="18" charset="0"/>
                          </a:rPr>
                        </m:ctrlPr>
                      </m:dPr>
                      <m:e>
                        <m:d>
                          <m:dPr>
                            <m:begChr m:val="‖"/>
                            <m:endChr m:val="‖"/>
                            <m:ctrlPr>
                              <a:rPr lang="en-US" sz="2000" b="1" i="1">
                                <a:solidFill>
                                  <a:schemeClr val="bg1"/>
                                </a:solidFill>
                                <a:latin typeface="Cambria Math" panose="02040503050406030204" pitchFamily="18" charset="0"/>
                                <a:ea typeface="Cambria Math"/>
                              </a:rPr>
                            </m:ctrlPr>
                          </m:dPr>
                          <m:e>
                            <m:sSub>
                              <m:sSubPr>
                                <m:ctrlPr>
                                  <a:rPr lang="en-US" sz="2000" i="1">
                                    <a:solidFill>
                                      <a:schemeClr val="bg1"/>
                                    </a:solidFill>
                                    <a:latin typeface="Cambria Math" panose="02040503050406030204" pitchFamily="18" charset="0"/>
                                    <a:ea typeface="Cambria Math"/>
                                  </a:rPr>
                                </m:ctrlPr>
                              </m:sSubPr>
                              <m:e>
                                <m:r>
                                  <a:rPr lang="en-US" sz="2000" i="1">
                                    <a:solidFill>
                                      <a:schemeClr val="bg1"/>
                                    </a:solidFill>
                                    <a:latin typeface="Cambria Math" charset="0"/>
                                    <a:ea typeface="Cambria Math"/>
                                  </a:rPr>
                                  <m:t>𝑥</m:t>
                                </m:r>
                              </m:e>
                              <m:sub>
                                <m:r>
                                  <a:rPr lang="en-US" sz="2000" i="1">
                                    <a:solidFill>
                                      <a:schemeClr val="bg1"/>
                                    </a:solidFill>
                                    <a:latin typeface="Cambria Math" charset="0"/>
                                    <a:ea typeface="Cambria Math"/>
                                  </a:rPr>
                                  <m:t>1</m:t>
                                </m:r>
                              </m:sub>
                            </m:sSub>
                            <m:r>
                              <a:rPr lang="en-US" sz="2000" i="1">
                                <a:solidFill>
                                  <a:schemeClr val="bg1"/>
                                </a:solidFill>
                                <a:latin typeface="Cambria Math" charset="0"/>
                                <a:ea typeface="Cambria Math"/>
                              </a:rPr>
                              <m:t>−</m:t>
                            </m:r>
                            <m:sSub>
                              <m:sSubPr>
                                <m:ctrlPr>
                                  <a:rPr lang="en-US" sz="2000" i="1">
                                    <a:solidFill>
                                      <a:schemeClr val="bg1"/>
                                    </a:solidFill>
                                    <a:latin typeface="Cambria Math" panose="02040503050406030204" pitchFamily="18" charset="0"/>
                                    <a:ea typeface="Cambria Math"/>
                                  </a:rPr>
                                </m:ctrlPr>
                              </m:sSubPr>
                              <m:e>
                                <m:r>
                                  <a:rPr lang="en-US" sz="2000" i="1">
                                    <a:solidFill>
                                      <a:schemeClr val="bg1"/>
                                    </a:solidFill>
                                    <a:latin typeface="Cambria Math" charset="0"/>
                                    <a:ea typeface="Cambria Math"/>
                                  </a:rPr>
                                  <m:t>𝑥</m:t>
                                </m:r>
                              </m:e>
                              <m:sub>
                                <m:r>
                                  <a:rPr lang="en-US" sz="2000" i="1">
                                    <a:solidFill>
                                      <a:schemeClr val="bg1"/>
                                    </a:solidFill>
                                    <a:latin typeface="Cambria Math" charset="0"/>
                                    <a:ea typeface="Cambria Math"/>
                                  </a:rPr>
                                  <m:t>2</m:t>
                                </m:r>
                              </m:sub>
                            </m:sSub>
                          </m:e>
                        </m:d>
                        <m:r>
                          <a:rPr lang="en-US" sz="2000" i="1">
                            <a:solidFill>
                              <a:schemeClr val="bg1"/>
                            </a:solidFill>
                            <a:latin typeface="Cambria Math" charset="0"/>
                          </a:rPr>
                          <m:t>,</m:t>
                        </m:r>
                        <m:r>
                          <a:rPr lang="en-US" sz="2000" i="1">
                            <a:solidFill>
                              <a:schemeClr val="bg1"/>
                            </a:solidFill>
                            <a:latin typeface="Cambria Math" charset="0"/>
                          </a:rPr>
                          <m:t>𝑡</m:t>
                        </m:r>
                      </m:e>
                    </m:d>
                  </m:oMath>
                </a14:m>
                <a:r>
                  <a:rPr lang="en-US" sz="2000" dirty="0">
                    <a:solidFill>
                      <a:schemeClr val="bg1"/>
                    </a:solidFill>
                    <a:ea typeface="ＭＳ Ｐゴシック" pitchFamily="32" charset="-128"/>
                  </a:rPr>
                  <a:t>,</a:t>
                </a:r>
              </a:p>
              <a:p>
                <a:pPr>
                  <a:lnSpc>
                    <a:spcPct val="100000"/>
                  </a:lnSpc>
                  <a:spcBef>
                    <a:spcPts val="1200"/>
                  </a:spcBef>
                  <a:spcAft>
                    <a:spcPts val="1200"/>
                  </a:spcAft>
                </a:pPr>
                <a:r>
                  <a:rPr lang="en-US" altLang="zh-CN" sz="2400" dirty="0">
                    <a:solidFill>
                      <a:schemeClr val="bg1"/>
                    </a:solidFill>
                  </a:rPr>
                  <a:t>From</a:t>
                </a:r>
                <a:r>
                  <a:rPr lang="zh-CN" altLang="en-US" sz="2400" dirty="0">
                    <a:solidFill>
                      <a:schemeClr val="bg1"/>
                    </a:solidFill>
                  </a:rPr>
                  <a:t> </a:t>
                </a:r>
                <a:r>
                  <a:rPr lang="en-US" altLang="zh-CN" sz="2400" dirty="0">
                    <a:solidFill>
                      <a:schemeClr val="bg1"/>
                    </a:solidFill>
                  </a:rPr>
                  <a:t>a</a:t>
                </a:r>
                <a:r>
                  <a:rPr lang="zh-CN" altLang="en-US" sz="2400" dirty="0">
                    <a:solidFill>
                      <a:schemeClr val="bg1"/>
                    </a:solidFill>
                  </a:rPr>
                  <a:t> </a:t>
                </a:r>
                <a:r>
                  <a:rPr lang="en-US" altLang="zh-CN" sz="2400" dirty="0">
                    <a:solidFill>
                      <a:schemeClr val="bg1"/>
                    </a:solidFill>
                  </a:rPr>
                  <a:t>single</a:t>
                </a:r>
                <a:r>
                  <a:rPr lang="zh-CN" altLang="en-US" sz="2400" dirty="0">
                    <a:solidFill>
                      <a:schemeClr val="bg1"/>
                    </a:solidFill>
                  </a:rPr>
                  <a:t> </a:t>
                </a:r>
                <a:r>
                  <a:rPr lang="en-US" altLang="zh-CN" sz="2400" dirty="0">
                    <a:solidFill>
                      <a:schemeClr val="bg1"/>
                    </a:solidFill>
                  </a:rPr>
                  <a:t>simulation</a:t>
                </a:r>
                <a:r>
                  <a:rPr lang="zh-CN" altLang="en-US" sz="2400" dirty="0">
                    <a:solidFill>
                      <a:schemeClr val="bg1"/>
                    </a:solidFill>
                  </a:rPr>
                  <a:t> </a:t>
                </a:r>
                <a:r>
                  <a:rPr lang="en-US" altLang="zh-CN" sz="2400" dirty="0">
                    <a:solidFill>
                      <a:schemeClr val="bg1"/>
                    </a:solidFill>
                  </a:rPr>
                  <a:t>of</a:t>
                </a:r>
                <a:r>
                  <a:rPr lang="zh-CN" altLang="en-US" sz="2400" dirty="0">
                    <a:solidFill>
                      <a:schemeClr val="bg1"/>
                    </a:solidFill>
                  </a:rPr>
                  <a:t> </a:t>
                </a:r>
                <a14:m>
                  <m:oMath xmlns:m="http://schemas.openxmlformats.org/officeDocument/2006/math">
                    <m:r>
                      <a:rPr lang="en-US" altLang="zh-CN" sz="2400" i="1" dirty="0">
                        <a:solidFill>
                          <a:schemeClr val="bg1"/>
                        </a:solidFill>
                        <a:latin typeface="Cambria Math" charset="0"/>
                      </a:rPr>
                      <m:t>𝜉</m:t>
                    </m:r>
                    <m:r>
                      <a:rPr lang="en-US" altLang="zh-CN" sz="2400" i="1" dirty="0">
                        <a:solidFill>
                          <a:schemeClr val="bg1"/>
                        </a:solidFill>
                        <a:latin typeface="Cambria Math" charset="0"/>
                      </a:rPr>
                      <m:t>(</m:t>
                    </m:r>
                    <m:sSub>
                      <m:sSubPr>
                        <m:ctrlPr>
                          <a:rPr lang="en-US" altLang="zh-CN" sz="2400" i="1" dirty="0">
                            <a:solidFill>
                              <a:schemeClr val="bg1"/>
                            </a:solidFill>
                            <a:latin typeface="Cambria Math" panose="02040503050406030204" pitchFamily="18" charset="0"/>
                          </a:rPr>
                        </m:ctrlPr>
                      </m:sSubPr>
                      <m:e>
                        <m:r>
                          <a:rPr lang="en-US" altLang="zh-CN" sz="2400" i="1" dirty="0">
                            <a:solidFill>
                              <a:schemeClr val="bg1"/>
                            </a:solidFill>
                            <a:latin typeface="Cambria Math" charset="0"/>
                          </a:rPr>
                          <m:t>𝑥</m:t>
                        </m:r>
                      </m:e>
                      <m:sub>
                        <m:r>
                          <a:rPr lang="en-US" altLang="zh-CN" sz="2400" i="1" dirty="0">
                            <a:solidFill>
                              <a:schemeClr val="bg1"/>
                            </a:solidFill>
                            <a:latin typeface="Cambria Math" charset="0"/>
                          </a:rPr>
                          <m:t>1</m:t>
                        </m:r>
                      </m:sub>
                    </m:sSub>
                    <m:r>
                      <a:rPr lang="en-US" altLang="zh-CN" sz="2400" i="1" dirty="0">
                        <a:solidFill>
                          <a:schemeClr val="bg1"/>
                        </a:solidFill>
                        <a:latin typeface="Cambria Math" charset="0"/>
                      </a:rPr>
                      <m:t>,</m:t>
                    </m:r>
                    <m:r>
                      <a:rPr lang="zh-CN" altLang="en-US" sz="2400" i="1" dirty="0">
                        <a:solidFill>
                          <a:schemeClr val="bg1"/>
                        </a:solidFill>
                        <a:latin typeface="Cambria Math" charset="0"/>
                      </a:rPr>
                      <m:t> </m:t>
                    </m:r>
                    <m:r>
                      <a:rPr lang="en-US" altLang="zh-CN" sz="2400" i="1" dirty="0">
                        <a:solidFill>
                          <a:schemeClr val="bg1"/>
                        </a:solidFill>
                        <a:latin typeface="Cambria Math" charset="0"/>
                      </a:rPr>
                      <m:t>𝑡</m:t>
                    </m:r>
                    <m:r>
                      <a:rPr lang="en-US" altLang="zh-CN" sz="2400" i="1" dirty="0">
                        <a:solidFill>
                          <a:schemeClr val="bg1"/>
                        </a:solidFill>
                        <a:latin typeface="Cambria Math" charset="0"/>
                      </a:rPr>
                      <m:t>) </m:t>
                    </m:r>
                  </m:oMath>
                </a14:m>
                <a:r>
                  <a:rPr lang="en-US" altLang="zh-CN" sz="2400" dirty="0">
                    <a:solidFill>
                      <a:schemeClr val="bg1"/>
                    </a:solidFill>
                  </a:rPr>
                  <a:t>and</a:t>
                </a:r>
                <a:r>
                  <a:rPr lang="zh-CN" altLang="en-US" sz="2400" dirty="0">
                    <a:solidFill>
                      <a:schemeClr val="bg1"/>
                    </a:solidFill>
                  </a:rPr>
                  <a:t> </a:t>
                </a:r>
                <a:r>
                  <a:rPr lang="en-US" altLang="zh-CN" sz="2400" dirty="0">
                    <a:solidFill>
                      <a:schemeClr val="bg1"/>
                    </a:solidFill>
                  </a:rPr>
                  <a:t>discrepancy</a:t>
                </a:r>
                <a:r>
                  <a:rPr lang="zh-CN" altLang="en-US" sz="2400" dirty="0">
                    <a:solidFill>
                      <a:schemeClr val="bg1"/>
                    </a:solidFill>
                  </a:rPr>
                  <a:t> </a:t>
                </a:r>
                <a14:m>
                  <m:oMath xmlns:m="http://schemas.openxmlformats.org/officeDocument/2006/math">
                    <m:r>
                      <a:rPr lang="en-US" altLang="zh-CN" sz="2400" i="1" dirty="0">
                        <a:solidFill>
                          <a:schemeClr val="bg1"/>
                        </a:solidFill>
                        <a:latin typeface="Cambria Math" charset="0"/>
                      </a:rPr>
                      <m:t>𝛽</m:t>
                    </m:r>
                  </m:oMath>
                </a14:m>
                <a:r>
                  <a:rPr lang="zh-CN" altLang="en-US" sz="2400" dirty="0">
                    <a:solidFill>
                      <a:schemeClr val="bg1"/>
                    </a:solidFill>
                  </a:rPr>
                  <a:t> </a:t>
                </a:r>
                <a:r>
                  <a:rPr lang="en-US" altLang="zh-CN" sz="2400" dirty="0">
                    <a:solidFill>
                      <a:schemeClr val="bg1"/>
                    </a:solidFill>
                  </a:rPr>
                  <a:t>we</a:t>
                </a:r>
                <a:r>
                  <a:rPr lang="zh-CN" altLang="en-US" sz="2400" dirty="0">
                    <a:solidFill>
                      <a:schemeClr val="bg1"/>
                    </a:solidFill>
                  </a:rPr>
                  <a:t> </a:t>
                </a:r>
                <a:r>
                  <a:rPr lang="en-US" altLang="zh-CN" sz="2400" dirty="0">
                    <a:solidFill>
                      <a:schemeClr val="bg1"/>
                    </a:solidFill>
                  </a:rPr>
                  <a:t>can</a:t>
                </a:r>
                <a:r>
                  <a:rPr lang="zh-CN" altLang="en-US" sz="2400" dirty="0">
                    <a:solidFill>
                      <a:schemeClr val="bg1"/>
                    </a:solidFill>
                  </a:rPr>
                  <a:t> </a:t>
                </a:r>
                <a:r>
                  <a:rPr lang="en-US" altLang="zh-CN" sz="2400" dirty="0">
                    <a:solidFill>
                      <a:schemeClr val="bg1"/>
                    </a:solidFill>
                  </a:rPr>
                  <a:t>over-approximate the</a:t>
                </a:r>
                <a:r>
                  <a:rPr lang="zh-CN" altLang="en-US" sz="2400" dirty="0">
                    <a:solidFill>
                      <a:schemeClr val="bg1"/>
                    </a:solidFill>
                  </a:rPr>
                  <a:t> </a:t>
                </a:r>
                <a:r>
                  <a:rPr lang="en-US" altLang="zh-CN" sz="2400" dirty="0">
                    <a:solidFill>
                      <a:schemeClr val="bg1"/>
                    </a:solidFill>
                  </a:rPr>
                  <a:t>reachtube</a:t>
                </a:r>
              </a:p>
            </p:txBody>
          </p:sp>
        </mc:Choice>
        <mc:Fallback xmlns="">
          <p:sp>
            <p:nvSpPr>
              <p:cNvPr id="5" name="Content Placeholder 4"/>
              <p:cNvSpPr>
                <a:spLocks noGrp="1" noRot="1" noChangeAspect="1" noMove="1" noResize="1" noEditPoints="1" noAdjustHandles="1" noChangeArrowheads="1" noChangeShapeType="1" noTextEdit="1"/>
              </p:cNvSpPr>
              <p:nvPr>
                <p:ph idx="4294967295"/>
              </p:nvPr>
            </p:nvSpPr>
            <p:spPr>
              <a:xfrm>
                <a:off x="3694626" y="2028630"/>
                <a:ext cx="5402424" cy="3998614"/>
              </a:xfrm>
              <a:blipFill>
                <a:blip r:embed="rId4"/>
                <a:stretch>
                  <a:fillRect l="-1467" t="-1220" r="-113"/>
                </a:stretch>
              </a:blipFill>
            </p:spPr>
            <p:txBody>
              <a:bodyPr/>
              <a:lstStyle/>
              <a:p>
                <a:r>
                  <a:rPr lang="en-US">
                    <a:noFill/>
                  </a:rPr>
                  <a:t> </a:t>
                </a:r>
              </a:p>
            </p:txBody>
          </p:sp>
        </mc:Fallback>
      </mc:AlternateContent>
      <p:sp>
        <p:nvSpPr>
          <p:cNvPr id="27" name="Content Placeholder 4"/>
          <p:cNvSpPr txBox="1">
            <a:spLocks/>
          </p:cNvSpPr>
          <p:nvPr/>
        </p:nvSpPr>
        <p:spPr>
          <a:xfrm>
            <a:off x="497310" y="4114800"/>
            <a:ext cx="4246185" cy="3429000"/>
          </a:xfrm>
          <a:prstGeom prst="rect">
            <a:avLst/>
          </a:prstGeom>
        </p:spPr>
        <p:txBody>
          <a:bodyPr vert="horz" lIns="68589" tIns="34295" rIns="68589" bIns="34295"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US" sz="1500" dirty="0">
              <a:solidFill>
                <a:srgbClr val="000000"/>
              </a:solidFill>
              <a:latin typeface="Calibri" panose="020F0502020204030204"/>
            </a:endParaRPr>
          </a:p>
        </p:txBody>
      </p:sp>
      <p:grpSp>
        <p:nvGrpSpPr>
          <p:cNvPr id="31" name="Group 30"/>
          <p:cNvGrpSpPr/>
          <p:nvPr/>
        </p:nvGrpSpPr>
        <p:grpSpPr>
          <a:xfrm>
            <a:off x="218668" y="2719639"/>
            <a:ext cx="3332505" cy="1509747"/>
            <a:chOff x="42016" y="1934027"/>
            <a:chExt cx="3332505" cy="1509747"/>
          </a:xfrm>
        </p:grpSpPr>
        <p:sp>
          <p:nvSpPr>
            <p:cNvPr id="7" name="Oval 6"/>
            <p:cNvSpPr/>
            <p:nvPr/>
          </p:nvSpPr>
          <p:spPr>
            <a:xfrm>
              <a:off x="440320" y="2932025"/>
              <a:ext cx="73152" cy="731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sp>
          <p:nvSpPr>
            <p:cNvPr id="9" name="Oval 8"/>
            <p:cNvSpPr/>
            <p:nvPr/>
          </p:nvSpPr>
          <p:spPr>
            <a:xfrm>
              <a:off x="365491" y="2577392"/>
              <a:ext cx="73152" cy="731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mc:AlternateContent xmlns:mc="http://schemas.openxmlformats.org/markup-compatibility/2006" xmlns:a14="http://schemas.microsoft.com/office/drawing/2010/main">
          <mc:Choice Requires="a14">
            <p:sp>
              <p:nvSpPr>
                <p:cNvPr id="11" name="TextBox 10"/>
                <p:cNvSpPr txBox="1"/>
                <p:nvPr/>
              </p:nvSpPr>
              <p:spPr>
                <a:xfrm>
                  <a:off x="360068" y="2939402"/>
                  <a:ext cx="238912" cy="230831"/>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500" i="1">
                                <a:solidFill>
                                  <a:prstClr val="white"/>
                                </a:solidFill>
                                <a:latin typeface="Cambria Math" panose="02040503050406030204" pitchFamily="18" charset="0"/>
                                <a:ea typeface="ＭＳ Ｐゴシック" pitchFamily="32" charset="-128"/>
                              </a:rPr>
                            </m:ctrlPr>
                          </m:sSubPr>
                          <m:e>
                            <m:r>
                              <a:rPr lang="en-US" sz="1500" i="1">
                                <a:solidFill>
                                  <a:prstClr val="white"/>
                                </a:solidFill>
                                <a:latin typeface="Cambria Math"/>
                                <a:ea typeface="ＭＳ Ｐゴシック" pitchFamily="32" charset="-128"/>
                              </a:rPr>
                              <m:t>𝑥</m:t>
                            </m:r>
                          </m:e>
                          <m:sub>
                            <m:r>
                              <a:rPr lang="en-US" sz="1500" i="1">
                                <a:solidFill>
                                  <a:prstClr val="white"/>
                                </a:solidFill>
                                <a:latin typeface="Cambria Math"/>
                                <a:ea typeface="ＭＳ Ｐゴシック" pitchFamily="32" charset="-128"/>
                              </a:rPr>
                              <m:t>1</m:t>
                            </m:r>
                          </m:sub>
                        </m:sSub>
                      </m:oMath>
                    </m:oMathPara>
                  </a14:m>
                  <a:endParaRPr lang="en-US" sz="1500" dirty="0">
                    <a:solidFill>
                      <a:prstClr val="white"/>
                    </a:solidFill>
                    <a:latin typeface="Arial" charset="0"/>
                    <a:ea typeface="ＭＳ Ｐゴシック" pitchFamily="32" charset="-128"/>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60068" y="2939402"/>
                  <a:ext cx="238912" cy="230831"/>
                </a:xfrm>
                <a:prstGeom prst="rect">
                  <a:avLst/>
                </a:prstGeom>
                <a:blipFill>
                  <a:blip r:embed="rId5"/>
                  <a:stretch>
                    <a:fillRect l="-10256" r="-5128" b="-157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84715" y="2542505"/>
                  <a:ext cx="243400" cy="230831"/>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500" i="1">
                                <a:solidFill>
                                  <a:prstClr val="white"/>
                                </a:solidFill>
                                <a:latin typeface="Cambria Math" panose="02040503050406030204" pitchFamily="18" charset="0"/>
                              </a:rPr>
                            </m:ctrlPr>
                          </m:sSubPr>
                          <m:e>
                            <m:r>
                              <a:rPr lang="en-US" sz="1500" i="1">
                                <a:solidFill>
                                  <a:prstClr val="white"/>
                                </a:solidFill>
                                <a:latin typeface="Cambria Math"/>
                              </a:rPr>
                              <m:t>𝑥</m:t>
                            </m:r>
                          </m:e>
                          <m:sub>
                            <m:r>
                              <a:rPr lang="en-US" sz="1500" i="1">
                                <a:solidFill>
                                  <a:prstClr val="white"/>
                                </a:solidFill>
                                <a:latin typeface="Cambria Math"/>
                              </a:rPr>
                              <m:t>2</m:t>
                            </m:r>
                          </m:sub>
                        </m:sSub>
                      </m:oMath>
                    </m:oMathPara>
                  </a14:m>
                  <a:endParaRPr lang="en-US" sz="1500" dirty="0">
                    <a:solidFill>
                      <a:prstClr val="white"/>
                    </a:solidFill>
                    <a:latin typeface="Arial" charset="0"/>
                    <a:ea typeface="ＭＳ Ｐゴシック" pitchFamily="32" charset="-128"/>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84715" y="2542505"/>
                  <a:ext cx="243400" cy="230831"/>
                </a:xfrm>
                <a:prstGeom prst="rect">
                  <a:avLst/>
                </a:prstGeom>
                <a:blipFill>
                  <a:blip r:embed="rId6"/>
                  <a:stretch>
                    <a:fillRect l="-10000" r="-5000" b="-157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434126" y="2315342"/>
                  <a:ext cx="787460" cy="276998"/>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i="1">
                            <a:solidFill>
                              <a:prstClr val="white"/>
                            </a:solidFill>
                            <a:latin typeface="Cambria Math"/>
                            <a:ea typeface="Cambria Math"/>
                          </a:rPr>
                          <m:t>𝜉</m:t>
                        </m:r>
                        <m:d>
                          <m:dPr>
                            <m:ctrlPr>
                              <a:rPr lang="en-US" i="1">
                                <a:solidFill>
                                  <a:prstClr val="white"/>
                                </a:solidFill>
                                <a:latin typeface="Cambria Math" panose="02040503050406030204" pitchFamily="18" charset="0"/>
                                <a:ea typeface="Cambria Math"/>
                              </a:rPr>
                            </m:ctrlPr>
                          </m:dPr>
                          <m:e>
                            <m:sSub>
                              <m:sSubPr>
                                <m:ctrlPr>
                                  <a:rPr lang="en-US" i="1">
                                    <a:solidFill>
                                      <a:prstClr val="white"/>
                                    </a:solidFill>
                                    <a:latin typeface="Cambria Math" panose="02040503050406030204" pitchFamily="18" charset="0"/>
                                    <a:ea typeface="Cambria Math"/>
                                  </a:rPr>
                                </m:ctrlPr>
                              </m:sSubPr>
                              <m:e>
                                <m:r>
                                  <a:rPr lang="en-US" i="1">
                                    <a:solidFill>
                                      <a:prstClr val="white"/>
                                    </a:solidFill>
                                    <a:latin typeface="Cambria Math"/>
                                    <a:ea typeface="Cambria Math"/>
                                  </a:rPr>
                                  <m:t>𝑥</m:t>
                                </m:r>
                              </m:e>
                              <m:sub>
                                <m:r>
                                  <a:rPr lang="en-US" i="1">
                                    <a:solidFill>
                                      <a:prstClr val="white"/>
                                    </a:solidFill>
                                    <a:latin typeface="Cambria Math"/>
                                    <a:ea typeface="Cambria Math"/>
                                  </a:rPr>
                                  <m:t>2</m:t>
                                </m:r>
                              </m:sub>
                            </m:sSub>
                            <m:r>
                              <a:rPr lang="en-US" i="1">
                                <a:solidFill>
                                  <a:prstClr val="white"/>
                                </a:solidFill>
                                <a:latin typeface="Cambria Math"/>
                                <a:ea typeface="Cambria Math"/>
                              </a:rPr>
                              <m:t>,</m:t>
                            </m:r>
                            <m:r>
                              <a:rPr lang="en-US" i="1">
                                <a:solidFill>
                                  <a:prstClr val="white"/>
                                </a:solidFill>
                                <a:latin typeface="Cambria Math"/>
                                <a:ea typeface="Cambria Math"/>
                              </a:rPr>
                              <m:t>𝑡</m:t>
                            </m:r>
                          </m:e>
                        </m:d>
                      </m:oMath>
                    </m:oMathPara>
                  </a14:m>
                  <a:endParaRPr lang="en-US" dirty="0">
                    <a:solidFill>
                      <a:prstClr val="white"/>
                    </a:solidFill>
                    <a:latin typeface="Arial" charset="0"/>
                    <a:ea typeface="ＭＳ Ｐゴシック" pitchFamily="32" charset="-128"/>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434126" y="2315342"/>
                  <a:ext cx="787460" cy="276998"/>
                </a:xfrm>
                <a:prstGeom prst="rect">
                  <a:avLst/>
                </a:prstGeom>
                <a:blipFill>
                  <a:blip r:embed="rId7"/>
                  <a:stretch>
                    <a:fillRect l="-9302" b="-3777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592384" y="3160898"/>
                  <a:ext cx="782137" cy="276998"/>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i="1">
                            <a:solidFill>
                              <a:prstClr val="white"/>
                            </a:solidFill>
                            <a:latin typeface="Cambria Math"/>
                            <a:ea typeface="Cambria Math"/>
                          </a:rPr>
                          <m:t>𝜉</m:t>
                        </m:r>
                        <m:d>
                          <m:dPr>
                            <m:ctrlPr>
                              <a:rPr lang="en-US" i="1">
                                <a:solidFill>
                                  <a:prstClr val="white"/>
                                </a:solidFill>
                                <a:latin typeface="Cambria Math" panose="02040503050406030204" pitchFamily="18" charset="0"/>
                                <a:ea typeface="Cambria Math"/>
                              </a:rPr>
                            </m:ctrlPr>
                          </m:dPr>
                          <m:e>
                            <m:sSub>
                              <m:sSubPr>
                                <m:ctrlPr>
                                  <a:rPr lang="en-US" i="1">
                                    <a:solidFill>
                                      <a:prstClr val="white"/>
                                    </a:solidFill>
                                    <a:latin typeface="Cambria Math" panose="02040503050406030204" pitchFamily="18" charset="0"/>
                                    <a:ea typeface="Cambria Math"/>
                                  </a:rPr>
                                </m:ctrlPr>
                              </m:sSubPr>
                              <m:e>
                                <m:r>
                                  <a:rPr lang="en-US" i="1">
                                    <a:solidFill>
                                      <a:prstClr val="white"/>
                                    </a:solidFill>
                                    <a:latin typeface="Cambria Math"/>
                                    <a:ea typeface="Cambria Math"/>
                                  </a:rPr>
                                  <m:t>𝑥</m:t>
                                </m:r>
                              </m:e>
                              <m:sub>
                                <m:r>
                                  <a:rPr lang="en-US" i="1">
                                    <a:solidFill>
                                      <a:prstClr val="white"/>
                                    </a:solidFill>
                                    <a:latin typeface="Cambria Math"/>
                                    <a:ea typeface="Cambria Math"/>
                                  </a:rPr>
                                  <m:t>1</m:t>
                                </m:r>
                              </m:sub>
                            </m:sSub>
                            <m:r>
                              <a:rPr lang="en-US" i="1">
                                <a:solidFill>
                                  <a:prstClr val="white"/>
                                </a:solidFill>
                                <a:latin typeface="Cambria Math"/>
                                <a:ea typeface="Cambria Math"/>
                              </a:rPr>
                              <m:t>,</m:t>
                            </m:r>
                            <m:r>
                              <a:rPr lang="en-US" i="1">
                                <a:solidFill>
                                  <a:prstClr val="white"/>
                                </a:solidFill>
                                <a:latin typeface="Cambria Math"/>
                                <a:ea typeface="Cambria Math"/>
                              </a:rPr>
                              <m:t>𝑡</m:t>
                            </m:r>
                          </m:e>
                        </m:d>
                      </m:oMath>
                    </m:oMathPara>
                  </a14:m>
                  <a:endParaRPr lang="en-US" dirty="0">
                    <a:solidFill>
                      <a:prstClr val="white"/>
                    </a:solidFill>
                    <a:latin typeface="Arial" charset="0"/>
                    <a:ea typeface="ＭＳ Ｐゴシック" pitchFamily="32" charset="-128"/>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592384" y="3160898"/>
                  <a:ext cx="782137" cy="276998"/>
                </a:xfrm>
                <a:prstGeom prst="rect">
                  <a:avLst/>
                </a:prstGeom>
                <a:blipFill>
                  <a:blip r:embed="rId8"/>
                  <a:stretch>
                    <a:fillRect l="-9302" t="-2222" b="-37778"/>
                  </a:stretch>
                </a:blipFill>
                <a:ln>
                  <a:noFill/>
                </a:ln>
              </p:spPr>
              <p:txBody>
                <a:bodyPr/>
                <a:lstStyle/>
                <a:p>
                  <a:r>
                    <a:rPr lang="en-US">
                      <a:noFill/>
                    </a:rPr>
                    <a:t> </a:t>
                  </a:r>
                </a:p>
              </p:txBody>
            </p:sp>
          </mc:Fallback>
        </mc:AlternateContent>
        <p:sp>
          <p:nvSpPr>
            <p:cNvPr id="15" name="Oval 14"/>
            <p:cNvSpPr/>
            <p:nvPr/>
          </p:nvSpPr>
          <p:spPr>
            <a:xfrm rot="20174433">
              <a:off x="1092827" y="1934027"/>
              <a:ext cx="1175319" cy="1212827"/>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sp>
          <p:nvSpPr>
            <p:cNvPr id="16" name="Oval 15"/>
            <p:cNvSpPr/>
            <p:nvPr/>
          </p:nvSpPr>
          <p:spPr>
            <a:xfrm>
              <a:off x="1640465" y="2473043"/>
              <a:ext cx="73152" cy="73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sp>
          <p:nvSpPr>
            <p:cNvPr id="17" name="Oval 16"/>
            <p:cNvSpPr/>
            <p:nvPr/>
          </p:nvSpPr>
          <p:spPr>
            <a:xfrm>
              <a:off x="1677041" y="2208107"/>
              <a:ext cx="73152" cy="73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cxnSp>
          <p:nvCxnSpPr>
            <p:cNvPr id="18" name="Straight Arrow Connector 17"/>
            <p:cNvCxnSpPr>
              <a:stCxn id="16" idx="0"/>
              <a:endCxn id="17" idx="4"/>
            </p:cNvCxnSpPr>
            <p:nvPr/>
          </p:nvCxnSpPr>
          <p:spPr>
            <a:xfrm flipV="1">
              <a:off x="1677041" y="2281259"/>
              <a:ext cx="36576" cy="191784"/>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3"/>
            </p:cNvCxnSpPr>
            <p:nvPr/>
          </p:nvCxnSpPr>
          <p:spPr>
            <a:xfrm flipV="1">
              <a:off x="1472929" y="2574469"/>
              <a:ext cx="184527" cy="525848"/>
            </a:xfrm>
            <a:prstGeom prst="straightConnector1">
              <a:avLst/>
            </a:prstGeom>
            <a:ln>
              <a:solidFill>
                <a:srgbClr val="0070C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877882" y="3061780"/>
                  <a:ext cx="1568699" cy="338554"/>
                </a:xfrm>
                <a:prstGeom prst="rect">
                  <a:avLst/>
                </a:prstGeom>
              </p:spPr>
              <p:txBody>
                <a:bodyPr wrap="none">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600" i="1">
                            <a:solidFill>
                              <a:srgbClr val="0070C0"/>
                            </a:solidFill>
                            <a:latin typeface="Cambria Math"/>
                            <a:ea typeface="Cambria Math"/>
                          </a:rPr>
                          <m:t>𝛽</m:t>
                        </m:r>
                        <m:r>
                          <a:rPr lang="en-US" sz="1600" i="1">
                            <a:solidFill>
                              <a:srgbClr val="0070C0"/>
                            </a:solidFill>
                            <a:latin typeface="Cambria Math"/>
                            <a:ea typeface="Cambria Math"/>
                          </a:rPr>
                          <m:t>(‖</m:t>
                        </m:r>
                        <m:sSub>
                          <m:sSubPr>
                            <m:ctrlPr>
                              <a:rPr lang="en-US" sz="1600" i="1">
                                <a:solidFill>
                                  <a:srgbClr val="0070C0"/>
                                </a:solidFill>
                                <a:latin typeface="Cambria Math" panose="02040503050406030204" pitchFamily="18" charset="0"/>
                                <a:ea typeface="Cambria Math"/>
                              </a:rPr>
                            </m:ctrlPr>
                          </m:sSubPr>
                          <m:e>
                            <m:r>
                              <a:rPr lang="en-US" sz="1600" i="1">
                                <a:solidFill>
                                  <a:srgbClr val="0070C0"/>
                                </a:solidFill>
                                <a:latin typeface="Cambria Math"/>
                                <a:ea typeface="Cambria Math"/>
                              </a:rPr>
                              <m:t>𝑥</m:t>
                            </m:r>
                          </m:e>
                          <m:sub>
                            <m:r>
                              <a:rPr lang="en-US" sz="1600" i="1">
                                <a:solidFill>
                                  <a:srgbClr val="0070C0"/>
                                </a:solidFill>
                                <a:latin typeface="Cambria Math"/>
                                <a:ea typeface="Cambria Math"/>
                              </a:rPr>
                              <m:t>1</m:t>
                            </m:r>
                          </m:sub>
                        </m:sSub>
                        <m:r>
                          <a:rPr lang="en-US" sz="1600" i="1">
                            <a:solidFill>
                              <a:srgbClr val="0070C0"/>
                            </a:solidFill>
                            <a:latin typeface="Cambria Math"/>
                            <a:ea typeface="Cambria Math"/>
                          </a:rPr>
                          <m:t>−</m:t>
                        </m:r>
                        <m:sSub>
                          <m:sSubPr>
                            <m:ctrlPr>
                              <a:rPr lang="en-US" sz="1600" i="1">
                                <a:solidFill>
                                  <a:srgbClr val="0070C0"/>
                                </a:solidFill>
                                <a:latin typeface="Cambria Math" panose="02040503050406030204" pitchFamily="18" charset="0"/>
                                <a:ea typeface="Cambria Math"/>
                              </a:rPr>
                            </m:ctrlPr>
                          </m:sSubPr>
                          <m:e>
                            <m:r>
                              <a:rPr lang="en-US" sz="1600" i="1">
                                <a:solidFill>
                                  <a:srgbClr val="0070C0"/>
                                </a:solidFill>
                                <a:latin typeface="Cambria Math"/>
                                <a:ea typeface="Cambria Math"/>
                              </a:rPr>
                              <m:t>𝑥</m:t>
                            </m:r>
                          </m:e>
                          <m:sub>
                            <m:r>
                              <a:rPr lang="en-US" sz="1600" i="1">
                                <a:solidFill>
                                  <a:srgbClr val="0070C0"/>
                                </a:solidFill>
                                <a:latin typeface="Cambria Math"/>
                                <a:ea typeface="Cambria Math"/>
                              </a:rPr>
                              <m:t>2</m:t>
                            </m:r>
                          </m:sub>
                        </m:sSub>
                        <m:r>
                          <a:rPr lang="en-US" sz="1600" i="1">
                            <a:solidFill>
                              <a:srgbClr val="0070C0"/>
                            </a:solidFill>
                            <a:latin typeface="Cambria Math"/>
                            <a:ea typeface="Cambria Math"/>
                          </a:rPr>
                          <m:t>‖,</m:t>
                        </m:r>
                        <m:r>
                          <a:rPr lang="en-US" sz="1600" i="1">
                            <a:solidFill>
                              <a:srgbClr val="0070C0"/>
                            </a:solidFill>
                            <a:latin typeface="Cambria Math"/>
                            <a:ea typeface="Cambria Math"/>
                          </a:rPr>
                          <m:t>𝑡</m:t>
                        </m:r>
                        <m:r>
                          <a:rPr lang="en-US" sz="1600" i="1">
                            <a:solidFill>
                              <a:srgbClr val="0070C0"/>
                            </a:solidFill>
                            <a:latin typeface="Cambria Math"/>
                            <a:ea typeface="Cambria Math"/>
                          </a:rPr>
                          <m:t>)</m:t>
                        </m:r>
                      </m:oMath>
                    </m:oMathPara>
                  </a14:m>
                  <a:endParaRPr lang="en-US" sz="1600" dirty="0">
                    <a:solidFill>
                      <a:srgbClr val="0070C0"/>
                    </a:solidFill>
                    <a:latin typeface="Arial" charset="0"/>
                    <a:ea typeface="ＭＳ Ｐゴシック" pitchFamily="32" charset="-128"/>
                  </a:endParaRPr>
                </a:p>
              </p:txBody>
            </p:sp>
          </mc:Choice>
          <mc:Fallback xmlns="">
            <p:sp>
              <p:nvSpPr>
                <p:cNvPr id="21" name="Rectangle 20"/>
                <p:cNvSpPr>
                  <a:spLocks noRot="1" noChangeAspect="1" noMove="1" noResize="1" noEditPoints="1" noAdjustHandles="1" noChangeArrowheads="1" noChangeShapeType="1" noTextEdit="1"/>
                </p:cNvSpPr>
                <p:nvPr/>
              </p:nvSpPr>
              <p:spPr>
                <a:xfrm>
                  <a:off x="877882" y="3061780"/>
                  <a:ext cx="1568699" cy="338554"/>
                </a:xfrm>
                <a:prstGeom prst="rect">
                  <a:avLst/>
                </a:prstGeom>
                <a:blipFill>
                  <a:blip r:embed="rId9"/>
                  <a:stretch>
                    <a:fillRect b="-10714"/>
                  </a:stretch>
                </a:blipFill>
              </p:spPr>
              <p:txBody>
                <a:bodyPr/>
                <a:lstStyle/>
                <a:p>
                  <a:r>
                    <a:rPr lang="en-US">
                      <a:noFill/>
                    </a:rPr>
                    <a:t> </a:t>
                  </a:r>
                </a:p>
              </p:txBody>
            </p:sp>
          </mc:Fallback>
        </mc:AlternateContent>
        <p:sp>
          <p:nvSpPr>
            <p:cNvPr id="22" name="Oval 21"/>
            <p:cNvSpPr/>
            <p:nvPr/>
          </p:nvSpPr>
          <p:spPr>
            <a:xfrm rot="20174433">
              <a:off x="42016" y="2468297"/>
              <a:ext cx="923825" cy="975477"/>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cxnSp>
          <p:nvCxnSpPr>
            <p:cNvPr id="23" name="Straight Arrow Connector 22"/>
            <p:cNvCxnSpPr>
              <a:stCxn id="22" idx="2"/>
              <a:endCxn id="28" idx="0"/>
            </p:cNvCxnSpPr>
            <p:nvPr/>
          </p:nvCxnSpPr>
          <p:spPr>
            <a:xfrm flipV="1">
              <a:off x="81166" y="2953763"/>
              <a:ext cx="400464" cy="188376"/>
            </a:xfrm>
            <a:prstGeom prst="straightConnector1">
              <a:avLst/>
            </a:prstGeom>
            <a:ln>
              <a:solidFill>
                <a:srgbClr val="0070C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rot="215592">
              <a:off x="492419" y="2499204"/>
              <a:ext cx="2682909" cy="649638"/>
            </a:xfrm>
            <a:custGeom>
              <a:avLst/>
              <a:gdLst>
                <a:gd name="connsiteX0" fmla="*/ 0 w 2682909"/>
                <a:gd name="connsiteY0" fmla="*/ 734711 h 885436"/>
                <a:gd name="connsiteX1" fmla="*/ 984738 w 2682909"/>
                <a:gd name="connsiteY1" fmla="*/ 1182 h 885436"/>
                <a:gd name="connsiteX2" fmla="*/ 2682909 w 2682909"/>
                <a:gd name="connsiteY2" fmla="*/ 885436 h 885436"/>
              </a:gdLst>
              <a:ahLst/>
              <a:cxnLst>
                <a:cxn ang="0">
                  <a:pos x="connsiteX0" y="connsiteY0"/>
                </a:cxn>
                <a:cxn ang="0">
                  <a:pos x="connsiteX1" y="connsiteY1"/>
                </a:cxn>
                <a:cxn ang="0">
                  <a:pos x="connsiteX2" y="connsiteY2"/>
                </a:cxn>
              </a:cxnLst>
              <a:rect l="l" t="t" r="r" b="b"/>
              <a:pathLst>
                <a:path w="2682909" h="885436">
                  <a:moveTo>
                    <a:pt x="0" y="734711"/>
                  </a:moveTo>
                  <a:cubicBezTo>
                    <a:pt x="268793" y="355386"/>
                    <a:pt x="537587" y="-23939"/>
                    <a:pt x="984738" y="1182"/>
                  </a:cubicBezTo>
                  <a:cubicBezTo>
                    <a:pt x="1431890" y="26303"/>
                    <a:pt x="2398206" y="734711"/>
                    <a:pt x="2682909" y="885436"/>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Freeform 29"/>
            <p:cNvSpPr/>
            <p:nvPr/>
          </p:nvSpPr>
          <p:spPr>
            <a:xfrm rot="342489">
              <a:off x="428244" y="2195842"/>
              <a:ext cx="2682909" cy="649638"/>
            </a:xfrm>
            <a:custGeom>
              <a:avLst/>
              <a:gdLst>
                <a:gd name="connsiteX0" fmla="*/ 0 w 2682909"/>
                <a:gd name="connsiteY0" fmla="*/ 734711 h 885436"/>
                <a:gd name="connsiteX1" fmla="*/ 984738 w 2682909"/>
                <a:gd name="connsiteY1" fmla="*/ 1182 h 885436"/>
                <a:gd name="connsiteX2" fmla="*/ 2682909 w 2682909"/>
                <a:gd name="connsiteY2" fmla="*/ 885436 h 885436"/>
              </a:gdLst>
              <a:ahLst/>
              <a:cxnLst>
                <a:cxn ang="0">
                  <a:pos x="connsiteX0" y="connsiteY0"/>
                </a:cxn>
                <a:cxn ang="0">
                  <a:pos x="connsiteX1" y="connsiteY1"/>
                </a:cxn>
                <a:cxn ang="0">
                  <a:pos x="connsiteX2" y="connsiteY2"/>
                </a:cxn>
              </a:cxnLst>
              <a:rect l="l" t="t" r="r" b="b"/>
              <a:pathLst>
                <a:path w="2682909" h="885436">
                  <a:moveTo>
                    <a:pt x="0" y="734711"/>
                  </a:moveTo>
                  <a:cubicBezTo>
                    <a:pt x="268793" y="355386"/>
                    <a:pt x="537587" y="-23939"/>
                    <a:pt x="984738" y="1182"/>
                  </a:cubicBezTo>
                  <a:cubicBezTo>
                    <a:pt x="1431890" y="26303"/>
                    <a:pt x="2398206" y="734711"/>
                    <a:pt x="2682909" y="885436"/>
                  </a:cubicBezTo>
                </a:path>
              </a:pathLst>
            </a:cu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26" name="Straight Arrow Connector 25"/>
          <p:cNvCxnSpPr>
            <a:stCxn id="28" idx="0"/>
            <a:endCxn id="9" idx="5"/>
          </p:cNvCxnSpPr>
          <p:nvPr/>
        </p:nvCxnSpPr>
        <p:spPr>
          <a:xfrm flipH="1" flipV="1">
            <a:off x="604582" y="3425442"/>
            <a:ext cx="53700" cy="313933"/>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74341704"/>
      </p:ext>
    </p:extLst>
  </p:cSld>
  <p:clrMapOvr>
    <a:masterClrMapping/>
  </p:clrMapOvr>
  <mc:AlternateContent xmlns:mc="http://schemas.openxmlformats.org/markup-compatibility/2006" xmlns:p14="http://schemas.microsoft.com/office/powerpoint/2010/main">
    <mc:Choice Requires="p14">
      <p:transition spd="med" p14:dur="700" advTm="57462">
        <p:fade/>
      </p:transition>
    </mc:Choice>
    <mc:Fallback xmlns="">
      <p:transition spd="med" advTm="574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BA54BD-C84D-46CE-8B72-31BFB26ABA43}" type="slidenum">
              <a:rPr lang="en-US">
                <a:solidFill>
                  <a:srgbClr val="637052"/>
                </a:solidFill>
                <a:latin typeface="Calibri" panose="020F0502020204030204"/>
              </a:rPr>
              <a:pPr/>
              <a:t>13</a:t>
            </a:fld>
            <a:endParaRPr lang="en-US">
              <a:solidFill>
                <a:srgbClr val="637052"/>
              </a:solidFill>
              <a:latin typeface="Calibri" panose="020F0502020204030204"/>
            </a:endParaRPr>
          </a:p>
        </p:txBody>
      </p:sp>
      <p:sp>
        <p:nvSpPr>
          <p:cNvPr id="4" name="Title 3"/>
          <p:cNvSpPr>
            <a:spLocks noGrp="1"/>
          </p:cNvSpPr>
          <p:nvPr>
            <p:ph type="title" idx="4294967295"/>
          </p:nvPr>
        </p:nvSpPr>
        <p:spPr>
          <a:xfrm>
            <a:off x="481630" y="562361"/>
            <a:ext cx="8534400" cy="788988"/>
          </a:xfrm>
        </p:spPr>
        <p:txBody>
          <a:bodyPr>
            <a:noAutofit/>
          </a:bodyPr>
          <a:lstStyle/>
          <a:p>
            <a:pPr defTabSz="342946" fontAlgn="base">
              <a:spcAft>
                <a:spcPct val="0"/>
              </a:spcAft>
            </a:pPr>
            <a:r>
              <a:rPr lang="en-US" altLang="zh-CN" sz="3600" dirty="0">
                <a:solidFill>
                  <a:schemeClr val="bg1"/>
                </a:solidFill>
              </a:rPr>
              <a:t>A simple example of discrepancy function</a:t>
            </a:r>
            <a:endParaRPr lang="en-US" sz="3600" dirty="0">
              <a:solidFill>
                <a:schemeClr val="bg1"/>
              </a:solidFill>
            </a:endParaRPr>
          </a:p>
        </p:txBody>
      </p:sp>
      <mc:AlternateContent xmlns:mc="http://schemas.openxmlformats.org/markup-compatibility/2006" xmlns:a14="http://schemas.microsoft.com/office/drawing/2010/main">
        <mc:Choice Requires="a14">
          <p:sp>
            <p:nvSpPr>
              <p:cNvPr id="5" name="Content Placeholder 4"/>
              <p:cNvSpPr>
                <a:spLocks noGrp="1"/>
              </p:cNvSpPr>
              <p:nvPr>
                <p:ph idx="4294967295"/>
              </p:nvPr>
            </p:nvSpPr>
            <p:spPr>
              <a:xfrm>
                <a:off x="3710314" y="1815025"/>
                <a:ext cx="5486400" cy="3030537"/>
              </a:xfrm>
            </p:spPr>
            <p:txBody>
              <a:bodyPr>
                <a:noAutofit/>
              </a:bodyPr>
              <a:lstStyle/>
              <a:p>
                <a:pPr defTabSz="342946" fontAlgn="base">
                  <a:lnSpc>
                    <a:spcPct val="100000"/>
                  </a:lnSpc>
                  <a:spcBef>
                    <a:spcPts val="600"/>
                  </a:spcBef>
                  <a:spcAft>
                    <a:spcPts val="1200"/>
                  </a:spcAft>
                </a:pPr>
                <a:endParaRPr lang="en-US" sz="2000" dirty="0">
                  <a:solidFill>
                    <a:schemeClr val="bg1"/>
                  </a:solidFill>
                </a:endParaRPr>
              </a:p>
              <a:p>
                <a:pPr defTabSz="342946" fontAlgn="base">
                  <a:lnSpc>
                    <a:spcPct val="100000"/>
                  </a:lnSpc>
                  <a:spcBef>
                    <a:spcPts val="600"/>
                  </a:spcBef>
                  <a:spcAft>
                    <a:spcPts val="1200"/>
                  </a:spcAft>
                </a:pPr>
                <a:r>
                  <a:rPr lang="en-US" sz="2000" dirty="0">
                    <a:solidFill>
                      <a:schemeClr val="bg1"/>
                    </a:solidFill>
                  </a:rPr>
                  <a:t>If </a:t>
                </a:r>
                <a14:m>
                  <m:oMath xmlns:m="http://schemas.openxmlformats.org/officeDocument/2006/math">
                    <m:r>
                      <a:rPr lang="en-US" sz="2000">
                        <a:solidFill>
                          <a:schemeClr val="bg1"/>
                        </a:solidFill>
                        <a:latin typeface="Cambria Math" charset="0"/>
                        <a:ea typeface="ＭＳ Ｐゴシック" pitchFamily="32" charset="-128"/>
                      </a:rPr>
                      <m:t>𝑓</m:t>
                    </m:r>
                    <m:r>
                      <a:rPr lang="en-US" sz="2000">
                        <a:solidFill>
                          <a:schemeClr val="bg1"/>
                        </a:solidFill>
                        <a:latin typeface="Cambria Math" charset="0"/>
                        <a:ea typeface="ＭＳ Ｐゴシック" pitchFamily="32" charset="-128"/>
                      </a:rPr>
                      <m:t>(</m:t>
                    </m:r>
                    <m:r>
                      <a:rPr lang="en-US" sz="2000">
                        <a:solidFill>
                          <a:schemeClr val="bg1"/>
                        </a:solidFill>
                        <a:latin typeface="Cambria Math" charset="0"/>
                        <a:ea typeface="ＭＳ Ｐゴシック" pitchFamily="32" charset="-128"/>
                      </a:rPr>
                      <m:t>𝑥</m:t>
                    </m:r>
                    <m:r>
                      <a:rPr lang="en-US" sz="2000">
                        <a:solidFill>
                          <a:schemeClr val="bg1"/>
                        </a:solidFill>
                        <a:latin typeface="Cambria Math" charset="0"/>
                        <a:ea typeface="ＭＳ Ｐゴシック" pitchFamily="32" charset="-128"/>
                      </a:rPr>
                      <m:t>) </m:t>
                    </m:r>
                  </m:oMath>
                </a14:m>
                <a:r>
                  <a:rPr lang="en-US" sz="2000" dirty="0">
                    <a:solidFill>
                      <a:schemeClr val="bg1"/>
                    </a:solidFill>
                  </a:rPr>
                  <a:t>has a Lipschitz constant </a:t>
                </a:r>
                <a14:m>
                  <m:oMath xmlns:m="http://schemas.openxmlformats.org/officeDocument/2006/math">
                    <m:r>
                      <a:rPr lang="en-US" sz="2000" i="1" dirty="0">
                        <a:solidFill>
                          <a:schemeClr val="bg1"/>
                        </a:solidFill>
                        <a:latin typeface="Cambria Math"/>
                      </a:rPr>
                      <m:t>𝐿</m:t>
                    </m:r>
                    <m:r>
                      <a:rPr lang="en-US" sz="2000" i="1" dirty="0">
                        <a:solidFill>
                          <a:schemeClr val="bg1"/>
                        </a:solidFill>
                        <a:latin typeface="Cambria Math"/>
                      </a:rPr>
                      <m:t> </m:t>
                    </m:r>
                  </m:oMath>
                </a14:m>
                <a:r>
                  <a:rPr lang="en-US" sz="2000" dirty="0">
                    <a:solidFill>
                      <a:schemeClr val="bg1"/>
                    </a:solidFill>
                  </a:rPr>
                  <a:t>:</a:t>
                </a:r>
                <a:endParaRPr lang="en-US" sz="2000" i="1" dirty="0">
                  <a:solidFill>
                    <a:schemeClr val="bg1"/>
                  </a:solidFill>
                  <a:latin typeface="Cambria Math"/>
                </a:endParaRPr>
              </a:p>
              <a:p>
                <a:pPr marL="0" indent="0" defTabSz="342946" fontAlgn="base">
                  <a:lnSpc>
                    <a:spcPct val="100000"/>
                  </a:lnSpc>
                  <a:spcBef>
                    <a:spcPts val="600"/>
                  </a:spcBef>
                  <a:spcAft>
                    <a:spcPts val="1200"/>
                  </a:spcAft>
                  <a:buNone/>
                </a:pPr>
                <a14:m>
                  <m:oMathPara xmlns:m="http://schemas.openxmlformats.org/officeDocument/2006/math">
                    <m:oMathParaPr>
                      <m:jc m:val="centerGroup"/>
                    </m:oMathParaPr>
                    <m:oMath xmlns:m="http://schemas.openxmlformats.org/officeDocument/2006/math">
                      <m:r>
                        <a:rPr lang="en-US" sz="1800" i="1">
                          <a:solidFill>
                            <a:schemeClr val="bg1"/>
                          </a:solidFill>
                          <a:latin typeface="Cambria Math"/>
                        </a:rPr>
                        <m:t>∀</m:t>
                      </m:r>
                      <m:r>
                        <a:rPr lang="en-US" sz="1800" i="1">
                          <a:solidFill>
                            <a:schemeClr val="bg1"/>
                          </a:solidFill>
                          <a:latin typeface="Cambria Math"/>
                        </a:rPr>
                        <m:t>𝑥</m:t>
                      </m:r>
                      <m:r>
                        <a:rPr lang="en-US" sz="1800" i="1">
                          <a:solidFill>
                            <a:schemeClr val="bg1"/>
                          </a:solidFill>
                          <a:latin typeface="Cambria Math"/>
                        </a:rPr>
                        <m:t>,</m:t>
                      </m:r>
                      <m:r>
                        <a:rPr lang="en-US" sz="1800" i="1">
                          <a:solidFill>
                            <a:schemeClr val="bg1"/>
                          </a:solidFill>
                          <a:latin typeface="Cambria Math"/>
                        </a:rPr>
                        <m:t>𝑦</m:t>
                      </m:r>
                      <m:r>
                        <a:rPr lang="en-US" sz="1800" i="1">
                          <a:solidFill>
                            <a:schemeClr val="bg1"/>
                          </a:solidFill>
                          <a:latin typeface="Cambria Math"/>
                        </a:rPr>
                        <m:t>∈</m:t>
                      </m:r>
                      <m:sSup>
                        <m:sSupPr>
                          <m:ctrlPr>
                            <a:rPr lang="en-US" sz="1800" i="1">
                              <a:solidFill>
                                <a:schemeClr val="bg1"/>
                              </a:solidFill>
                              <a:latin typeface="Cambria Math" panose="02040503050406030204" pitchFamily="18" charset="0"/>
                            </a:rPr>
                          </m:ctrlPr>
                        </m:sSupPr>
                        <m:e>
                          <m:r>
                            <a:rPr lang="en-US" sz="1800" i="1">
                              <a:solidFill>
                                <a:schemeClr val="bg1"/>
                              </a:solidFill>
                              <a:latin typeface="Cambria Math"/>
                            </a:rPr>
                            <m:t>ℝ</m:t>
                          </m:r>
                        </m:e>
                        <m:sup>
                          <m:r>
                            <a:rPr lang="en-US" sz="1800" i="1">
                              <a:solidFill>
                                <a:schemeClr val="bg1"/>
                              </a:solidFill>
                              <a:latin typeface="Cambria Math"/>
                            </a:rPr>
                            <m:t>𝑛</m:t>
                          </m:r>
                        </m:sup>
                      </m:sSup>
                      <m:r>
                        <a:rPr lang="en-US" sz="1800" i="1">
                          <a:solidFill>
                            <a:schemeClr val="bg1"/>
                          </a:solidFill>
                          <a:latin typeface="Cambria Math"/>
                        </a:rPr>
                        <m:t>, </m:t>
                      </m:r>
                      <m:d>
                        <m:dPr>
                          <m:begChr m:val="‖"/>
                          <m:endChr m:val="‖"/>
                          <m:ctrlPr>
                            <a:rPr lang="en-US" sz="1800" i="1">
                              <a:solidFill>
                                <a:schemeClr val="bg1"/>
                              </a:solidFill>
                              <a:latin typeface="Cambria Math" panose="02040503050406030204" pitchFamily="18" charset="0"/>
                            </a:rPr>
                          </m:ctrlPr>
                        </m:dPr>
                        <m:e>
                          <m:r>
                            <a:rPr lang="en-US" sz="1800" i="1">
                              <a:solidFill>
                                <a:schemeClr val="bg1"/>
                              </a:solidFill>
                              <a:latin typeface="Cambria Math"/>
                            </a:rPr>
                            <m:t>𝑓</m:t>
                          </m:r>
                          <m:d>
                            <m:dPr>
                              <m:ctrlPr>
                                <a:rPr lang="en-US" sz="1800" i="1">
                                  <a:solidFill>
                                    <a:schemeClr val="bg1"/>
                                  </a:solidFill>
                                  <a:latin typeface="Cambria Math" panose="02040503050406030204" pitchFamily="18" charset="0"/>
                                </a:rPr>
                              </m:ctrlPr>
                            </m:dPr>
                            <m:e>
                              <m:r>
                                <a:rPr lang="en-US" sz="1800" i="1">
                                  <a:solidFill>
                                    <a:schemeClr val="bg1"/>
                                  </a:solidFill>
                                  <a:latin typeface="Cambria Math"/>
                                </a:rPr>
                                <m:t>𝑥</m:t>
                              </m:r>
                            </m:e>
                          </m:d>
                          <m:r>
                            <a:rPr lang="en-US" sz="1800" i="1">
                              <a:solidFill>
                                <a:schemeClr val="bg1"/>
                              </a:solidFill>
                              <a:latin typeface="Cambria Math"/>
                            </a:rPr>
                            <m:t>−</m:t>
                          </m:r>
                          <m:r>
                            <a:rPr lang="en-US" sz="1800" i="1">
                              <a:solidFill>
                                <a:schemeClr val="bg1"/>
                              </a:solidFill>
                              <a:latin typeface="Cambria Math"/>
                            </a:rPr>
                            <m:t>𝑓</m:t>
                          </m:r>
                          <m:d>
                            <m:dPr>
                              <m:ctrlPr>
                                <a:rPr lang="en-US" sz="1800" i="1">
                                  <a:solidFill>
                                    <a:schemeClr val="bg1"/>
                                  </a:solidFill>
                                  <a:latin typeface="Cambria Math" panose="02040503050406030204" pitchFamily="18" charset="0"/>
                                </a:rPr>
                              </m:ctrlPr>
                            </m:dPr>
                            <m:e>
                              <m:r>
                                <a:rPr lang="en-US" sz="1800" i="1">
                                  <a:solidFill>
                                    <a:schemeClr val="bg1"/>
                                  </a:solidFill>
                                  <a:latin typeface="Cambria Math"/>
                                </a:rPr>
                                <m:t>𝑦</m:t>
                              </m:r>
                            </m:e>
                          </m:d>
                        </m:e>
                      </m:d>
                      <m:r>
                        <a:rPr lang="en-US" sz="1800" i="1">
                          <a:solidFill>
                            <a:schemeClr val="bg1"/>
                          </a:solidFill>
                          <a:latin typeface="Cambria Math"/>
                        </a:rPr>
                        <m:t>≤</m:t>
                      </m:r>
                      <m:r>
                        <a:rPr lang="en-US" sz="1800" i="1">
                          <a:solidFill>
                            <a:schemeClr val="bg1"/>
                          </a:solidFill>
                          <a:latin typeface="Cambria Math"/>
                        </a:rPr>
                        <m:t>𝐿</m:t>
                      </m:r>
                      <m:d>
                        <m:dPr>
                          <m:begChr m:val="‖"/>
                          <m:endChr m:val="‖"/>
                          <m:ctrlPr>
                            <a:rPr lang="en-US" sz="1800" i="1">
                              <a:solidFill>
                                <a:schemeClr val="bg1"/>
                              </a:solidFill>
                              <a:latin typeface="Cambria Math" panose="02040503050406030204" pitchFamily="18" charset="0"/>
                            </a:rPr>
                          </m:ctrlPr>
                        </m:dPr>
                        <m:e>
                          <m:r>
                            <a:rPr lang="en-US" sz="1800" i="1">
                              <a:solidFill>
                                <a:schemeClr val="bg1"/>
                              </a:solidFill>
                              <a:latin typeface="Cambria Math"/>
                            </a:rPr>
                            <m:t>𝑥</m:t>
                          </m:r>
                          <m:r>
                            <a:rPr lang="en-US" sz="1800" i="1">
                              <a:solidFill>
                                <a:schemeClr val="bg1"/>
                              </a:solidFill>
                              <a:latin typeface="Cambria Math"/>
                            </a:rPr>
                            <m:t>−</m:t>
                          </m:r>
                          <m:r>
                            <a:rPr lang="en-US" sz="1800" i="1">
                              <a:solidFill>
                                <a:schemeClr val="bg1"/>
                              </a:solidFill>
                              <a:latin typeface="Cambria Math"/>
                            </a:rPr>
                            <m:t>𝑦</m:t>
                          </m:r>
                        </m:e>
                      </m:d>
                    </m:oMath>
                  </m:oMathPara>
                </a14:m>
                <a:endParaRPr lang="en-US" sz="1800" dirty="0">
                  <a:solidFill>
                    <a:schemeClr val="bg1"/>
                  </a:solidFill>
                </a:endParaRPr>
              </a:p>
              <a:p>
                <a:pPr marL="0" indent="0" defTabSz="342946" fontAlgn="base">
                  <a:lnSpc>
                    <a:spcPct val="100000"/>
                  </a:lnSpc>
                  <a:spcBef>
                    <a:spcPts val="600"/>
                  </a:spcBef>
                  <a:spcAft>
                    <a:spcPts val="1200"/>
                  </a:spcAft>
                  <a:buNone/>
                </a:pPr>
                <a:r>
                  <a:rPr lang="en-US" sz="2000" dirty="0">
                    <a:solidFill>
                      <a:schemeClr val="bg1"/>
                    </a:solidFill>
                  </a:rPr>
                  <a:t>Example: </a:t>
                </a:r>
                <a14:m>
                  <m:oMath xmlns:m="http://schemas.openxmlformats.org/officeDocument/2006/math">
                    <m:acc>
                      <m:accPr>
                        <m:chr m:val="̇"/>
                        <m:ctrlPr>
                          <a:rPr lang="en-US" sz="2000" i="1">
                            <a:solidFill>
                              <a:schemeClr val="bg1"/>
                            </a:solidFill>
                            <a:latin typeface="Cambria Math" panose="02040503050406030204" pitchFamily="18" charset="0"/>
                          </a:rPr>
                        </m:ctrlPr>
                      </m:accPr>
                      <m:e>
                        <m:r>
                          <a:rPr lang="en-US" sz="2000" i="1">
                            <a:solidFill>
                              <a:schemeClr val="bg1"/>
                            </a:solidFill>
                            <a:latin typeface="Cambria Math"/>
                          </a:rPr>
                          <m:t>𝑥</m:t>
                        </m:r>
                      </m:e>
                    </m:acc>
                    <m:r>
                      <a:rPr lang="en-US" sz="2000" i="1" dirty="0">
                        <a:solidFill>
                          <a:schemeClr val="bg1"/>
                        </a:solidFill>
                        <a:latin typeface="Cambria Math"/>
                      </a:rPr>
                      <m:t>=−2</m:t>
                    </m:r>
                    <m:r>
                      <a:rPr lang="en-US" sz="2000" i="1" dirty="0">
                        <a:solidFill>
                          <a:schemeClr val="bg1"/>
                        </a:solidFill>
                        <a:latin typeface="Cambria Math"/>
                      </a:rPr>
                      <m:t>𝑥</m:t>
                    </m:r>
                    <m:r>
                      <a:rPr lang="en-US" sz="2000" i="1" dirty="0">
                        <a:solidFill>
                          <a:schemeClr val="bg1"/>
                        </a:solidFill>
                        <a:latin typeface="Cambria Math"/>
                      </a:rPr>
                      <m:t>, </m:t>
                    </m:r>
                  </m:oMath>
                </a14:m>
                <a:r>
                  <a:rPr lang="en-US" sz="2000" dirty="0">
                    <a:solidFill>
                      <a:schemeClr val="bg1"/>
                    </a:solidFill>
                  </a:rPr>
                  <a:t>Lipschitz constant </a:t>
                </a:r>
                <a14:m>
                  <m:oMath xmlns:m="http://schemas.openxmlformats.org/officeDocument/2006/math">
                    <m:r>
                      <a:rPr lang="en-US" sz="2000" dirty="0">
                        <a:solidFill>
                          <a:schemeClr val="bg1"/>
                        </a:solidFill>
                        <a:latin typeface="Cambria Math"/>
                      </a:rPr>
                      <m:t> </m:t>
                    </m:r>
                    <m:r>
                      <a:rPr lang="en-US" sz="2000" i="1" dirty="0">
                        <a:solidFill>
                          <a:schemeClr val="bg1"/>
                        </a:solidFill>
                        <a:latin typeface="Cambria Math"/>
                      </a:rPr>
                      <m:t>𝐿</m:t>
                    </m:r>
                    <m:r>
                      <a:rPr lang="en-US" sz="2000" i="1" dirty="0">
                        <a:solidFill>
                          <a:schemeClr val="bg1"/>
                        </a:solidFill>
                        <a:latin typeface="Cambria Math"/>
                      </a:rPr>
                      <m:t>=2</m:t>
                    </m:r>
                  </m:oMath>
                </a14:m>
                <a:endParaRPr lang="en-US" sz="2000" dirty="0">
                  <a:solidFill>
                    <a:schemeClr val="bg1"/>
                  </a:solidFill>
                </a:endParaRPr>
              </a:p>
              <a:p>
                <a:pPr defTabSz="342946" fontAlgn="base">
                  <a:lnSpc>
                    <a:spcPct val="100000"/>
                  </a:lnSpc>
                  <a:spcBef>
                    <a:spcPts val="600"/>
                  </a:spcBef>
                  <a:spcAft>
                    <a:spcPts val="1200"/>
                  </a:spcAft>
                </a:pPr>
                <a:r>
                  <a:rPr lang="en-US" sz="2000" dirty="0">
                    <a:solidFill>
                      <a:schemeClr val="bg1"/>
                    </a:solidFill>
                  </a:rPr>
                  <a:t>then a (bad) discrepancy function is</a:t>
                </a:r>
                <a:endParaRPr lang="en-US" sz="2000" i="1" dirty="0">
                  <a:solidFill>
                    <a:schemeClr val="bg1"/>
                  </a:solidFill>
                </a:endParaRPr>
              </a:p>
              <a:p>
                <a:pPr marL="0" indent="0" defTabSz="342946" fontAlgn="base">
                  <a:lnSpc>
                    <a:spcPct val="100000"/>
                  </a:lnSpc>
                  <a:spcBef>
                    <a:spcPts val="600"/>
                  </a:spcBef>
                  <a:spcAft>
                    <a:spcPts val="1200"/>
                  </a:spcAft>
                  <a:buNone/>
                </a:pPr>
                <a14:m>
                  <m:oMathPara xmlns:m="http://schemas.openxmlformats.org/officeDocument/2006/math">
                    <m:oMathParaPr>
                      <m:jc m:val="centerGroup"/>
                    </m:oMathParaPr>
                    <m:oMath xmlns:m="http://schemas.openxmlformats.org/officeDocument/2006/math">
                      <m:d>
                        <m:dPr>
                          <m:begChr m:val="‖"/>
                          <m:endChr m:val="‖"/>
                          <m:ctrlPr>
                            <a:rPr lang="en-US" sz="1800" i="1">
                              <a:solidFill>
                                <a:schemeClr val="bg1"/>
                              </a:solidFill>
                              <a:latin typeface="Cambria Math" panose="02040503050406030204" pitchFamily="18" charset="0"/>
                            </a:rPr>
                          </m:ctrlPr>
                        </m:dPr>
                        <m:e>
                          <m:r>
                            <a:rPr lang="en-US" sz="1800" i="1">
                              <a:solidFill>
                                <a:schemeClr val="bg1"/>
                              </a:solidFill>
                              <a:latin typeface="Cambria Math" charset="0"/>
                            </a:rPr>
                            <m:t>𝜉</m:t>
                          </m:r>
                          <m:d>
                            <m:dPr>
                              <m:ctrlPr>
                                <a:rPr lang="en-US" sz="1800" i="1">
                                  <a:solidFill>
                                    <a:schemeClr val="bg1"/>
                                  </a:solidFill>
                                  <a:latin typeface="Cambria Math" panose="02040503050406030204" pitchFamily="18" charset="0"/>
                                </a:rPr>
                              </m:ctrlPr>
                            </m:dPr>
                            <m:e>
                              <m:sSub>
                                <m:sSubPr>
                                  <m:ctrlPr>
                                    <a:rPr lang="en-US" sz="1800" i="1">
                                      <a:solidFill>
                                        <a:schemeClr val="bg1"/>
                                      </a:solidFill>
                                      <a:latin typeface="Cambria Math" panose="02040503050406030204" pitchFamily="18" charset="0"/>
                                    </a:rPr>
                                  </m:ctrlPr>
                                </m:sSubPr>
                                <m:e>
                                  <m:r>
                                    <a:rPr lang="en-US" sz="1800" i="1">
                                      <a:solidFill>
                                        <a:schemeClr val="bg1"/>
                                      </a:solidFill>
                                      <a:latin typeface="Cambria Math" charset="0"/>
                                    </a:rPr>
                                    <m:t>𝑥</m:t>
                                  </m:r>
                                </m:e>
                                <m:sub>
                                  <m:r>
                                    <a:rPr lang="en-US" sz="1800" i="1">
                                      <a:solidFill>
                                        <a:schemeClr val="bg1"/>
                                      </a:solidFill>
                                      <a:latin typeface="Cambria Math" charset="0"/>
                                    </a:rPr>
                                    <m:t>1</m:t>
                                  </m:r>
                                </m:sub>
                              </m:sSub>
                              <m:r>
                                <a:rPr lang="en-US" sz="1800" i="1">
                                  <a:solidFill>
                                    <a:schemeClr val="bg1"/>
                                  </a:solidFill>
                                  <a:latin typeface="Cambria Math" charset="0"/>
                                </a:rPr>
                                <m:t>,</m:t>
                              </m:r>
                              <m:r>
                                <a:rPr lang="en-US" sz="1800" i="1">
                                  <a:solidFill>
                                    <a:schemeClr val="bg1"/>
                                  </a:solidFill>
                                  <a:latin typeface="Cambria Math" charset="0"/>
                                </a:rPr>
                                <m:t>𝑡</m:t>
                              </m:r>
                            </m:e>
                          </m:d>
                          <m:r>
                            <a:rPr lang="en-US" sz="1800" i="1">
                              <a:solidFill>
                                <a:schemeClr val="bg1"/>
                              </a:solidFill>
                              <a:latin typeface="Cambria Math" charset="0"/>
                            </a:rPr>
                            <m:t>−</m:t>
                          </m:r>
                          <m:r>
                            <a:rPr lang="en-US" sz="1800" i="1">
                              <a:solidFill>
                                <a:schemeClr val="bg1"/>
                              </a:solidFill>
                              <a:latin typeface="Cambria Math" charset="0"/>
                            </a:rPr>
                            <m:t>𝜉</m:t>
                          </m:r>
                          <m:r>
                            <a:rPr lang="en-US" sz="1800" i="1">
                              <a:solidFill>
                                <a:schemeClr val="bg1"/>
                              </a:solidFill>
                              <a:latin typeface="Cambria Math" charset="0"/>
                            </a:rPr>
                            <m:t>(</m:t>
                          </m:r>
                          <m:sSub>
                            <m:sSubPr>
                              <m:ctrlPr>
                                <a:rPr lang="en-US" sz="1800" i="1">
                                  <a:solidFill>
                                    <a:schemeClr val="bg1"/>
                                  </a:solidFill>
                                  <a:latin typeface="Cambria Math" panose="02040503050406030204" pitchFamily="18" charset="0"/>
                                </a:rPr>
                              </m:ctrlPr>
                            </m:sSubPr>
                            <m:e>
                              <m:r>
                                <a:rPr lang="en-US" sz="1800" i="1">
                                  <a:solidFill>
                                    <a:schemeClr val="bg1"/>
                                  </a:solidFill>
                                  <a:latin typeface="Cambria Math" charset="0"/>
                                </a:rPr>
                                <m:t>𝑥</m:t>
                              </m:r>
                            </m:e>
                            <m:sub>
                              <m:r>
                                <a:rPr lang="en-US" sz="1800" i="1">
                                  <a:solidFill>
                                    <a:schemeClr val="bg1"/>
                                  </a:solidFill>
                                  <a:latin typeface="Cambria Math" charset="0"/>
                                </a:rPr>
                                <m:t>2</m:t>
                              </m:r>
                            </m:sub>
                          </m:sSub>
                          <m:r>
                            <a:rPr lang="en-US" sz="1800" i="1">
                              <a:solidFill>
                                <a:schemeClr val="bg1"/>
                              </a:solidFill>
                              <a:latin typeface="Cambria Math" charset="0"/>
                            </a:rPr>
                            <m:t>,</m:t>
                          </m:r>
                          <m:r>
                            <a:rPr lang="en-US" sz="1800" i="1">
                              <a:solidFill>
                                <a:schemeClr val="bg1"/>
                              </a:solidFill>
                              <a:latin typeface="Cambria Math" charset="0"/>
                            </a:rPr>
                            <m:t>𝑡</m:t>
                          </m:r>
                          <m:r>
                            <a:rPr lang="en-US" sz="1800" i="1">
                              <a:solidFill>
                                <a:schemeClr val="bg1"/>
                              </a:solidFill>
                              <a:latin typeface="Cambria Math" charset="0"/>
                            </a:rPr>
                            <m:t>)</m:t>
                          </m:r>
                        </m:e>
                      </m:d>
                      <m:r>
                        <a:rPr lang="en-US" sz="1800" dirty="0">
                          <a:solidFill>
                            <a:schemeClr val="bg1"/>
                          </a:solidFill>
                          <a:latin typeface="Cambria Math" charset="0"/>
                        </a:rPr>
                        <m:t>≤</m:t>
                      </m:r>
                      <m:d>
                        <m:dPr>
                          <m:begChr m:val="‖"/>
                          <m:endChr m:val="‖"/>
                          <m:ctrlPr>
                            <a:rPr lang="en-US" sz="1800" i="1">
                              <a:solidFill>
                                <a:schemeClr val="bg1"/>
                              </a:solidFill>
                              <a:latin typeface="Cambria Math" panose="02040503050406030204" pitchFamily="18" charset="0"/>
                              <a:ea typeface="Cambria Math"/>
                            </a:rPr>
                          </m:ctrlPr>
                        </m:dPr>
                        <m:e>
                          <m:sSub>
                            <m:sSubPr>
                              <m:ctrlPr>
                                <a:rPr lang="en-US" sz="1800" i="1">
                                  <a:solidFill>
                                    <a:schemeClr val="bg1"/>
                                  </a:solidFill>
                                  <a:latin typeface="Cambria Math" panose="02040503050406030204" pitchFamily="18" charset="0"/>
                                  <a:ea typeface="Cambria Math"/>
                                </a:rPr>
                              </m:ctrlPr>
                            </m:sSubPr>
                            <m:e>
                              <m:r>
                                <a:rPr lang="en-US" sz="1800" i="1">
                                  <a:solidFill>
                                    <a:schemeClr val="bg1"/>
                                  </a:solidFill>
                                  <a:latin typeface="Cambria Math" charset="0"/>
                                  <a:ea typeface="Cambria Math"/>
                                </a:rPr>
                                <m:t>𝑥</m:t>
                              </m:r>
                            </m:e>
                            <m:sub>
                              <m:r>
                                <a:rPr lang="en-US" sz="1800" i="1">
                                  <a:solidFill>
                                    <a:schemeClr val="bg1"/>
                                  </a:solidFill>
                                  <a:latin typeface="Cambria Math" charset="0"/>
                                  <a:ea typeface="Cambria Math"/>
                                </a:rPr>
                                <m:t>1</m:t>
                              </m:r>
                            </m:sub>
                          </m:sSub>
                          <m:r>
                            <a:rPr lang="en-US" sz="1800" i="1">
                              <a:solidFill>
                                <a:schemeClr val="bg1"/>
                              </a:solidFill>
                              <a:latin typeface="Cambria Math" charset="0"/>
                              <a:ea typeface="Cambria Math"/>
                            </a:rPr>
                            <m:t>−</m:t>
                          </m:r>
                          <m:sSub>
                            <m:sSubPr>
                              <m:ctrlPr>
                                <a:rPr lang="en-US" sz="1800" i="1">
                                  <a:solidFill>
                                    <a:schemeClr val="bg1"/>
                                  </a:solidFill>
                                  <a:latin typeface="Cambria Math" panose="02040503050406030204" pitchFamily="18" charset="0"/>
                                  <a:ea typeface="Cambria Math"/>
                                </a:rPr>
                              </m:ctrlPr>
                            </m:sSubPr>
                            <m:e>
                              <m:r>
                                <a:rPr lang="en-US" sz="1800" i="1">
                                  <a:solidFill>
                                    <a:schemeClr val="bg1"/>
                                  </a:solidFill>
                                  <a:latin typeface="Cambria Math" charset="0"/>
                                  <a:ea typeface="Cambria Math"/>
                                </a:rPr>
                                <m:t>𝑥</m:t>
                              </m:r>
                            </m:e>
                            <m:sub>
                              <m:r>
                                <a:rPr lang="en-US" sz="1800" i="1">
                                  <a:solidFill>
                                    <a:schemeClr val="bg1"/>
                                  </a:solidFill>
                                  <a:latin typeface="Cambria Math" charset="0"/>
                                  <a:ea typeface="Cambria Math"/>
                                </a:rPr>
                                <m:t>2</m:t>
                              </m:r>
                            </m:sub>
                          </m:sSub>
                        </m:e>
                      </m:d>
                      <m:sSup>
                        <m:sSupPr>
                          <m:ctrlPr>
                            <a:rPr lang="en-US" sz="1800" i="1" dirty="0">
                              <a:solidFill>
                                <a:schemeClr val="bg1"/>
                              </a:solidFill>
                              <a:latin typeface="Cambria Math" panose="02040503050406030204" pitchFamily="18" charset="0"/>
                            </a:rPr>
                          </m:ctrlPr>
                        </m:sSupPr>
                        <m:e>
                          <m:r>
                            <a:rPr lang="en-US" sz="1800" dirty="0">
                              <a:solidFill>
                                <a:schemeClr val="bg1"/>
                              </a:solidFill>
                              <a:latin typeface="Cambria Math" charset="0"/>
                            </a:rPr>
                            <m:t>𝑒</m:t>
                          </m:r>
                        </m:e>
                        <m:sup>
                          <m:r>
                            <a:rPr lang="en-US" sz="1800" dirty="0">
                              <a:solidFill>
                                <a:schemeClr val="bg1"/>
                              </a:solidFill>
                              <a:latin typeface="Cambria Math" charset="0"/>
                            </a:rPr>
                            <m:t>𝐿𝑡</m:t>
                          </m:r>
                        </m:sup>
                      </m:sSup>
                      <m:r>
                        <a:rPr lang="en-US" sz="1800" i="1" dirty="0">
                          <a:solidFill>
                            <a:schemeClr val="bg1"/>
                          </a:solidFill>
                          <a:latin typeface="Cambria Math" charset="0"/>
                        </a:rPr>
                        <m:t>=</m:t>
                      </m:r>
                      <m:r>
                        <a:rPr lang="en-US" sz="1800" i="1">
                          <a:solidFill>
                            <a:schemeClr val="bg1"/>
                          </a:solidFill>
                          <a:latin typeface="Cambria Math" charset="0"/>
                        </a:rPr>
                        <m:t>𝛽</m:t>
                      </m:r>
                      <m:d>
                        <m:dPr>
                          <m:ctrlPr>
                            <a:rPr lang="en-US" sz="1800" i="1">
                              <a:solidFill>
                                <a:schemeClr val="bg1"/>
                              </a:solidFill>
                              <a:latin typeface="Cambria Math" panose="02040503050406030204" pitchFamily="18" charset="0"/>
                            </a:rPr>
                          </m:ctrlPr>
                        </m:dPr>
                        <m:e>
                          <m:d>
                            <m:dPr>
                              <m:begChr m:val="‖"/>
                              <m:endChr m:val="‖"/>
                              <m:ctrlPr>
                                <a:rPr lang="en-US" sz="1800" i="1">
                                  <a:solidFill>
                                    <a:schemeClr val="bg1"/>
                                  </a:solidFill>
                                  <a:latin typeface="Cambria Math" panose="02040503050406030204" pitchFamily="18" charset="0"/>
                                  <a:ea typeface="Cambria Math"/>
                                </a:rPr>
                              </m:ctrlPr>
                            </m:dPr>
                            <m:e>
                              <m:sSub>
                                <m:sSubPr>
                                  <m:ctrlPr>
                                    <a:rPr lang="en-US" sz="1800" i="1">
                                      <a:solidFill>
                                        <a:schemeClr val="bg1"/>
                                      </a:solidFill>
                                      <a:latin typeface="Cambria Math" panose="02040503050406030204" pitchFamily="18" charset="0"/>
                                      <a:ea typeface="Cambria Math"/>
                                    </a:rPr>
                                  </m:ctrlPr>
                                </m:sSubPr>
                                <m:e>
                                  <m:r>
                                    <a:rPr lang="en-US" sz="1800" i="1">
                                      <a:solidFill>
                                        <a:schemeClr val="bg1"/>
                                      </a:solidFill>
                                      <a:latin typeface="Cambria Math" charset="0"/>
                                      <a:ea typeface="Cambria Math"/>
                                    </a:rPr>
                                    <m:t>𝑥</m:t>
                                  </m:r>
                                </m:e>
                                <m:sub>
                                  <m:r>
                                    <a:rPr lang="en-US" sz="1800" i="1">
                                      <a:solidFill>
                                        <a:schemeClr val="bg1"/>
                                      </a:solidFill>
                                      <a:latin typeface="Cambria Math" charset="0"/>
                                      <a:ea typeface="Cambria Math"/>
                                    </a:rPr>
                                    <m:t>1</m:t>
                                  </m:r>
                                </m:sub>
                              </m:sSub>
                              <m:r>
                                <a:rPr lang="en-US" sz="1800" i="1">
                                  <a:solidFill>
                                    <a:schemeClr val="bg1"/>
                                  </a:solidFill>
                                  <a:latin typeface="Cambria Math" charset="0"/>
                                  <a:ea typeface="Cambria Math"/>
                                </a:rPr>
                                <m:t>−</m:t>
                              </m:r>
                              <m:sSub>
                                <m:sSubPr>
                                  <m:ctrlPr>
                                    <a:rPr lang="en-US" sz="1800" i="1">
                                      <a:solidFill>
                                        <a:schemeClr val="bg1"/>
                                      </a:solidFill>
                                      <a:latin typeface="Cambria Math" panose="02040503050406030204" pitchFamily="18" charset="0"/>
                                      <a:ea typeface="Cambria Math"/>
                                    </a:rPr>
                                  </m:ctrlPr>
                                </m:sSubPr>
                                <m:e>
                                  <m:r>
                                    <a:rPr lang="en-US" sz="1800" i="1">
                                      <a:solidFill>
                                        <a:schemeClr val="bg1"/>
                                      </a:solidFill>
                                      <a:latin typeface="Cambria Math" charset="0"/>
                                      <a:ea typeface="Cambria Math"/>
                                    </a:rPr>
                                    <m:t>𝑥</m:t>
                                  </m:r>
                                </m:e>
                                <m:sub>
                                  <m:r>
                                    <a:rPr lang="en-US" sz="1800" i="1">
                                      <a:solidFill>
                                        <a:schemeClr val="bg1"/>
                                      </a:solidFill>
                                      <a:latin typeface="Cambria Math" charset="0"/>
                                      <a:ea typeface="Cambria Math"/>
                                    </a:rPr>
                                    <m:t>2</m:t>
                                  </m:r>
                                </m:sub>
                              </m:sSub>
                            </m:e>
                          </m:d>
                          <m:r>
                            <a:rPr lang="en-US" sz="1800" i="1">
                              <a:solidFill>
                                <a:schemeClr val="bg1"/>
                              </a:solidFill>
                              <a:latin typeface="Cambria Math" charset="0"/>
                            </a:rPr>
                            <m:t>,</m:t>
                          </m:r>
                          <m:r>
                            <a:rPr lang="en-US" sz="1800" i="1">
                              <a:solidFill>
                                <a:schemeClr val="bg1"/>
                              </a:solidFill>
                              <a:latin typeface="Cambria Math" charset="0"/>
                            </a:rPr>
                            <m:t>𝑡</m:t>
                          </m:r>
                        </m:e>
                      </m:d>
                    </m:oMath>
                  </m:oMathPara>
                </a14:m>
                <a:endParaRPr lang="en-US" sz="1800" dirty="0">
                  <a:solidFill>
                    <a:schemeClr val="bg1"/>
                  </a:solidFill>
                  <a:ea typeface="ＭＳ Ｐゴシック" pitchFamily="32" charset="-128"/>
                </a:endParaRPr>
              </a:p>
              <a:p>
                <a:pPr defTabSz="342946" fontAlgn="base">
                  <a:lnSpc>
                    <a:spcPct val="100000"/>
                  </a:lnSpc>
                  <a:spcBef>
                    <a:spcPts val="600"/>
                  </a:spcBef>
                  <a:spcAft>
                    <a:spcPts val="1200"/>
                  </a:spcAft>
                </a:pPr>
                <a:endParaRPr lang="en-US" sz="2000" dirty="0">
                  <a:solidFill>
                    <a:schemeClr val="bg1"/>
                  </a:solidFill>
                </a:endParaRPr>
              </a:p>
              <a:p>
                <a:pPr>
                  <a:lnSpc>
                    <a:spcPct val="100000"/>
                  </a:lnSpc>
                  <a:spcBef>
                    <a:spcPts val="600"/>
                  </a:spcBef>
                  <a:spcAft>
                    <a:spcPts val="1200"/>
                  </a:spcAft>
                </a:pPr>
                <a:endParaRPr lang="en-US" sz="2000" dirty="0">
                  <a:solidFill>
                    <a:schemeClr val="bg1"/>
                  </a:solidFill>
                </a:endParaRPr>
              </a:p>
              <a:p>
                <a:pPr>
                  <a:lnSpc>
                    <a:spcPct val="100000"/>
                  </a:lnSpc>
                  <a:spcBef>
                    <a:spcPts val="600"/>
                  </a:spcBef>
                  <a:spcAft>
                    <a:spcPts val="1200"/>
                  </a:spcAft>
                </a:pPr>
                <a:endParaRPr lang="en-US" sz="2000" dirty="0">
                  <a:solidFill>
                    <a:schemeClr val="bg1"/>
                  </a:solidFill>
                </a:endParaRPr>
              </a:p>
            </p:txBody>
          </p:sp>
        </mc:Choice>
        <mc:Fallback xmlns="">
          <p:sp>
            <p:nvSpPr>
              <p:cNvPr id="5" name="Content Placeholder 4"/>
              <p:cNvSpPr>
                <a:spLocks noGrp="1" noRot="1" noChangeAspect="1" noMove="1" noResize="1" noEditPoints="1" noAdjustHandles="1" noChangeArrowheads="1" noChangeShapeType="1" noTextEdit="1"/>
              </p:cNvSpPr>
              <p:nvPr>
                <p:ph idx="4294967295"/>
              </p:nvPr>
            </p:nvSpPr>
            <p:spPr>
              <a:xfrm>
                <a:off x="3710314" y="1815025"/>
                <a:ext cx="5486400" cy="3030537"/>
              </a:xfrm>
              <a:blipFill>
                <a:blip r:embed="rId4"/>
                <a:stretch>
                  <a:fillRect l="-1222"/>
                </a:stretch>
              </a:blipFill>
            </p:spPr>
            <p:txBody>
              <a:bodyPr/>
              <a:lstStyle/>
              <a:p>
                <a:r>
                  <a:rPr lang="en-US">
                    <a:noFill/>
                  </a:rPr>
                  <a:t> </a:t>
                </a:r>
              </a:p>
            </p:txBody>
          </p:sp>
        </mc:Fallback>
      </mc:AlternateContent>
      <p:sp>
        <p:nvSpPr>
          <p:cNvPr id="27" name="Content Placeholder 4"/>
          <p:cNvSpPr txBox="1">
            <a:spLocks/>
          </p:cNvSpPr>
          <p:nvPr/>
        </p:nvSpPr>
        <p:spPr>
          <a:xfrm>
            <a:off x="497310" y="4114800"/>
            <a:ext cx="4246185" cy="3429000"/>
          </a:xfrm>
          <a:prstGeom prst="rect">
            <a:avLst/>
          </a:prstGeom>
        </p:spPr>
        <p:txBody>
          <a:bodyPr vert="horz" lIns="68589" tIns="34295" rIns="68589" bIns="34295"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US" sz="1500" dirty="0">
              <a:solidFill>
                <a:srgbClr val="000000"/>
              </a:solidFill>
              <a:latin typeface="Calibri" panose="020F0502020204030204"/>
            </a:endParaRPr>
          </a:p>
        </p:txBody>
      </p:sp>
      <p:grpSp>
        <p:nvGrpSpPr>
          <p:cNvPr id="23" name="Group 22"/>
          <p:cNvGrpSpPr/>
          <p:nvPr/>
        </p:nvGrpSpPr>
        <p:grpSpPr>
          <a:xfrm>
            <a:off x="42017" y="2791278"/>
            <a:ext cx="3332505" cy="1509747"/>
            <a:chOff x="42016" y="1934027"/>
            <a:chExt cx="3332505" cy="1509747"/>
          </a:xfrm>
        </p:grpSpPr>
        <p:sp>
          <p:nvSpPr>
            <p:cNvPr id="24" name="Oval 23"/>
            <p:cNvSpPr/>
            <p:nvPr/>
          </p:nvSpPr>
          <p:spPr>
            <a:xfrm>
              <a:off x="440320" y="2932025"/>
              <a:ext cx="73152" cy="731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sp>
          <p:nvSpPr>
            <p:cNvPr id="26" name="Oval 25"/>
            <p:cNvSpPr/>
            <p:nvPr/>
          </p:nvSpPr>
          <p:spPr>
            <a:xfrm>
              <a:off x="365491" y="2577392"/>
              <a:ext cx="73152" cy="731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mc:AlternateContent xmlns:mc="http://schemas.openxmlformats.org/markup-compatibility/2006" xmlns:a14="http://schemas.microsoft.com/office/drawing/2010/main">
          <mc:Choice Requires="a14">
            <p:sp>
              <p:nvSpPr>
                <p:cNvPr id="44" name="TextBox 43"/>
                <p:cNvSpPr txBox="1"/>
                <p:nvPr/>
              </p:nvSpPr>
              <p:spPr>
                <a:xfrm>
                  <a:off x="360068" y="2939402"/>
                  <a:ext cx="238912" cy="230831"/>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500" i="1">
                                <a:solidFill>
                                  <a:prstClr val="white"/>
                                </a:solidFill>
                                <a:latin typeface="Cambria Math" panose="02040503050406030204" pitchFamily="18" charset="0"/>
                                <a:ea typeface="ＭＳ Ｐゴシック" pitchFamily="32" charset="-128"/>
                              </a:rPr>
                            </m:ctrlPr>
                          </m:sSubPr>
                          <m:e>
                            <m:r>
                              <a:rPr lang="en-US" sz="1500" i="1">
                                <a:solidFill>
                                  <a:prstClr val="white"/>
                                </a:solidFill>
                                <a:latin typeface="Cambria Math"/>
                                <a:ea typeface="ＭＳ Ｐゴシック" pitchFamily="32" charset="-128"/>
                              </a:rPr>
                              <m:t>𝑥</m:t>
                            </m:r>
                          </m:e>
                          <m:sub>
                            <m:r>
                              <a:rPr lang="en-US" sz="1500" i="1">
                                <a:solidFill>
                                  <a:prstClr val="white"/>
                                </a:solidFill>
                                <a:latin typeface="Cambria Math"/>
                                <a:ea typeface="ＭＳ Ｐゴシック" pitchFamily="32" charset="-128"/>
                              </a:rPr>
                              <m:t>1</m:t>
                            </m:r>
                          </m:sub>
                        </m:sSub>
                      </m:oMath>
                    </m:oMathPara>
                  </a14:m>
                  <a:endParaRPr lang="en-US" sz="1500" dirty="0">
                    <a:solidFill>
                      <a:prstClr val="white"/>
                    </a:solidFill>
                    <a:latin typeface="Arial" charset="0"/>
                    <a:ea typeface="ＭＳ Ｐゴシック" pitchFamily="32" charset="-128"/>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360068" y="2939402"/>
                  <a:ext cx="238912" cy="230831"/>
                </a:xfrm>
                <a:prstGeom prst="rect">
                  <a:avLst/>
                </a:prstGeom>
                <a:blipFill>
                  <a:blip r:embed="rId5"/>
                  <a:stretch>
                    <a:fillRect l="-10256" r="-5128" b="-157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184715" y="2542505"/>
                  <a:ext cx="243400" cy="230831"/>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500" i="1">
                                <a:solidFill>
                                  <a:prstClr val="white"/>
                                </a:solidFill>
                                <a:latin typeface="Cambria Math" panose="02040503050406030204" pitchFamily="18" charset="0"/>
                              </a:rPr>
                            </m:ctrlPr>
                          </m:sSubPr>
                          <m:e>
                            <m:r>
                              <a:rPr lang="en-US" sz="1500" i="1">
                                <a:solidFill>
                                  <a:prstClr val="white"/>
                                </a:solidFill>
                                <a:latin typeface="Cambria Math"/>
                              </a:rPr>
                              <m:t>𝑥</m:t>
                            </m:r>
                          </m:e>
                          <m:sub>
                            <m:r>
                              <a:rPr lang="en-US" sz="1500" i="1">
                                <a:solidFill>
                                  <a:prstClr val="white"/>
                                </a:solidFill>
                                <a:latin typeface="Cambria Math"/>
                              </a:rPr>
                              <m:t>2</m:t>
                            </m:r>
                          </m:sub>
                        </m:sSub>
                      </m:oMath>
                    </m:oMathPara>
                  </a14:m>
                  <a:endParaRPr lang="en-US" sz="1500" dirty="0">
                    <a:solidFill>
                      <a:prstClr val="white"/>
                    </a:solidFill>
                    <a:latin typeface="Arial" charset="0"/>
                    <a:ea typeface="ＭＳ Ｐゴシック" pitchFamily="32" charset="-128"/>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184715" y="2542505"/>
                  <a:ext cx="243400" cy="230831"/>
                </a:xfrm>
                <a:prstGeom prst="rect">
                  <a:avLst/>
                </a:prstGeom>
                <a:blipFill>
                  <a:blip r:embed="rId6"/>
                  <a:stretch>
                    <a:fillRect l="-10000" r="-5000" b="-157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2434126" y="2315342"/>
                  <a:ext cx="787460" cy="276998"/>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i="1">
                            <a:solidFill>
                              <a:prstClr val="white"/>
                            </a:solidFill>
                            <a:latin typeface="Cambria Math"/>
                            <a:ea typeface="Cambria Math"/>
                          </a:rPr>
                          <m:t>𝜉</m:t>
                        </m:r>
                        <m:d>
                          <m:dPr>
                            <m:ctrlPr>
                              <a:rPr lang="en-US" i="1">
                                <a:solidFill>
                                  <a:prstClr val="white"/>
                                </a:solidFill>
                                <a:latin typeface="Cambria Math" panose="02040503050406030204" pitchFamily="18" charset="0"/>
                                <a:ea typeface="Cambria Math"/>
                              </a:rPr>
                            </m:ctrlPr>
                          </m:dPr>
                          <m:e>
                            <m:sSub>
                              <m:sSubPr>
                                <m:ctrlPr>
                                  <a:rPr lang="en-US" i="1">
                                    <a:solidFill>
                                      <a:prstClr val="white"/>
                                    </a:solidFill>
                                    <a:latin typeface="Cambria Math" panose="02040503050406030204" pitchFamily="18" charset="0"/>
                                    <a:ea typeface="Cambria Math"/>
                                  </a:rPr>
                                </m:ctrlPr>
                              </m:sSubPr>
                              <m:e>
                                <m:r>
                                  <a:rPr lang="en-US" i="1">
                                    <a:solidFill>
                                      <a:prstClr val="white"/>
                                    </a:solidFill>
                                    <a:latin typeface="Cambria Math"/>
                                    <a:ea typeface="Cambria Math"/>
                                  </a:rPr>
                                  <m:t>𝑥</m:t>
                                </m:r>
                              </m:e>
                              <m:sub>
                                <m:r>
                                  <a:rPr lang="en-US" i="1">
                                    <a:solidFill>
                                      <a:prstClr val="white"/>
                                    </a:solidFill>
                                    <a:latin typeface="Cambria Math"/>
                                    <a:ea typeface="Cambria Math"/>
                                  </a:rPr>
                                  <m:t>2</m:t>
                                </m:r>
                              </m:sub>
                            </m:sSub>
                            <m:r>
                              <a:rPr lang="en-US" i="1">
                                <a:solidFill>
                                  <a:prstClr val="white"/>
                                </a:solidFill>
                                <a:latin typeface="Cambria Math"/>
                                <a:ea typeface="Cambria Math"/>
                              </a:rPr>
                              <m:t>,</m:t>
                            </m:r>
                            <m:r>
                              <a:rPr lang="en-US" i="1">
                                <a:solidFill>
                                  <a:prstClr val="white"/>
                                </a:solidFill>
                                <a:latin typeface="Cambria Math"/>
                                <a:ea typeface="Cambria Math"/>
                              </a:rPr>
                              <m:t>𝑡</m:t>
                            </m:r>
                          </m:e>
                        </m:d>
                      </m:oMath>
                    </m:oMathPara>
                  </a14:m>
                  <a:endParaRPr lang="en-US" dirty="0">
                    <a:solidFill>
                      <a:prstClr val="white"/>
                    </a:solidFill>
                    <a:latin typeface="Arial" charset="0"/>
                    <a:ea typeface="ＭＳ Ｐゴシック" pitchFamily="32" charset="-128"/>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2434126" y="2315342"/>
                  <a:ext cx="787460" cy="276998"/>
                </a:xfrm>
                <a:prstGeom prst="rect">
                  <a:avLst/>
                </a:prstGeom>
                <a:blipFill>
                  <a:blip r:embed="rId7"/>
                  <a:stretch>
                    <a:fillRect l="-9302" b="-3777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2592384" y="3160898"/>
                  <a:ext cx="782137" cy="276998"/>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i="1">
                            <a:solidFill>
                              <a:prstClr val="white"/>
                            </a:solidFill>
                            <a:latin typeface="Cambria Math"/>
                            <a:ea typeface="Cambria Math"/>
                          </a:rPr>
                          <m:t>𝜉</m:t>
                        </m:r>
                        <m:d>
                          <m:dPr>
                            <m:ctrlPr>
                              <a:rPr lang="en-US" i="1">
                                <a:solidFill>
                                  <a:prstClr val="white"/>
                                </a:solidFill>
                                <a:latin typeface="Cambria Math" panose="02040503050406030204" pitchFamily="18" charset="0"/>
                                <a:ea typeface="Cambria Math"/>
                              </a:rPr>
                            </m:ctrlPr>
                          </m:dPr>
                          <m:e>
                            <m:sSub>
                              <m:sSubPr>
                                <m:ctrlPr>
                                  <a:rPr lang="en-US" i="1">
                                    <a:solidFill>
                                      <a:prstClr val="white"/>
                                    </a:solidFill>
                                    <a:latin typeface="Cambria Math" panose="02040503050406030204" pitchFamily="18" charset="0"/>
                                    <a:ea typeface="Cambria Math"/>
                                  </a:rPr>
                                </m:ctrlPr>
                              </m:sSubPr>
                              <m:e>
                                <m:r>
                                  <a:rPr lang="en-US" i="1">
                                    <a:solidFill>
                                      <a:prstClr val="white"/>
                                    </a:solidFill>
                                    <a:latin typeface="Cambria Math"/>
                                    <a:ea typeface="Cambria Math"/>
                                  </a:rPr>
                                  <m:t>𝑥</m:t>
                                </m:r>
                              </m:e>
                              <m:sub>
                                <m:r>
                                  <a:rPr lang="en-US" i="1">
                                    <a:solidFill>
                                      <a:prstClr val="white"/>
                                    </a:solidFill>
                                    <a:latin typeface="Cambria Math"/>
                                    <a:ea typeface="Cambria Math"/>
                                  </a:rPr>
                                  <m:t>1</m:t>
                                </m:r>
                              </m:sub>
                            </m:sSub>
                            <m:r>
                              <a:rPr lang="en-US" i="1">
                                <a:solidFill>
                                  <a:prstClr val="white"/>
                                </a:solidFill>
                                <a:latin typeface="Cambria Math"/>
                                <a:ea typeface="Cambria Math"/>
                              </a:rPr>
                              <m:t>,</m:t>
                            </m:r>
                            <m:r>
                              <a:rPr lang="en-US" i="1">
                                <a:solidFill>
                                  <a:prstClr val="white"/>
                                </a:solidFill>
                                <a:latin typeface="Cambria Math"/>
                                <a:ea typeface="Cambria Math"/>
                              </a:rPr>
                              <m:t>𝑡</m:t>
                            </m:r>
                          </m:e>
                        </m:d>
                      </m:oMath>
                    </m:oMathPara>
                  </a14:m>
                  <a:endParaRPr lang="en-US" dirty="0">
                    <a:solidFill>
                      <a:prstClr val="white"/>
                    </a:solidFill>
                    <a:latin typeface="Arial" charset="0"/>
                    <a:ea typeface="ＭＳ Ｐゴシック" pitchFamily="32" charset="-128"/>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2592384" y="3160898"/>
                  <a:ext cx="782137" cy="276998"/>
                </a:xfrm>
                <a:prstGeom prst="rect">
                  <a:avLst/>
                </a:prstGeom>
                <a:blipFill>
                  <a:blip r:embed="rId8"/>
                  <a:stretch>
                    <a:fillRect l="-9302" t="-2222" b="-37778"/>
                  </a:stretch>
                </a:blipFill>
                <a:ln>
                  <a:noFill/>
                </a:ln>
              </p:spPr>
              <p:txBody>
                <a:bodyPr/>
                <a:lstStyle/>
                <a:p>
                  <a:r>
                    <a:rPr lang="en-US">
                      <a:noFill/>
                    </a:rPr>
                    <a:t> </a:t>
                  </a:r>
                </a:p>
              </p:txBody>
            </p:sp>
          </mc:Fallback>
        </mc:AlternateContent>
        <p:sp>
          <p:nvSpPr>
            <p:cNvPr id="48" name="Oval 47"/>
            <p:cNvSpPr/>
            <p:nvPr/>
          </p:nvSpPr>
          <p:spPr>
            <a:xfrm rot="20174433">
              <a:off x="1092827" y="1934027"/>
              <a:ext cx="1175319" cy="1212827"/>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sp>
          <p:nvSpPr>
            <p:cNvPr id="49" name="Oval 48"/>
            <p:cNvSpPr/>
            <p:nvPr/>
          </p:nvSpPr>
          <p:spPr>
            <a:xfrm>
              <a:off x="1640465" y="2473043"/>
              <a:ext cx="73152" cy="73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sp>
          <p:nvSpPr>
            <p:cNvPr id="50" name="Oval 49"/>
            <p:cNvSpPr/>
            <p:nvPr/>
          </p:nvSpPr>
          <p:spPr>
            <a:xfrm>
              <a:off x="1677041" y="2208107"/>
              <a:ext cx="73152" cy="73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cxnSp>
          <p:nvCxnSpPr>
            <p:cNvPr id="51" name="Straight Arrow Connector 50"/>
            <p:cNvCxnSpPr>
              <a:stCxn id="49" idx="0"/>
              <a:endCxn id="50" idx="4"/>
            </p:cNvCxnSpPr>
            <p:nvPr/>
          </p:nvCxnSpPr>
          <p:spPr>
            <a:xfrm flipV="1">
              <a:off x="1677041" y="2281259"/>
              <a:ext cx="36576" cy="191784"/>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8" idx="3"/>
              <a:endCxn id="49" idx="3"/>
            </p:cNvCxnSpPr>
            <p:nvPr/>
          </p:nvCxnSpPr>
          <p:spPr>
            <a:xfrm flipV="1">
              <a:off x="1472929" y="2535482"/>
              <a:ext cx="178249" cy="564835"/>
            </a:xfrm>
            <a:prstGeom prst="straightConnector1">
              <a:avLst/>
            </a:prstGeom>
            <a:ln>
              <a:solidFill>
                <a:srgbClr val="0070C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ectangle 52"/>
                <p:cNvSpPr/>
                <p:nvPr/>
              </p:nvSpPr>
              <p:spPr>
                <a:xfrm>
                  <a:off x="877882" y="3061780"/>
                  <a:ext cx="1568699" cy="338554"/>
                </a:xfrm>
                <a:prstGeom prst="rect">
                  <a:avLst/>
                </a:prstGeom>
              </p:spPr>
              <p:txBody>
                <a:bodyPr wrap="none">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600" i="1">
                            <a:solidFill>
                              <a:srgbClr val="0070C0"/>
                            </a:solidFill>
                            <a:latin typeface="Cambria Math"/>
                            <a:ea typeface="Cambria Math"/>
                          </a:rPr>
                          <m:t>𝛽</m:t>
                        </m:r>
                        <m:r>
                          <a:rPr lang="en-US" sz="1600" i="1">
                            <a:solidFill>
                              <a:srgbClr val="0070C0"/>
                            </a:solidFill>
                            <a:latin typeface="Cambria Math"/>
                            <a:ea typeface="Cambria Math"/>
                          </a:rPr>
                          <m:t>(‖</m:t>
                        </m:r>
                        <m:sSub>
                          <m:sSubPr>
                            <m:ctrlPr>
                              <a:rPr lang="en-US" sz="1600" i="1">
                                <a:solidFill>
                                  <a:srgbClr val="0070C0"/>
                                </a:solidFill>
                                <a:latin typeface="Cambria Math" panose="02040503050406030204" pitchFamily="18" charset="0"/>
                                <a:ea typeface="Cambria Math"/>
                              </a:rPr>
                            </m:ctrlPr>
                          </m:sSubPr>
                          <m:e>
                            <m:r>
                              <a:rPr lang="en-US" sz="1600" i="1">
                                <a:solidFill>
                                  <a:srgbClr val="0070C0"/>
                                </a:solidFill>
                                <a:latin typeface="Cambria Math"/>
                                <a:ea typeface="Cambria Math"/>
                              </a:rPr>
                              <m:t>𝑥</m:t>
                            </m:r>
                          </m:e>
                          <m:sub>
                            <m:r>
                              <a:rPr lang="en-US" sz="1600" i="1">
                                <a:solidFill>
                                  <a:srgbClr val="0070C0"/>
                                </a:solidFill>
                                <a:latin typeface="Cambria Math"/>
                                <a:ea typeface="Cambria Math"/>
                              </a:rPr>
                              <m:t>1</m:t>
                            </m:r>
                          </m:sub>
                        </m:sSub>
                        <m:r>
                          <a:rPr lang="en-US" sz="1600" i="1">
                            <a:solidFill>
                              <a:srgbClr val="0070C0"/>
                            </a:solidFill>
                            <a:latin typeface="Cambria Math"/>
                            <a:ea typeface="Cambria Math"/>
                          </a:rPr>
                          <m:t>−</m:t>
                        </m:r>
                        <m:sSub>
                          <m:sSubPr>
                            <m:ctrlPr>
                              <a:rPr lang="en-US" sz="1600" i="1">
                                <a:solidFill>
                                  <a:srgbClr val="0070C0"/>
                                </a:solidFill>
                                <a:latin typeface="Cambria Math" panose="02040503050406030204" pitchFamily="18" charset="0"/>
                                <a:ea typeface="Cambria Math"/>
                              </a:rPr>
                            </m:ctrlPr>
                          </m:sSubPr>
                          <m:e>
                            <m:r>
                              <a:rPr lang="en-US" sz="1600" i="1">
                                <a:solidFill>
                                  <a:srgbClr val="0070C0"/>
                                </a:solidFill>
                                <a:latin typeface="Cambria Math"/>
                                <a:ea typeface="Cambria Math"/>
                              </a:rPr>
                              <m:t>𝑥</m:t>
                            </m:r>
                          </m:e>
                          <m:sub>
                            <m:r>
                              <a:rPr lang="en-US" sz="1600" i="1">
                                <a:solidFill>
                                  <a:srgbClr val="0070C0"/>
                                </a:solidFill>
                                <a:latin typeface="Cambria Math"/>
                                <a:ea typeface="Cambria Math"/>
                              </a:rPr>
                              <m:t>2</m:t>
                            </m:r>
                          </m:sub>
                        </m:sSub>
                        <m:r>
                          <a:rPr lang="en-US" sz="1600" i="1">
                            <a:solidFill>
                              <a:srgbClr val="0070C0"/>
                            </a:solidFill>
                            <a:latin typeface="Cambria Math"/>
                            <a:ea typeface="Cambria Math"/>
                          </a:rPr>
                          <m:t>‖,</m:t>
                        </m:r>
                        <m:r>
                          <a:rPr lang="en-US" sz="1600" i="1">
                            <a:solidFill>
                              <a:srgbClr val="0070C0"/>
                            </a:solidFill>
                            <a:latin typeface="Cambria Math"/>
                            <a:ea typeface="Cambria Math"/>
                          </a:rPr>
                          <m:t>𝑡</m:t>
                        </m:r>
                        <m:r>
                          <a:rPr lang="en-US" sz="1600" i="1">
                            <a:solidFill>
                              <a:srgbClr val="0070C0"/>
                            </a:solidFill>
                            <a:latin typeface="Cambria Math"/>
                            <a:ea typeface="Cambria Math"/>
                          </a:rPr>
                          <m:t>)</m:t>
                        </m:r>
                      </m:oMath>
                    </m:oMathPara>
                  </a14:m>
                  <a:endParaRPr lang="en-US" sz="1600" dirty="0">
                    <a:solidFill>
                      <a:srgbClr val="0070C0"/>
                    </a:solidFill>
                    <a:latin typeface="Arial" charset="0"/>
                    <a:ea typeface="ＭＳ Ｐゴシック" pitchFamily="32" charset="-128"/>
                  </a:endParaRPr>
                </a:p>
              </p:txBody>
            </p:sp>
          </mc:Choice>
          <mc:Fallback xmlns="">
            <p:sp>
              <p:nvSpPr>
                <p:cNvPr id="53" name="Rectangle 52"/>
                <p:cNvSpPr>
                  <a:spLocks noRot="1" noChangeAspect="1" noMove="1" noResize="1" noEditPoints="1" noAdjustHandles="1" noChangeArrowheads="1" noChangeShapeType="1" noTextEdit="1"/>
                </p:cNvSpPr>
                <p:nvPr/>
              </p:nvSpPr>
              <p:spPr>
                <a:xfrm>
                  <a:off x="877882" y="3061780"/>
                  <a:ext cx="1568699" cy="338554"/>
                </a:xfrm>
                <a:prstGeom prst="rect">
                  <a:avLst/>
                </a:prstGeom>
                <a:blipFill>
                  <a:blip r:embed="rId9"/>
                  <a:stretch>
                    <a:fillRect b="-10714"/>
                  </a:stretch>
                </a:blipFill>
              </p:spPr>
              <p:txBody>
                <a:bodyPr/>
                <a:lstStyle/>
                <a:p>
                  <a:r>
                    <a:rPr lang="en-US">
                      <a:noFill/>
                    </a:rPr>
                    <a:t> </a:t>
                  </a:r>
                </a:p>
              </p:txBody>
            </p:sp>
          </mc:Fallback>
        </mc:AlternateContent>
        <p:sp>
          <p:nvSpPr>
            <p:cNvPr id="54" name="Oval 53"/>
            <p:cNvSpPr/>
            <p:nvPr/>
          </p:nvSpPr>
          <p:spPr>
            <a:xfrm rot="20174433">
              <a:off x="42016" y="2468297"/>
              <a:ext cx="923825" cy="975477"/>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cxnSp>
          <p:nvCxnSpPr>
            <p:cNvPr id="55" name="Straight Arrow Connector 54"/>
            <p:cNvCxnSpPr>
              <a:stCxn id="54" idx="2"/>
              <a:endCxn id="56" idx="0"/>
            </p:cNvCxnSpPr>
            <p:nvPr/>
          </p:nvCxnSpPr>
          <p:spPr>
            <a:xfrm flipV="1">
              <a:off x="81166" y="2953763"/>
              <a:ext cx="400464" cy="188376"/>
            </a:xfrm>
            <a:prstGeom prst="straightConnector1">
              <a:avLst/>
            </a:prstGeom>
            <a:ln>
              <a:solidFill>
                <a:srgbClr val="0070C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Freeform 27"/>
            <p:cNvSpPr/>
            <p:nvPr/>
          </p:nvSpPr>
          <p:spPr>
            <a:xfrm rot="215592">
              <a:off x="492419" y="2499204"/>
              <a:ext cx="2682909" cy="649638"/>
            </a:xfrm>
            <a:custGeom>
              <a:avLst/>
              <a:gdLst>
                <a:gd name="connsiteX0" fmla="*/ 0 w 2682909"/>
                <a:gd name="connsiteY0" fmla="*/ 734711 h 885436"/>
                <a:gd name="connsiteX1" fmla="*/ 984738 w 2682909"/>
                <a:gd name="connsiteY1" fmla="*/ 1182 h 885436"/>
                <a:gd name="connsiteX2" fmla="*/ 2682909 w 2682909"/>
                <a:gd name="connsiteY2" fmla="*/ 885436 h 885436"/>
              </a:gdLst>
              <a:ahLst/>
              <a:cxnLst>
                <a:cxn ang="0">
                  <a:pos x="connsiteX0" y="connsiteY0"/>
                </a:cxn>
                <a:cxn ang="0">
                  <a:pos x="connsiteX1" y="connsiteY1"/>
                </a:cxn>
                <a:cxn ang="0">
                  <a:pos x="connsiteX2" y="connsiteY2"/>
                </a:cxn>
              </a:cxnLst>
              <a:rect l="l" t="t" r="r" b="b"/>
              <a:pathLst>
                <a:path w="2682909" h="885436">
                  <a:moveTo>
                    <a:pt x="0" y="734711"/>
                  </a:moveTo>
                  <a:cubicBezTo>
                    <a:pt x="268793" y="355386"/>
                    <a:pt x="537587" y="-23939"/>
                    <a:pt x="984738" y="1182"/>
                  </a:cubicBezTo>
                  <a:cubicBezTo>
                    <a:pt x="1431890" y="26303"/>
                    <a:pt x="2398206" y="734711"/>
                    <a:pt x="2682909" y="885436"/>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7" name="Freeform 29"/>
            <p:cNvSpPr/>
            <p:nvPr/>
          </p:nvSpPr>
          <p:spPr>
            <a:xfrm rot="342489">
              <a:off x="428244" y="2195842"/>
              <a:ext cx="2682909" cy="649638"/>
            </a:xfrm>
            <a:custGeom>
              <a:avLst/>
              <a:gdLst>
                <a:gd name="connsiteX0" fmla="*/ 0 w 2682909"/>
                <a:gd name="connsiteY0" fmla="*/ 734711 h 885436"/>
                <a:gd name="connsiteX1" fmla="*/ 984738 w 2682909"/>
                <a:gd name="connsiteY1" fmla="*/ 1182 h 885436"/>
                <a:gd name="connsiteX2" fmla="*/ 2682909 w 2682909"/>
                <a:gd name="connsiteY2" fmla="*/ 885436 h 885436"/>
              </a:gdLst>
              <a:ahLst/>
              <a:cxnLst>
                <a:cxn ang="0">
                  <a:pos x="connsiteX0" y="connsiteY0"/>
                </a:cxn>
                <a:cxn ang="0">
                  <a:pos x="connsiteX1" y="connsiteY1"/>
                </a:cxn>
                <a:cxn ang="0">
                  <a:pos x="connsiteX2" y="connsiteY2"/>
                </a:cxn>
              </a:cxnLst>
              <a:rect l="l" t="t" r="r" b="b"/>
              <a:pathLst>
                <a:path w="2682909" h="885436">
                  <a:moveTo>
                    <a:pt x="0" y="734711"/>
                  </a:moveTo>
                  <a:cubicBezTo>
                    <a:pt x="268793" y="355386"/>
                    <a:pt x="537587" y="-23939"/>
                    <a:pt x="984738" y="1182"/>
                  </a:cubicBezTo>
                  <a:cubicBezTo>
                    <a:pt x="1431890" y="26303"/>
                    <a:pt x="2398206" y="734711"/>
                    <a:pt x="2682909" y="885436"/>
                  </a:cubicBezTo>
                </a:path>
              </a:pathLst>
            </a:cu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58" name="Straight Arrow Connector 57"/>
          <p:cNvCxnSpPr/>
          <p:nvPr/>
        </p:nvCxnSpPr>
        <p:spPr>
          <a:xfrm flipH="1" flipV="1">
            <a:off x="427930" y="3497081"/>
            <a:ext cx="53700" cy="313933"/>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20668431"/>
      </p:ext>
    </p:extLst>
  </p:cSld>
  <p:clrMapOvr>
    <a:masterClrMapping/>
  </p:clrMapOvr>
  <mc:AlternateContent xmlns:mc="http://schemas.openxmlformats.org/markup-compatibility/2006" xmlns:p14="http://schemas.microsoft.com/office/powerpoint/2010/main">
    <mc:Choice Requires="p14">
      <p:transition spd="med" p14:dur="700" advTm="57937">
        <p:fade/>
      </p:transition>
    </mc:Choice>
    <mc:Fallback xmlns="">
      <p:transition spd="med" advTm="5793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FD909F0-92A9-4D5A-981D-B5F56521953F}"/>
              </a:ext>
            </a:extLst>
          </p:cNvPr>
          <p:cNvSpPr/>
          <p:nvPr/>
        </p:nvSpPr>
        <p:spPr>
          <a:xfrm>
            <a:off x="4033181" y="1751502"/>
            <a:ext cx="4653619" cy="35756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25BA54BD-C84D-46CE-8B72-31BFB26ABA43}" type="slidenum">
              <a:rPr lang="en-US">
                <a:solidFill>
                  <a:srgbClr val="637052"/>
                </a:solidFill>
                <a:latin typeface="Calibri" panose="020F0502020204030204"/>
              </a:rPr>
              <a:pPr/>
              <a:t>14</a:t>
            </a:fld>
            <a:endParaRPr lang="en-US">
              <a:solidFill>
                <a:srgbClr val="637052"/>
              </a:solidFill>
              <a:latin typeface="Calibri" panose="020F0502020204030204"/>
            </a:endParaRPr>
          </a:p>
        </p:txBody>
      </p:sp>
      <p:sp>
        <p:nvSpPr>
          <p:cNvPr id="4" name="Title 3"/>
          <p:cNvSpPr>
            <a:spLocks noGrp="1"/>
          </p:cNvSpPr>
          <p:nvPr>
            <p:ph type="title" idx="4294967295"/>
          </p:nvPr>
        </p:nvSpPr>
        <p:spPr>
          <a:xfrm>
            <a:off x="281399" y="588346"/>
            <a:ext cx="8534400" cy="788988"/>
          </a:xfrm>
        </p:spPr>
        <p:txBody>
          <a:bodyPr>
            <a:noAutofit/>
          </a:bodyPr>
          <a:lstStyle/>
          <a:p>
            <a:pPr defTabSz="342946" fontAlgn="base">
              <a:spcAft>
                <a:spcPct val="0"/>
              </a:spcAft>
            </a:pPr>
            <a:r>
              <a:rPr lang="en-US" altLang="zh-CN" sz="3600" dirty="0">
                <a:solidFill>
                  <a:schemeClr val="bg1"/>
                </a:solidFill>
              </a:rPr>
              <a:t>A simple example of discrepancy function</a:t>
            </a:r>
            <a:endParaRPr lang="en-US" sz="3600" dirty="0">
              <a:solidFill>
                <a:schemeClr val="bg1"/>
              </a:solidFill>
            </a:endParaRPr>
          </a:p>
        </p:txBody>
      </p:sp>
      <p:sp>
        <p:nvSpPr>
          <p:cNvPr id="27" name="Content Placeholder 4"/>
          <p:cNvSpPr txBox="1">
            <a:spLocks/>
          </p:cNvSpPr>
          <p:nvPr/>
        </p:nvSpPr>
        <p:spPr>
          <a:xfrm>
            <a:off x="497310" y="4114800"/>
            <a:ext cx="4246185" cy="3429000"/>
          </a:xfrm>
          <a:prstGeom prst="rect">
            <a:avLst/>
          </a:prstGeom>
        </p:spPr>
        <p:txBody>
          <a:bodyPr vert="horz" lIns="68589" tIns="34295" rIns="68589" bIns="34295"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US" sz="1500" dirty="0">
              <a:solidFill>
                <a:srgbClr val="000000"/>
              </a:solidFill>
              <a:latin typeface="Calibri" panose="020F0502020204030204"/>
            </a:endParaRPr>
          </a:p>
        </p:txBody>
      </p:sp>
      <p:pic>
        <p:nvPicPr>
          <p:cNvPr id="1026" name="Picture 2" descr="C:\Users\cfan10\Desktop\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86276" y="2035354"/>
            <a:ext cx="4114800" cy="32918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Rectangle 1"/>
              <p:cNvSpPr/>
              <p:nvPr/>
            </p:nvSpPr>
            <p:spPr>
              <a:xfrm>
                <a:off x="4565607" y="5417510"/>
                <a:ext cx="4121193" cy="369332"/>
              </a:xfrm>
              <a:prstGeom prst="rect">
                <a:avLst/>
              </a:prstGeom>
            </p:spPr>
            <p:txBody>
              <a:bodyPr wrap="none">
                <a:spAutoFit/>
              </a:bodyPr>
              <a:lstStyle/>
              <a:p>
                <a:pPr defTabSz="342946" fontAlgn="base">
                  <a:spcBef>
                    <a:spcPts val="600"/>
                  </a:spcBef>
                  <a:spcAft>
                    <a:spcPts val="1200"/>
                  </a:spcAft>
                </a:pPr>
                <a14:m>
                  <m:oMath xmlns:m="http://schemas.openxmlformats.org/officeDocument/2006/math">
                    <m:acc>
                      <m:accPr>
                        <m:chr m:val="̇"/>
                        <m:ctrlPr>
                          <a:rPr lang="en-US" i="1" smtClean="0">
                            <a:solidFill>
                              <a:schemeClr val="bg1"/>
                            </a:solidFill>
                            <a:latin typeface="Cambria Math" panose="02040503050406030204" pitchFamily="18" charset="0"/>
                          </a:rPr>
                        </m:ctrlPr>
                      </m:accPr>
                      <m:e>
                        <m:r>
                          <a:rPr lang="en-US" i="1">
                            <a:solidFill>
                              <a:schemeClr val="bg1"/>
                            </a:solidFill>
                            <a:latin typeface="Cambria Math"/>
                          </a:rPr>
                          <m:t>𝑥</m:t>
                        </m:r>
                      </m:e>
                    </m:acc>
                    <m:r>
                      <a:rPr lang="en-US" i="1" dirty="0">
                        <a:solidFill>
                          <a:schemeClr val="bg1"/>
                        </a:solidFill>
                        <a:latin typeface="Cambria Math"/>
                      </a:rPr>
                      <m:t>=−2</m:t>
                    </m:r>
                    <m:r>
                      <a:rPr lang="en-US" i="1" dirty="0">
                        <a:solidFill>
                          <a:schemeClr val="bg1"/>
                        </a:solidFill>
                        <a:latin typeface="Cambria Math"/>
                      </a:rPr>
                      <m:t>𝑥</m:t>
                    </m:r>
                    <m:r>
                      <a:rPr lang="en-US" i="1" dirty="0">
                        <a:solidFill>
                          <a:schemeClr val="bg1"/>
                        </a:solidFill>
                        <a:latin typeface="Cambria Math"/>
                      </a:rPr>
                      <m:t>, </m:t>
                    </m:r>
                  </m:oMath>
                </a14:m>
                <a:r>
                  <a:rPr lang="en-US" dirty="0">
                    <a:solidFill>
                      <a:schemeClr val="bg1"/>
                    </a:solidFill>
                    <a:latin typeface="Calibri" panose="020F0502020204030204"/>
                  </a:rPr>
                  <a:t>Lipschitz constant </a:t>
                </a:r>
                <a14:m>
                  <m:oMath xmlns:m="http://schemas.openxmlformats.org/officeDocument/2006/math">
                    <m:r>
                      <a:rPr lang="en-US" dirty="0">
                        <a:solidFill>
                          <a:schemeClr val="bg1"/>
                        </a:solidFill>
                        <a:latin typeface="Cambria Math"/>
                      </a:rPr>
                      <m:t> </m:t>
                    </m:r>
                    <m:r>
                      <a:rPr lang="en-US" i="1" dirty="0">
                        <a:solidFill>
                          <a:schemeClr val="bg1"/>
                        </a:solidFill>
                        <a:latin typeface="Cambria Math"/>
                      </a:rPr>
                      <m:t>𝐿</m:t>
                    </m:r>
                    <m:r>
                      <a:rPr lang="en-US" i="1" dirty="0">
                        <a:solidFill>
                          <a:schemeClr val="bg1"/>
                        </a:solidFill>
                        <a:latin typeface="Cambria Math"/>
                      </a:rPr>
                      <m:t>=2, </m:t>
                    </m:r>
                    <m:r>
                      <a:rPr lang="en-US" i="1" dirty="0">
                        <a:solidFill>
                          <a:schemeClr val="bg1"/>
                        </a:solidFill>
                        <a:latin typeface="Cambria Math"/>
                      </a:rPr>
                      <m:t>𝛿</m:t>
                    </m:r>
                    <m:r>
                      <a:rPr lang="en-US" i="1" dirty="0">
                        <a:solidFill>
                          <a:schemeClr val="bg1"/>
                        </a:solidFill>
                        <a:latin typeface="Cambria Math"/>
                      </a:rPr>
                      <m:t>=1</m:t>
                    </m:r>
                  </m:oMath>
                </a14:m>
                <a:endParaRPr lang="en-US" dirty="0">
                  <a:solidFill>
                    <a:schemeClr val="bg1"/>
                  </a:solidFill>
                  <a:latin typeface="Calibri" panose="020F0502020204030204"/>
                </a:endParaRPr>
              </a:p>
            </p:txBody>
          </p:sp>
        </mc:Choice>
        <mc:Fallback xmlns="">
          <p:sp>
            <p:nvSpPr>
              <p:cNvPr id="2" name="Rectangle 1"/>
              <p:cNvSpPr>
                <a:spLocks noRot="1" noChangeAspect="1" noMove="1" noResize="1" noEditPoints="1" noAdjustHandles="1" noChangeArrowheads="1" noChangeShapeType="1" noTextEdit="1"/>
              </p:cNvSpPr>
              <p:nvPr/>
            </p:nvSpPr>
            <p:spPr>
              <a:xfrm>
                <a:off x="4565607" y="5417510"/>
                <a:ext cx="4121193" cy="369332"/>
              </a:xfrm>
              <a:prstGeom prst="rect">
                <a:avLst/>
              </a:prstGeom>
              <a:blipFill>
                <a:blip r:embed="rId4"/>
                <a:stretch>
                  <a:fillRect t="-10000" b="-26667"/>
                </a:stretch>
              </a:blipFill>
            </p:spPr>
            <p:txBody>
              <a:bodyPr/>
              <a:lstStyle/>
              <a:p>
                <a:r>
                  <a:rPr lang="en-US">
                    <a:noFill/>
                  </a:rPr>
                  <a:t> </a:t>
                </a:r>
              </a:p>
            </p:txBody>
          </p:sp>
        </mc:Fallback>
      </mc:AlternateContent>
      <p:grpSp>
        <p:nvGrpSpPr>
          <p:cNvPr id="24" name="Group 23"/>
          <p:cNvGrpSpPr/>
          <p:nvPr/>
        </p:nvGrpSpPr>
        <p:grpSpPr>
          <a:xfrm>
            <a:off x="497310" y="2811374"/>
            <a:ext cx="3332505" cy="1509747"/>
            <a:chOff x="42016" y="1934027"/>
            <a:chExt cx="3332505" cy="1509747"/>
          </a:xfrm>
        </p:grpSpPr>
        <p:sp>
          <p:nvSpPr>
            <p:cNvPr id="25" name="Oval 24"/>
            <p:cNvSpPr/>
            <p:nvPr/>
          </p:nvSpPr>
          <p:spPr>
            <a:xfrm>
              <a:off x="440320" y="2932025"/>
              <a:ext cx="73152" cy="731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sp>
          <p:nvSpPr>
            <p:cNvPr id="26" name="Oval 25"/>
            <p:cNvSpPr/>
            <p:nvPr/>
          </p:nvSpPr>
          <p:spPr>
            <a:xfrm>
              <a:off x="365491" y="2577392"/>
              <a:ext cx="73152" cy="731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mc:AlternateContent xmlns:mc="http://schemas.openxmlformats.org/markup-compatibility/2006" xmlns:a14="http://schemas.microsoft.com/office/drawing/2010/main">
          <mc:Choice Requires="a14">
            <p:sp>
              <p:nvSpPr>
                <p:cNvPr id="45" name="TextBox 44"/>
                <p:cNvSpPr txBox="1"/>
                <p:nvPr/>
              </p:nvSpPr>
              <p:spPr>
                <a:xfrm>
                  <a:off x="360068" y="2939402"/>
                  <a:ext cx="238912" cy="230831"/>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500" i="1">
                                <a:solidFill>
                                  <a:prstClr val="white"/>
                                </a:solidFill>
                                <a:latin typeface="Cambria Math" panose="02040503050406030204" pitchFamily="18" charset="0"/>
                                <a:ea typeface="ＭＳ Ｐゴシック" pitchFamily="32" charset="-128"/>
                              </a:rPr>
                            </m:ctrlPr>
                          </m:sSubPr>
                          <m:e>
                            <m:r>
                              <a:rPr lang="en-US" sz="1500" i="1">
                                <a:solidFill>
                                  <a:prstClr val="white"/>
                                </a:solidFill>
                                <a:latin typeface="Cambria Math"/>
                                <a:ea typeface="ＭＳ Ｐゴシック" pitchFamily="32" charset="-128"/>
                              </a:rPr>
                              <m:t>𝑥</m:t>
                            </m:r>
                          </m:e>
                          <m:sub>
                            <m:r>
                              <a:rPr lang="en-US" sz="1500" i="1">
                                <a:solidFill>
                                  <a:prstClr val="white"/>
                                </a:solidFill>
                                <a:latin typeface="Cambria Math"/>
                                <a:ea typeface="ＭＳ Ｐゴシック" pitchFamily="32" charset="-128"/>
                              </a:rPr>
                              <m:t>1</m:t>
                            </m:r>
                          </m:sub>
                        </m:sSub>
                      </m:oMath>
                    </m:oMathPara>
                  </a14:m>
                  <a:endParaRPr lang="en-US" sz="1500" dirty="0">
                    <a:solidFill>
                      <a:prstClr val="white"/>
                    </a:solidFill>
                    <a:latin typeface="Arial" charset="0"/>
                    <a:ea typeface="ＭＳ Ｐゴシック" pitchFamily="32" charset="-128"/>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60068" y="2939402"/>
                  <a:ext cx="238912" cy="230831"/>
                </a:xfrm>
                <a:prstGeom prst="rect">
                  <a:avLst/>
                </a:prstGeom>
                <a:blipFill>
                  <a:blip r:embed="rId5"/>
                  <a:stretch>
                    <a:fillRect l="-10256" r="-5128" b="-157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184715" y="2542505"/>
                  <a:ext cx="243400" cy="230831"/>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500" i="1">
                                <a:solidFill>
                                  <a:prstClr val="white"/>
                                </a:solidFill>
                                <a:latin typeface="Cambria Math" panose="02040503050406030204" pitchFamily="18" charset="0"/>
                              </a:rPr>
                            </m:ctrlPr>
                          </m:sSubPr>
                          <m:e>
                            <m:r>
                              <a:rPr lang="en-US" sz="1500" i="1">
                                <a:solidFill>
                                  <a:prstClr val="white"/>
                                </a:solidFill>
                                <a:latin typeface="Cambria Math"/>
                              </a:rPr>
                              <m:t>𝑥</m:t>
                            </m:r>
                          </m:e>
                          <m:sub>
                            <m:r>
                              <a:rPr lang="en-US" sz="1500" i="1">
                                <a:solidFill>
                                  <a:prstClr val="white"/>
                                </a:solidFill>
                                <a:latin typeface="Cambria Math"/>
                              </a:rPr>
                              <m:t>2</m:t>
                            </m:r>
                          </m:sub>
                        </m:sSub>
                      </m:oMath>
                    </m:oMathPara>
                  </a14:m>
                  <a:endParaRPr lang="en-US" sz="1500" dirty="0">
                    <a:solidFill>
                      <a:prstClr val="white"/>
                    </a:solidFill>
                    <a:latin typeface="Arial" charset="0"/>
                    <a:ea typeface="ＭＳ Ｐゴシック" pitchFamily="32" charset="-128"/>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184715" y="2542505"/>
                  <a:ext cx="243400" cy="230831"/>
                </a:xfrm>
                <a:prstGeom prst="rect">
                  <a:avLst/>
                </a:prstGeom>
                <a:blipFill>
                  <a:blip r:embed="rId6"/>
                  <a:stretch>
                    <a:fillRect l="-10000" r="-5000" b="-157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2434126" y="2315342"/>
                  <a:ext cx="787460" cy="276998"/>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i="1">
                            <a:solidFill>
                              <a:prstClr val="white"/>
                            </a:solidFill>
                            <a:latin typeface="Cambria Math"/>
                            <a:ea typeface="Cambria Math"/>
                          </a:rPr>
                          <m:t>𝜉</m:t>
                        </m:r>
                        <m:d>
                          <m:dPr>
                            <m:ctrlPr>
                              <a:rPr lang="en-US" i="1">
                                <a:solidFill>
                                  <a:prstClr val="white"/>
                                </a:solidFill>
                                <a:latin typeface="Cambria Math" panose="02040503050406030204" pitchFamily="18" charset="0"/>
                                <a:ea typeface="Cambria Math"/>
                              </a:rPr>
                            </m:ctrlPr>
                          </m:dPr>
                          <m:e>
                            <m:sSub>
                              <m:sSubPr>
                                <m:ctrlPr>
                                  <a:rPr lang="en-US" i="1">
                                    <a:solidFill>
                                      <a:prstClr val="white"/>
                                    </a:solidFill>
                                    <a:latin typeface="Cambria Math" panose="02040503050406030204" pitchFamily="18" charset="0"/>
                                    <a:ea typeface="Cambria Math"/>
                                  </a:rPr>
                                </m:ctrlPr>
                              </m:sSubPr>
                              <m:e>
                                <m:r>
                                  <a:rPr lang="en-US" i="1">
                                    <a:solidFill>
                                      <a:prstClr val="white"/>
                                    </a:solidFill>
                                    <a:latin typeface="Cambria Math"/>
                                    <a:ea typeface="Cambria Math"/>
                                  </a:rPr>
                                  <m:t>𝑥</m:t>
                                </m:r>
                              </m:e>
                              <m:sub>
                                <m:r>
                                  <a:rPr lang="en-US" i="1">
                                    <a:solidFill>
                                      <a:prstClr val="white"/>
                                    </a:solidFill>
                                    <a:latin typeface="Cambria Math"/>
                                    <a:ea typeface="Cambria Math"/>
                                  </a:rPr>
                                  <m:t>2</m:t>
                                </m:r>
                              </m:sub>
                            </m:sSub>
                            <m:r>
                              <a:rPr lang="en-US" i="1">
                                <a:solidFill>
                                  <a:prstClr val="white"/>
                                </a:solidFill>
                                <a:latin typeface="Cambria Math"/>
                                <a:ea typeface="Cambria Math"/>
                              </a:rPr>
                              <m:t>,</m:t>
                            </m:r>
                            <m:r>
                              <a:rPr lang="en-US" i="1">
                                <a:solidFill>
                                  <a:prstClr val="white"/>
                                </a:solidFill>
                                <a:latin typeface="Cambria Math"/>
                                <a:ea typeface="Cambria Math"/>
                              </a:rPr>
                              <m:t>𝑡</m:t>
                            </m:r>
                          </m:e>
                        </m:d>
                      </m:oMath>
                    </m:oMathPara>
                  </a14:m>
                  <a:endParaRPr lang="en-US" dirty="0">
                    <a:solidFill>
                      <a:prstClr val="white"/>
                    </a:solidFill>
                    <a:latin typeface="Arial" charset="0"/>
                    <a:ea typeface="ＭＳ Ｐゴシック" pitchFamily="32" charset="-128"/>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2434126" y="2315342"/>
                  <a:ext cx="787460" cy="276998"/>
                </a:xfrm>
                <a:prstGeom prst="rect">
                  <a:avLst/>
                </a:prstGeom>
                <a:blipFill>
                  <a:blip r:embed="rId7"/>
                  <a:stretch>
                    <a:fillRect l="-9302" b="-3777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2592384" y="3160898"/>
                  <a:ext cx="782137" cy="276998"/>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i="1">
                            <a:solidFill>
                              <a:prstClr val="white"/>
                            </a:solidFill>
                            <a:latin typeface="Cambria Math"/>
                            <a:ea typeface="Cambria Math"/>
                          </a:rPr>
                          <m:t>𝜉</m:t>
                        </m:r>
                        <m:d>
                          <m:dPr>
                            <m:ctrlPr>
                              <a:rPr lang="en-US" i="1">
                                <a:solidFill>
                                  <a:prstClr val="white"/>
                                </a:solidFill>
                                <a:latin typeface="Cambria Math" panose="02040503050406030204" pitchFamily="18" charset="0"/>
                                <a:ea typeface="Cambria Math"/>
                              </a:rPr>
                            </m:ctrlPr>
                          </m:dPr>
                          <m:e>
                            <m:sSub>
                              <m:sSubPr>
                                <m:ctrlPr>
                                  <a:rPr lang="en-US" i="1">
                                    <a:solidFill>
                                      <a:prstClr val="white"/>
                                    </a:solidFill>
                                    <a:latin typeface="Cambria Math" panose="02040503050406030204" pitchFamily="18" charset="0"/>
                                    <a:ea typeface="Cambria Math"/>
                                  </a:rPr>
                                </m:ctrlPr>
                              </m:sSubPr>
                              <m:e>
                                <m:r>
                                  <a:rPr lang="en-US" i="1">
                                    <a:solidFill>
                                      <a:prstClr val="white"/>
                                    </a:solidFill>
                                    <a:latin typeface="Cambria Math"/>
                                    <a:ea typeface="Cambria Math"/>
                                  </a:rPr>
                                  <m:t>𝑥</m:t>
                                </m:r>
                              </m:e>
                              <m:sub>
                                <m:r>
                                  <a:rPr lang="en-US" i="1">
                                    <a:solidFill>
                                      <a:prstClr val="white"/>
                                    </a:solidFill>
                                    <a:latin typeface="Cambria Math"/>
                                    <a:ea typeface="Cambria Math"/>
                                  </a:rPr>
                                  <m:t>1</m:t>
                                </m:r>
                              </m:sub>
                            </m:sSub>
                            <m:r>
                              <a:rPr lang="en-US" i="1">
                                <a:solidFill>
                                  <a:prstClr val="white"/>
                                </a:solidFill>
                                <a:latin typeface="Cambria Math"/>
                                <a:ea typeface="Cambria Math"/>
                              </a:rPr>
                              <m:t>,</m:t>
                            </m:r>
                            <m:r>
                              <a:rPr lang="en-US" i="1">
                                <a:solidFill>
                                  <a:prstClr val="white"/>
                                </a:solidFill>
                                <a:latin typeface="Cambria Math"/>
                                <a:ea typeface="Cambria Math"/>
                              </a:rPr>
                              <m:t>𝑡</m:t>
                            </m:r>
                          </m:e>
                        </m:d>
                      </m:oMath>
                    </m:oMathPara>
                  </a14:m>
                  <a:endParaRPr lang="en-US" dirty="0">
                    <a:solidFill>
                      <a:prstClr val="white"/>
                    </a:solidFill>
                    <a:latin typeface="Arial" charset="0"/>
                    <a:ea typeface="ＭＳ Ｐゴシック" pitchFamily="32" charset="-128"/>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2592384" y="3160898"/>
                  <a:ext cx="782137" cy="276998"/>
                </a:xfrm>
                <a:prstGeom prst="rect">
                  <a:avLst/>
                </a:prstGeom>
                <a:blipFill>
                  <a:blip r:embed="rId8"/>
                  <a:stretch>
                    <a:fillRect l="-9302" t="-2222" b="-37778"/>
                  </a:stretch>
                </a:blipFill>
                <a:ln>
                  <a:noFill/>
                </a:ln>
              </p:spPr>
              <p:txBody>
                <a:bodyPr/>
                <a:lstStyle/>
                <a:p>
                  <a:r>
                    <a:rPr lang="en-US">
                      <a:noFill/>
                    </a:rPr>
                    <a:t> </a:t>
                  </a:r>
                </a:p>
              </p:txBody>
            </p:sp>
          </mc:Fallback>
        </mc:AlternateContent>
        <p:sp>
          <p:nvSpPr>
            <p:cNvPr id="49" name="Oval 48"/>
            <p:cNvSpPr/>
            <p:nvPr/>
          </p:nvSpPr>
          <p:spPr>
            <a:xfrm rot="20174433">
              <a:off x="1092827" y="1934027"/>
              <a:ext cx="1175319" cy="1212827"/>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sp>
          <p:nvSpPr>
            <p:cNvPr id="50" name="Oval 49"/>
            <p:cNvSpPr/>
            <p:nvPr/>
          </p:nvSpPr>
          <p:spPr>
            <a:xfrm>
              <a:off x="1640465" y="2473043"/>
              <a:ext cx="73152" cy="73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sp>
          <p:nvSpPr>
            <p:cNvPr id="51" name="Oval 50"/>
            <p:cNvSpPr/>
            <p:nvPr/>
          </p:nvSpPr>
          <p:spPr>
            <a:xfrm>
              <a:off x="1677041" y="2208107"/>
              <a:ext cx="73152" cy="73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cxnSp>
          <p:nvCxnSpPr>
            <p:cNvPr id="52" name="Straight Arrow Connector 51"/>
            <p:cNvCxnSpPr>
              <a:stCxn id="50" idx="0"/>
              <a:endCxn id="51" idx="4"/>
            </p:cNvCxnSpPr>
            <p:nvPr/>
          </p:nvCxnSpPr>
          <p:spPr>
            <a:xfrm flipV="1">
              <a:off x="1677041" y="2281259"/>
              <a:ext cx="36576" cy="191784"/>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9" idx="3"/>
            </p:cNvCxnSpPr>
            <p:nvPr/>
          </p:nvCxnSpPr>
          <p:spPr>
            <a:xfrm flipV="1">
              <a:off x="1472929" y="2574469"/>
              <a:ext cx="184527" cy="525848"/>
            </a:xfrm>
            <a:prstGeom prst="straightConnector1">
              <a:avLst/>
            </a:prstGeom>
            <a:ln>
              <a:solidFill>
                <a:srgbClr val="0070C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Rectangle 53"/>
                <p:cNvSpPr/>
                <p:nvPr/>
              </p:nvSpPr>
              <p:spPr>
                <a:xfrm>
                  <a:off x="877882" y="3061780"/>
                  <a:ext cx="1568699" cy="338554"/>
                </a:xfrm>
                <a:prstGeom prst="rect">
                  <a:avLst/>
                </a:prstGeom>
              </p:spPr>
              <p:txBody>
                <a:bodyPr wrap="none">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600" i="1">
                            <a:solidFill>
                              <a:srgbClr val="0070C0"/>
                            </a:solidFill>
                            <a:latin typeface="Cambria Math"/>
                            <a:ea typeface="Cambria Math"/>
                          </a:rPr>
                          <m:t>𝛽</m:t>
                        </m:r>
                        <m:r>
                          <a:rPr lang="en-US" sz="1600" i="1">
                            <a:solidFill>
                              <a:srgbClr val="0070C0"/>
                            </a:solidFill>
                            <a:latin typeface="Cambria Math"/>
                            <a:ea typeface="Cambria Math"/>
                          </a:rPr>
                          <m:t>(‖</m:t>
                        </m:r>
                        <m:sSub>
                          <m:sSubPr>
                            <m:ctrlPr>
                              <a:rPr lang="en-US" sz="1600" i="1">
                                <a:solidFill>
                                  <a:srgbClr val="0070C0"/>
                                </a:solidFill>
                                <a:latin typeface="Cambria Math" panose="02040503050406030204" pitchFamily="18" charset="0"/>
                                <a:ea typeface="Cambria Math"/>
                              </a:rPr>
                            </m:ctrlPr>
                          </m:sSubPr>
                          <m:e>
                            <m:r>
                              <a:rPr lang="en-US" sz="1600" i="1">
                                <a:solidFill>
                                  <a:srgbClr val="0070C0"/>
                                </a:solidFill>
                                <a:latin typeface="Cambria Math"/>
                                <a:ea typeface="Cambria Math"/>
                              </a:rPr>
                              <m:t>𝑥</m:t>
                            </m:r>
                          </m:e>
                          <m:sub>
                            <m:r>
                              <a:rPr lang="en-US" sz="1600" i="1">
                                <a:solidFill>
                                  <a:srgbClr val="0070C0"/>
                                </a:solidFill>
                                <a:latin typeface="Cambria Math"/>
                                <a:ea typeface="Cambria Math"/>
                              </a:rPr>
                              <m:t>1</m:t>
                            </m:r>
                          </m:sub>
                        </m:sSub>
                        <m:r>
                          <a:rPr lang="en-US" sz="1600" i="1">
                            <a:solidFill>
                              <a:srgbClr val="0070C0"/>
                            </a:solidFill>
                            <a:latin typeface="Cambria Math"/>
                            <a:ea typeface="Cambria Math"/>
                          </a:rPr>
                          <m:t>−</m:t>
                        </m:r>
                        <m:sSub>
                          <m:sSubPr>
                            <m:ctrlPr>
                              <a:rPr lang="en-US" sz="1600" i="1">
                                <a:solidFill>
                                  <a:srgbClr val="0070C0"/>
                                </a:solidFill>
                                <a:latin typeface="Cambria Math" panose="02040503050406030204" pitchFamily="18" charset="0"/>
                                <a:ea typeface="Cambria Math"/>
                              </a:rPr>
                            </m:ctrlPr>
                          </m:sSubPr>
                          <m:e>
                            <m:r>
                              <a:rPr lang="en-US" sz="1600" i="1">
                                <a:solidFill>
                                  <a:srgbClr val="0070C0"/>
                                </a:solidFill>
                                <a:latin typeface="Cambria Math"/>
                                <a:ea typeface="Cambria Math"/>
                              </a:rPr>
                              <m:t>𝑥</m:t>
                            </m:r>
                          </m:e>
                          <m:sub>
                            <m:r>
                              <a:rPr lang="en-US" sz="1600" i="1">
                                <a:solidFill>
                                  <a:srgbClr val="0070C0"/>
                                </a:solidFill>
                                <a:latin typeface="Cambria Math"/>
                                <a:ea typeface="Cambria Math"/>
                              </a:rPr>
                              <m:t>2</m:t>
                            </m:r>
                          </m:sub>
                        </m:sSub>
                        <m:r>
                          <a:rPr lang="en-US" sz="1600" i="1">
                            <a:solidFill>
                              <a:srgbClr val="0070C0"/>
                            </a:solidFill>
                            <a:latin typeface="Cambria Math"/>
                            <a:ea typeface="Cambria Math"/>
                          </a:rPr>
                          <m:t>‖,</m:t>
                        </m:r>
                        <m:r>
                          <a:rPr lang="en-US" sz="1600" i="1">
                            <a:solidFill>
                              <a:srgbClr val="0070C0"/>
                            </a:solidFill>
                            <a:latin typeface="Cambria Math"/>
                            <a:ea typeface="Cambria Math"/>
                          </a:rPr>
                          <m:t>𝑡</m:t>
                        </m:r>
                        <m:r>
                          <a:rPr lang="en-US" sz="1600" i="1">
                            <a:solidFill>
                              <a:srgbClr val="0070C0"/>
                            </a:solidFill>
                            <a:latin typeface="Cambria Math"/>
                            <a:ea typeface="Cambria Math"/>
                          </a:rPr>
                          <m:t>)</m:t>
                        </m:r>
                      </m:oMath>
                    </m:oMathPara>
                  </a14:m>
                  <a:endParaRPr lang="en-US" sz="1600" dirty="0">
                    <a:solidFill>
                      <a:srgbClr val="0070C0"/>
                    </a:solidFill>
                    <a:latin typeface="Arial" charset="0"/>
                    <a:ea typeface="ＭＳ Ｐゴシック" pitchFamily="32" charset="-128"/>
                  </a:endParaRPr>
                </a:p>
              </p:txBody>
            </p:sp>
          </mc:Choice>
          <mc:Fallback xmlns="">
            <p:sp>
              <p:nvSpPr>
                <p:cNvPr id="54" name="Rectangle 53"/>
                <p:cNvSpPr>
                  <a:spLocks noRot="1" noChangeAspect="1" noMove="1" noResize="1" noEditPoints="1" noAdjustHandles="1" noChangeArrowheads="1" noChangeShapeType="1" noTextEdit="1"/>
                </p:cNvSpPr>
                <p:nvPr/>
              </p:nvSpPr>
              <p:spPr>
                <a:xfrm>
                  <a:off x="877882" y="3061780"/>
                  <a:ext cx="1568699" cy="338554"/>
                </a:xfrm>
                <a:prstGeom prst="rect">
                  <a:avLst/>
                </a:prstGeom>
                <a:blipFill>
                  <a:blip r:embed="rId9"/>
                  <a:stretch>
                    <a:fillRect b="-10714"/>
                  </a:stretch>
                </a:blipFill>
              </p:spPr>
              <p:txBody>
                <a:bodyPr/>
                <a:lstStyle/>
                <a:p>
                  <a:r>
                    <a:rPr lang="en-US">
                      <a:noFill/>
                    </a:rPr>
                    <a:t> </a:t>
                  </a:r>
                </a:p>
              </p:txBody>
            </p:sp>
          </mc:Fallback>
        </mc:AlternateContent>
        <p:sp>
          <p:nvSpPr>
            <p:cNvPr id="55" name="Oval 54"/>
            <p:cNvSpPr/>
            <p:nvPr/>
          </p:nvSpPr>
          <p:spPr>
            <a:xfrm rot="20174433">
              <a:off x="42016" y="2468297"/>
              <a:ext cx="923825" cy="975477"/>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cxnSp>
          <p:nvCxnSpPr>
            <p:cNvPr id="56" name="Straight Arrow Connector 55"/>
            <p:cNvCxnSpPr>
              <a:stCxn id="55" idx="2"/>
              <a:endCxn id="57" idx="0"/>
            </p:cNvCxnSpPr>
            <p:nvPr/>
          </p:nvCxnSpPr>
          <p:spPr>
            <a:xfrm flipV="1">
              <a:off x="81166" y="2953763"/>
              <a:ext cx="400464" cy="188376"/>
            </a:xfrm>
            <a:prstGeom prst="straightConnector1">
              <a:avLst/>
            </a:prstGeom>
            <a:ln>
              <a:solidFill>
                <a:srgbClr val="0070C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Freeform 27"/>
            <p:cNvSpPr/>
            <p:nvPr/>
          </p:nvSpPr>
          <p:spPr>
            <a:xfrm rot="215592">
              <a:off x="492419" y="2499204"/>
              <a:ext cx="2682909" cy="649638"/>
            </a:xfrm>
            <a:custGeom>
              <a:avLst/>
              <a:gdLst>
                <a:gd name="connsiteX0" fmla="*/ 0 w 2682909"/>
                <a:gd name="connsiteY0" fmla="*/ 734711 h 885436"/>
                <a:gd name="connsiteX1" fmla="*/ 984738 w 2682909"/>
                <a:gd name="connsiteY1" fmla="*/ 1182 h 885436"/>
                <a:gd name="connsiteX2" fmla="*/ 2682909 w 2682909"/>
                <a:gd name="connsiteY2" fmla="*/ 885436 h 885436"/>
              </a:gdLst>
              <a:ahLst/>
              <a:cxnLst>
                <a:cxn ang="0">
                  <a:pos x="connsiteX0" y="connsiteY0"/>
                </a:cxn>
                <a:cxn ang="0">
                  <a:pos x="connsiteX1" y="connsiteY1"/>
                </a:cxn>
                <a:cxn ang="0">
                  <a:pos x="connsiteX2" y="connsiteY2"/>
                </a:cxn>
              </a:cxnLst>
              <a:rect l="l" t="t" r="r" b="b"/>
              <a:pathLst>
                <a:path w="2682909" h="885436">
                  <a:moveTo>
                    <a:pt x="0" y="734711"/>
                  </a:moveTo>
                  <a:cubicBezTo>
                    <a:pt x="268793" y="355386"/>
                    <a:pt x="537587" y="-23939"/>
                    <a:pt x="984738" y="1182"/>
                  </a:cubicBezTo>
                  <a:cubicBezTo>
                    <a:pt x="1431890" y="26303"/>
                    <a:pt x="2398206" y="734711"/>
                    <a:pt x="2682909" y="885436"/>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8" name="Freeform 29"/>
            <p:cNvSpPr/>
            <p:nvPr/>
          </p:nvSpPr>
          <p:spPr>
            <a:xfrm rot="342489">
              <a:off x="428244" y="2195842"/>
              <a:ext cx="2682909" cy="649638"/>
            </a:xfrm>
            <a:custGeom>
              <a:avLst/>
              <a:gdLst>
                <a:gd name="connsiteX0" fmla="*/ 0 w 2682909"/>
                <a:gd name="connsiteY0" fmla="*/ 734711 h 885436"/>
                <a:gd name="connsiteX1" fmla="*/ 984738 w 2682909"/>
                <a:gd name="connsiteY1" fmla="*/ 1182 h 885436"/>
                <a:gd name="connsiteX2" fmla="*/ 2682909 w 2682909"/>
                <a:gd name="connsiteY2" fmla="*/ 885436 h 885436"/>
              </a:gdLst>
              <a:ahLst/>
              <a:cxnLst>
                <a:cxn ang="0">
                  <a:pos x="connsiteX0" y="connsiteY0"/>
                </a:cxn>
                <a:cxn ang="0">
                  <a:pos x="connsiteX1" y="connsiteY1"/>
                </a:cxn>
                <a:cxn ang="0">
                  <a:pos x="connsiteX2" y="connsiteY2"/>
                </a:cxn>
              </a:cxnLst>
              <a:rect l="l" t="t" r="r" b="b"/>
              <a:pathLst>
                <a:path w="2682909" h="885436">
                  <a:moveTo>
                    <a:pt x="0" y="734711"/>
                  </a:moveTo>
                  <a:cubicBezTo>
                    <a:pt x="268793" y="355386"/>
                    <a:pt x="537587" y="-23939"/>
                    <a:pt x="984738" y="1182"/>
                  </a:cubicBezTo>
                  <a:cubicBezTo>
                    <a:pt x="1431890" y="26303"/>
                    <a:pt x="2398206" y="734711"/>
                    <a:pt x="2682909" y="885436"/>
                  </a:cubicBezTo>
                </a:path>
              </a:pathLst>
            </a:cu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59" name="Straight Arrow Connector 58"/>
          <p:cNvCxnSpPr/>
          <p:nvPr/>
        </p:nvCxnSpPr>
        <p:spPr>
          <a:xfrm flipH="1" flipV="1">
            <a:off x="883223" y="3517177"/>
            <a:ext cx="53700" cy="313933"/>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727986"/>
      </p:ext>
    </p:extLst>
  </p:cSld>
  <p:clrMapOvr>
    <a:masterClrMapping/>
  </p:clrMapOvr>
  <mc:AlternateContent xmlns:mc="http://schemas.openxmlformats.org/markup-compatibility/2006" xmlns:p14="http://schemas.microsoft.com/office/powerpoint/2010/main">
    <mc:Choice Requires="p14">
      <p:transition spd="med" p14:dur="700" advTm="18497">
        <p:fade/>
      </p:transition>
    </mc:Choice>
    <mc:Fallback xmlns="">
      <p:transition spd="med" advTm="184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p:cNvSpPr/>
          <p:nvPr/>
        </p:nvSpPr>
        <p:spPr>
          <a:xfrm>
            <a:off x="-15470" y="2752802"/>
            <a:ext cx="3343255" cy="2265152"/>
          </a:xfrm>
          <a:custGeom>
            <a:avLst/>
            <a:gdLst>
              <a:gd name="connsiteX0" fmla="*/ 94492 w 3343255"/>
              <a:gd name="connsiteY0" fmla="*/ 723470 h 2265152"/>
              <a:gd name="connsiteX1" fmla="*/ 726670 w 3343255"/>
              <a:gd name="connsiteY1" fmla="*/ 170315 h 2265152"/>
              <a:gd name="connsiteX2" fmla="*/ 1720092 w 3343255"/>
              <a:gd name="connsiteY2" fmla="*/ 981 h 2265152"/>
              <a:gd name="connsiteX3" fmla="*/ 3142492 w 3343255"/>
              <a:gd name="connsiteY3" fmla="*/ 226759 h 2265152"/>
              <a:gd name="connsiteX4" fmla="*/ 3311826 w 3343255"/>
              <a:gd name="connsiteY4" fmla="*/ 1604004 h 2265152"/>
              <a:gd name="connsiteX5" fmla="*/ 2939292 w 3343255"/>
              <a:gd name="connsiteY5" fmla="*/ 2258759 h 2265152"/>
              <a:gd name="connsiteX6" fmla="*/ 1629781 w 3343255"/>
              <a:gd name="connsiteY6" fmla="*/ 1242759 h 2265152"/>
              <a:gd name="connsiteX7" fmla="*/ 636359 w 3343255"/>
              <a:gd name="connsiteY7" fmla="*/ 1581426 h 2265152"/>
              <a:gd name="connsiteX8" fmla="*/ 128359 w 3343255"/>
              <a:gd name="connsiteY8" fmla="*/ 1491115 h 2265152"/>
              <a:gd name="connsiteX9" fmla="*/ 4181 w 3343255"/>
              <a:gd name="connsiteY9" fmla="*/ 983115 h 2265152"/>
              <a:gd name="connsiteX10" fmla="*/ 94492 w 3343255"/>
              <a:gd name="connsiteY10" fmla="*/ 723470 h 226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3255" h="2265152">
                <a:moveTo>
                  <a:pt x="94492" y="723470"/>
                </a:moveTo>
                <a:cubicBezTo>
                  <a:pt x="214907" y="588003"/>
                  <a:pt x="455737" y="290730"/>
                  <a:pt x="726670" y="170315"/>
                </a:cubicBezTo>
                <a:cubicBezTo>
                  <a:pt x="997603" y="49900"/>
                  <a:pt x="1317455" y="-8426"/>
                  <a:pt x="1720092" y="981"/>
                </a:cubicBezTo>
                <a:cubicBezTo>
                  <a:pt x="2122729" y="10388"/>
                  <a:pt x="2877203" y="-40412"/>
                  <a:pt x="3142492" y="226759"/>
                </a:cubicBezTo>
                <a:cubicBezTo>
                  <a:pt x="3407781" y="493929"/>
                  <a:pt x="3345693" y="1265337"/>
                  <a:pt x="3311826" y="1604004"/>
                </a:cubicBezTo>
                <a:cubicBezTo>
                  <a:pt x="3277959" y="1942671"/>
                  <a:pt x="3219633" y="2318966"/>
                  <a:pt x="2939292" y="2258759"/>
                </a:cubicBezTo>
                <a:cubicBezTo>
                  <a:pt x="2658951" y="2198552"/>
                  <a:pt x="2013603" y="1355648"/>
                  <a:pt x="1629781" y="1242759"/>
                </a:cubicBezTo>
                <a:cubicBezTo>
                  <a:pt x="1245959" y="1129870"/>
                  <a:pt x="886596" y="1540033"/>
                  <a:pt x="636359" y="1581426"/>
                </a:cubicBezTo>
                <a:cubicBezTo>
                  <a:pt x="386122" y="1622819"/>
                  <a:pt x="233722" y="1590833"/>
                  <a:pt x="128359" y="1491115"/>
                </a:cubicBezTo>
                <a:cubicBezTo>
                  <a:pt x="22996" y="1391397"/>
                  <a:pt x="6063" y="1112937"/>
                  <a:pt x="4181" y="983115"/>
                </a:cubicBezTo>
                <a:cubicBezTo>
                  <a:pt x="2299" y="853293"/>
                  <a:pt x="-25923" y="858937"/>
                  <a:pt x="94492" y="723470"/>
                </a:cubicBezTo>
                <a:close/>
              </a:path>
            </a:pathLst>
          </a:custGeom>
          <a:solidFill>
            <a:srgbClr val="00B0F0">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Freeform: Shape 6"/>
          <p:cNvSpPr/>
          <p:nvPr/>
        </p:nvSpPr>
        <p:spPr>
          <a:xfrm>
            <a:off x="35555" y="2930747"/>
            <a:ext cx="3271980" cy="1375367"/>
          </a:xfrm>
          <a:custGeom>
            <a:avLst/>
            <a:gdLst>
              <a:gd name="connsiteX0" fmla="*/ 2545 w 3271980"/>
              <a:gd name="connsiteY0" fmla="*/ 726854 h 1375367"/>
              <a:gd name="connsiteX1" fmla="*/ 116845 w 3271980"/>
              <a:gd name="connsiteY1" fmla="*/ 530004 h 1375367"/>
              <a:gd name="connsiteX2" fmla="*/ 339095 w 3271980"/>
              <a:gd name="connsiteY2" fmla="*/ 345854 h 1375367"/>
              <a:gd name="connsiteX3" fmla="*/ 955045 w 3271980"/>
              <a:gd name="connsiteY3" fmla="*/ 34704 h 1375367"/>
              <a:gd name="connsiteX4" fmla="*/ 1602745 w 3271980"/>
              <a:gd name="connsiteY4" fmla="*/ 41054 h 1375367"/>
              <a:gd name="connsiteX5" fmla="*/ 2244095 w 3271980"/>
              <a:gd name="connsiteY5" fmla="*/ 333154 h 1375367"/>
              <a:gd name="connsiteX6" fmla="*/ 3190245 w 3271980"/>
              <a:gd name="connsiteY6" fmla="*/ 917354 h 1375367"/>
              <a:gd name="connsiteX7" fmla="*/ 3133095 w 3271980"/>
              <a:gd name="connsiteY7" fmla="*/ 1349154 h 1375367"/>
              <a:gd name="connsiteX8" fmla="*/ 2402845 w 3271980"/>
              <a:gd name="connsiteY8" fmla="*/ 1101504 h 1375367"/>
              <a:gd name="connsiteX9" fmla="*/ 1456695 w 3271980"/>
              <a:gd name="connsiteY9" fmla="*/ 688754 h 1375367"/>
              <a:gd name="connsiteX10" fmla="*/ 777245 w 3271980"/>
              <a:gd name="connsiteY10" fmla="*/ 1253904 h 1375367"/>
              <a:gd name="connsiteX11" fmla="*/ 377195 w 3271980"/>
              <a:gd name="connsiteY11" fmla="*/ 1368204 h 1375367"/>
              <a:gd name="connsiteX12" fmla="*/ 66045 w 3271980"/>
              <a:gd name="connsiteY12" fmla="*/ 1126904 h 1375367"/>
              <a:gd name="connsiteX13" fmla="*/ 2545 w 3271980"/>
              <a:gd name="connsiteY13" fmla="*/ 726854 h 137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1980" h="1375367">
                <a:moveTo>
                  <a:pt x="2545" y="726854"/>
                </a:moveTo>
                <a:cubicBezTo>
                  <a:pt x="11012" y="627371"/>
                  <a:pt x="60753" y="593504"/>
                  <a:pt x="116845" y="530004"/>
                </a:cubicBezTo>
                <a:cubicBezTo>
                  <a:pt x="172937" y="466504"/>
                  <a:pt x="199395" y="428404"/>
                  <a:pt x="339095" y="345854"/>
                </a:cubicBezTo>
                <a:cubicBezTo>
                  <a:pt x="478795" y="263304"/>
                  <a:pt x="744437" y="85504"/>
                  <a:pt x="955045" y="34704"/>
                </a:cubicBezTo>
                <a:cubicBezTo>
                  <a:pt x="1165653" y="-16096"/>
                  <a:pt x="1387903" y="-8688"/>
                  <a:pt x="1602745" y="41054"/>
                </a:cubicBezTo>
                <a:cubicBezTo>
                  <a:pt x="1817587" y="90796"/>
                  <a:pt x="1979512" y="187104"/>
                  <a:pt x="2244095" y="333154"/>
                </a:cubicBezTo>
                <a:cubicBezTo>
                  <a:pt x="2508678" y="479204"/>
                  <a:pt x="3042078" y="748021"/>
                  <a:pt x="3190245" y="917354"/>
                </a:cubicBezTo>
                <a:cubicBezTo>
                  <a:pt x="3338412" y="1086687"/>
                  <a:pt x="3264328" y="1318462"/>
                  <a:pt x="3133095" y="1349154"/>
                </a:cubicBezTo>
                <a:cubicBezTo>
                  <a:pt x="3001862" y="1379846"/>
                  <a:pt x="2682245" y="1211571"/>
                  <a:pt x="2402845" y="1101504"/>
                </a:cubicBezTo>
                <a:cubicBezTo>
                  <a:pt x="2123445" y="991437"/>
                  <a:pt x="1727628" y="663354"/>
                  <a:pt x="1456695" y="688754"/>
                </a:cubicBezTo>
                <a:cubicBezTo>
                  <a:pt x="1185762" y="714154"/>
                  <a:pt x="957161" y="1140662"/>
                  <a:pt x="777245" y="1253904"/>
                </a:cubicBezTo>
                <a:cubicBezTo>
                  <a:pt x="597329" y="1367146"/>
                  <a:pt x="495728" y="1389371"/>
                  <a:pt x="377195" y="1368204"/>
                </a:cubicBezTo>
                <a:cubicBezTo>
                  <a:pt x="258662" y="1347037"/>
                  <a:pt x="127428" y="1235912"/>
                  <a:pt x="66045" y="1126904"/>
                </a:cubicBezTo>
                <a:cubicBezTo>
                  <a:pt x="4662" y="1017896"/>
                  <a:pt x="-5922" y="826337"/>
                  <a:pt x="2545" y="726854"/>
                </a:cubicBezTo>
                <a:close/>
              </a:path>
            </a:pathLst>
          </a:custGeom>
          <a:solidFill>
            <a:srgbClr val="92D05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cxnSp>
        <p:nvCxnSpPr>
          <p:cNvPr id="58" name="Straight Arrow Connector 57"/>
          <p:cNvCxnSpPr/>
          <p:nvPr/>
        </p:nvCxnSpPr>
        <p:spPr>
          <a:xfrm flipH="1" flipV="1">
            <a:off x="427930" y="3497081"/>
            <a:ext cx="53700" cy="313933"/>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42017" y="2791278"/>
            <a:ext cx="3332505" cy="1509747"/>
            <a:chOff x="42016" y="1934027"/>
            <a:chExt cx="3332505" cy="1509747"/>
          </a:xfrm>
        </p:grpSpPr>
        <mc:AlternateContent xmlns:mc="http://schemas.openxmlformats.org/markup-compatibility/2006" xmlns:a14="http://schemas.microsoft.com/office/drawing/2010/main">
          <mc:Choice Requires="a14">
            <p:sp>
              <p:nvSpPr>
                <p:cNvPr id="53" name="Rectangle 52"/>
                <p:cNvSpPr/>
                <p:nvPr/>
              </p:nvSpPr>
              <p:spPr>
                <a:xfrm>
                  <a:off x="877882" y="3061780"/>
                  <a:ext cx="1568699" cy="338554"/>
                </a:xfrm>
                <a:prstGeom prst="rect">
                  <a:avLst/>
                </a:prstGeom>
              </p:spPr>
              <p:txBody>
                <a:bodyPr wrap="none">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600" i="1">
                            <a:solidFill>
                              <a:srgbClr val="0070C0"/>
                            </a:solidFill>
                            <a:latin typeface="Cambria Math"/>
                            <a:ea typeface="Cambria Math"/>
                          </a:rPr>
                          <m:t>𝛽</m:t>
                        </m:r>
                        <m:r>
                          <a:rPr lang="en-US" sz="1600" i="1">
                            <a:solidFill>
                              <a:srgbClr val="0070C0"/>
                            </a:solidFill>
                            <a:latin typeface="Cambria Math"/>
                            <a:ea typeface="Cambria Math"/>
                          </a:rPr>
                          <m:t>(‖</m:t>
                        </m:r>
                        <m:sSub>
                          <m:sSubPr>
                            <m:ctrlPr>
                              <a:rPr lang="en-US" sz="1600" i="1">
                                <a:solidFill>
                                  <a:srgbClr val="0070C0"/>
                                </a:solidFill>
                                <a:latin typeface="Cambria Math" panose="02040503050406030204" pitchFamily="18" charset="0"/>
                                <a:ea typeface="Cambria Math"/>
                              </a:rPr>
                            </m:ctrlPr>
                          </m:sSubPr>
                          <m:e>
                            <m:r>
                              <a:rPr lang="en-US" sz="1600" i="1">
                                <a:solidFill>
                                  <a:srgbClr val="0070C0"/>
                                </a:solidFill>
                                <a:latin typeface="Cambria Math"/>
                                <a:ea typeface="Cambria Math"/>
                              </a:rPr>
                              <m:t>𝑥</m:t>
                            </m:r>
                          </m:e>
                          <m:sub>
                            <m:r>
                              <a:rPr lang="en-US" sz="1600" i="1">
                                <a:solidFill>
                                  <a:srgbClr val="0070C0"/>
                                </a:solidFill>
                                <a:latin typeface="Cambria Math"/>
                                <a:ea typeface="Cambria Math"/>
                              </a:rPr>
                              <m:t>1</m:t>
                            </m:r>
                          </m:sub>
                        </m:sSub>
                        <m:r>
                          <a:rPr lang="en-US" sz="1600" i="1">
                            <a:solidFill>
                              <a:srgbClr val="0070C0"/>
                            </a:solidFill>
                            <a:latin typeface="Cambria Math"/>
                            <a:ea typeface="Cambria Math"/>
                          </a:rPr>
                          <m:t>−</m:t>
                        </m:r>
                        <m:sSub>
                          <m:sSubPr>
                            <m:ctrlPr>
                              <a:rPr lang="en-US" sz="1600" i="1">
                                <a:solidFill>
                                  <a:srgbClr val="0070C0"/>
                                </a:solidFill>
                                <a:latin typeface="Cambria Math" panose="02040503050406030204" pitchFamily="18" charset="0"/>
                                <a:ea typeface="Cambria Math"/>
                              </a:rPr>
                            </m:ctrlPr>
                          </m:sSubPr>
                          <m:e>
                            <m:r>
                              <a:rPr lang="en-US" sz="1600" i="1">
                                <a:solidFill>
                                  <a:srgbClr val="0070C0"/>
                                </a:solidFill>
                                <a:latin typeface="Cambria Math"/>
                                <a:ea typeface="Cambria Math"/>
                              </a:rPr>
                              <m:t>𝑥</m:t>
                            </m:r>
                          </m:e>
                          <m:sub>
                            <m:r>
                              <a:rPr lang="en-US" sz="1600" i="1">
                                <a:solidFill>
                                  <a:srgbClr val="0070C0"/>
                                </a:solidFill>
                                <a:latin typeface="Cambria Math"/>
                                <a:ea typeface="Cambria Math"/>
                              </a:rPr>
                              <m:t>2</m:t>
                            </m:r>
                          </m:sub>
                        </m:sSub>
                        <m:r>
                          <a:rPr lang="en-US" sz="1600" i="1">
                            <a:solidFill>
                              <a:srgbClr val="0070C0"/>
                            </a:solidFill>
                            <a:latin typeface="Cambria Math"/>
                            <a:ea typeface="Cambria Math"/>
                          </a:rPr>
                          <m:t>‖,</m:t>
                        </m:r>
                        <m:r>
                          <a:rPr lang="en-US" sz="1600" i="1">
                            <a:solidFill>
                              <a:srgbClr val="0070C0"/>
                            </a:solidFill>
                            <a:latin typeface="Cambria Math"/>
                            <a:ea typeface="Cambria Math"/>
                          </a:rPr>
                          <m:t>𝑡</m:t>
                        </m:r>
                        <m:r>
                          <a:rPr lang="en-US" sz="1600" i="1">
                            <a:solidFill>
                              <a:srgbClr val="0070C0"/>
                            </a:solidFill>
                            <a:latin typeface="Cambria Math"/>
                            <a:ea typeface="Cambria Math"/>
                          </a:rPr>
                          <m:t>)</m:t>
                        </m:r>
                      </m:oMath>
                    </m:oMathPara>
                  </a14:m>
                  <a:endParaRPr lang="en-US" sz="1600" dirty="0">
                    <a:solidFill>
                      <a:srgbClr val="0070C0"/>
                    </a:solidFill>
                    <a:latin typeface="Arial" charset="0"/>
                    <a:ea typeface="ＭＳ Ｐゴシック" pitchFamily="32" charset="-128"/>
                  </a:endParaRPr>
                </a:p>
              </p:txBody>
            </p:sp>
          </mc:Choice>
          <mc:Fallback xmlns="">
            <p:sp>
              <p:nvSpPr>
                <p:cNvPr id="53" name="Rectangle 52"/>
                <p:cNvSpPr>
                  <a:spLocks noRot="1" noChangeAspect="1" noMove="1" noResize="1" noEditPoints="1" noAdjustHandles="1" noChangeArrowheads="1" noChangeShapeType="1" noTextEdit="1"/>
                </p:cNvSpPr>
                <p:nvPr/>
              </p:nvSpPr>
              <p:spPr>
                <a:xfrm>
                  <a:off x="877882" y="3061780"/>
                  <a:ext cx="1568699" cy="338554"/>
                </a:xfrm>
                <a:prstGeom prst="rect">
                  <a:avLst/>
                </a:prstGeom>
                <a:blipFill rotWithShape="0">
                  <a:blip r:embed="rId4"/>
                  <a:stretch>
                    <a:fillRect b="-10714"/>
                  </a:stretch>
                </a:blipFill>
              </p:spPr>
              <p:txBody>
                <a:bodyPr/>
                <a:lstStyle/>
                <a:p>
                  <a:r>
                    <a:rPr lang="en-US">
                      <a:noFill/>
                    </a:rPr>
                    <a:t> </a:t>
                  </a:r>
                </a:p>
              </p:txBody>
            </p:sp>
          </mc:Fallback>
        </mc:AlternateContent>
        <p:sp>
          <p:nvSpPr>
            <p:cNvPr id="48" name="Oval 47"/>
            <p:cNvSpPr/>
            <p:nvPr/>
          </p:nvSpPr>
          <p:spPr>
            <a:xfrm rot="20174433">
              <a:off x="1092827" y="1934027"/>
              <a:ext cx="1175319" cy="1212827"/>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cxnSp>
          <p:nvCxnSpPr>
            <p:cNvPr id="52" name="Straight Arrow Connector 51"/>
            <p:cNvCxnSpPr>
              <a:stCxn id="48" idx="3"/>
            </p:cNvCxnSpPr>
            <p:nvPr/>
          </p:nvCxnSpPr>
          <p:spPr>
            <a:xfrm flipV="1">
              <a:off x="1472929" y="2574469"/>
              <a:ext cx="184527" cy="525848"/>
            </a:xfrm>
            <a:prstGeom prst="straightConnector1">
              <a:avLst/>
            </a:prstGeom>
            <a:ln>
              <a:solidFill>
                <a:srgbClr val="0070C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rot="20174433">
              <a:off x="42016" y="2468297"/>
              <a:ext cx="923825" cy="975477"/>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cxnSp>
          <p:nvCxnSpPr>
            <p:cNvPr id="55" name="Straight Arrow Connector 54"/>
            <p:cNvCxnSpPr>
              <a:stCxn id="54" idx="2"/>
              <a:endCxn id="56" idx="0"/>
            </p:cNvCxnSpPr>
            <p:nvPr/>
          </p:nvCxnSpPr>
          <p:spPr>
            <a:xfrm flipV="1">
              <a:off x="81166" y="2953763"/>
              <a:ext cx="400464" cy="188376"/>
            </a:xfrm>
            <a:prstGeom prst="straightConnector1">
              <a:avLst/>
            </a:prstGeom>
            <a:ln>
              <a:solidFill>
                <a:srgbClr val="0070C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40320" y="2932025"/>
              <a:ext cx="73152" cy="731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sp>
          <p:nvSpPr>
            <p:cNvPr id="26" name="Oval 25"/>
            <p:cNvSpPr/>
            <p:nvPr/>
          </p:nvSpPr>
          <p:spPr>
            <a:xfrm>
              <a:off x="365491" y="2577392"/>
              <a:ext cx="73152" cy="731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mc:AlternateContent xmlns:mc="http://schemas.openxmlformats.org/markup-compatibility/2006" xmlns:a14="http://schemas.microsoft.com/office/drawing/2010/main">
          <mc:Choice Requires="a14">
            <p:sp>
              <p:nvSpPr>
                <p:cNvPr id="44" name="TextBox 43"/>
                <p:cNvSpPr txBox="1"/>
                <p:nvPr/>
              </p:nvSpPr>
              <p:spPr>
                <a:xfrm>
                  <a:off x="360068" y="2939402"/>
                  <a:ext cx="238912" cy="230831"/>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500" i="1">
                                <a:solidFill>
                                  <a:prstClr val="white"/>
                                </a:solidFill>
                                <a:latin typeface="Cambria Math" panose="02040503050406030204" pitchFamily="18" charset="0"/>
                                <a:ea typeface="ＭＳ Ｐゴシック" pitchFamily="32" charset="-128"/>
                              </a:rPr>
                            </m:ctrlPr>
                          </m:sSubPr>
                          <m:e>
                            <m:r>
                              <a:rPr lang="en-US" sz="1500" i="1">
                                <a:solidFill>
                                  <a:prstClr val="white"/>
                                </a:solidFill>
                                <a:latin typeface="Cambria Math"/>
                                <a:ea typeface="ＭＳ Ｐゴシック" pitchFamily="32" charset="-128"/>
                              </a:rPr>
                              <m:t>𝑥</m:t>
                            </m:r>
                          </m:e>
                          <m:sub>
                            <m:r>
                              <a:rPr lang="en-US" sz="1500" i="1">
                                <a:solidFill>
                                  <a:prstClr val="white"/>
                                </a:solidFill>
                                <a:latin typeface="Cambria Math"/>
                                <a:ea typeface="ＭＳ Ｐゴシック" pitchFamily="32" charset="-128"/>
                              </a:rPr>
                              <m:t>1</m:t>
                            </m:r>
                          </m:sub>
                        </m:sSub>
                      </m:oMath>
                    </m:oMathPara>
                  </a14:m>
                  <a:endParaRPr lang="en-US" sz="1500" dirty="0">
                    <a:solidFill>
                      <a:prstClr val="white"/>
                    </a:solidFill>
                    <a:latin typeface="Arial" charset="0"/>
                    <a:ea typeface="ＭＳ Ｐゴシック" pitchFamily="32" charset="-128"/>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360068" y="2939402"/>
                  <a:ext cx="238912" cy="230831"/>
                </a:xfrm>
                <a:prstGeom prst="rect">
                  <a:avLst/>
                </a:prstGeom>
                <a:blipFill>
                  <a:blip r:embed="rId5"/>
                  <a:stretch>
                    <a:fillRect l="-10256" r="-5128" b="-157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184715" y="2542505"/>
                  <a:ext cx="243400" cy="230831"/>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500" i="1">
                                <a:solidFill>
                                  <a:prstClr val="white"/>
                                </a:solidFill>
                                <a:latin typeface="Cambria Math" panose="02040503050406030204" pitchFamily="18" charset="0"/>
                              </a:rPr>
                            </m:ctrlPr>
                          </m:sSubPr>
                          <m:e>
                            <m:r>
                              <a:rPr lang="en-US" sz="1500" i="1">
                                <a:solidFill>
                                  <a:prstClr val="white"/>
                                </a:solidFill>
                                <a:latin typeface="Cambria Math"/>
                              </a:rPr>
                              <m:t>𝑥</m:t>
                            </m:r>
                          </m:e>
                          <m:sub>
                            <m:r>
                              <a:rPr lang="en-US" sz="1500" i="1">
                                <a:solidFill>
                                  <a:prstClr val="white"/>
                                </a:solidFill>
                                <a:latin typeface="Cambria Math"/>
                              </a:rPr>
                              <m:t>2</m:t>
                            </m:r>
                          </m:sub>
                        </m:sSub>
                      </m:oMath>
                    </m:oMathPara>
                  </a14:m>
                  <a:endParaRPr lang="en-US" sz="1500" dirty="0">
                    <a:solidFill>
                      <a:prstClr val="white"/>
                    </a:solidFill>
                    <a:latin typeface="Arial" charset="0"/>
                    <a:ea typeface="ＭＳ Ｐゴシック" pitchFamily="32" charset="-128"/>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184715" y="2542505"/>
                  <a:ext cx="243400" cy="230831"/>
                </a:xfrm>
                <a:prstGeom prst="rect">
                  <a:avLst/>
                </a:prstGeom>
                <a:blipFill>
                  <a:blip r:embed="rId6"/>
                  <a:stretch>
                    <a:fillRect l="-10000" r="-5000" b="-157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2434126" y="2315342"/>
                  <a:ext cx="787460" cy="276998"/>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i="1">
                            <a:solidFill>
                              <a:prstClr val="white"/>
                            </a:solidFill>
                            <a:latin typeface="Cambria Math"/>
                            <a:ea typeface="Cambria Math"/>
                          </a:rPr>
                          <m:t>𝜉</m:t>
                        </m:r>
                        <m:d>
                          <m:dPr>
                            <m:ctrlPr>
                              <a:rPr lang="en-US" i="1">
                                <a:solidFill>
                                  <a:prstClr val="white"/>
                                </a:solidFill>
                                <a:latin typeface="Cambria Math" panose="02040503050406030204" pitchFamily="18" charset="0"/>
                                <a:ea typeface="Cambria Math"/>
                              </a:rPr>
                            </m:ctrlPr>
                          </m:dPr>
                          <m:e>
                            <m:sSub>
                              <m:sSubPr>
                                <m:ctrlPr>
                                  <a:rPr lang="en-US" i="1">
                                    <a:solidFill>
                                      <a:prstClr val="white"/>
                                    </a:solidFill>
                                    <a:latin typeface="Cambria Math" panose="02040503050406030204" pitchFamily="18" charset="0"/>
                                    <a:ea typeface="Cambria Math"/>
                                  </a:rPr>
                                </m:ctrlPr>
                              </m:sSubPr>
                              <m:e>
                                <m:r>
                                  <a:rPr lang="en-US" i="1">
                                    <a:solidFill>
                                      <a:prstClr val="white"/>
                                    </a:solidFill>
                                    <a:latin typeface="Cambria Math"/>
                                    <a:ea typeface="Cambria Math"/>
                                  </a:rPr>
                                  <m:t>𝑥</m:t>
                                </m:r>
                              </m:e>
                              <m:sub>
                                <m:r>
                                  <a:rPr lang="en-US" i="1">
                                    <a:solidFill>
                                      <a:prstClr val="white"/>
                                    </a:solidFill>
                                    <a:latin typeface="Cambria Math"/>
                                    <a:ea typeface="Cambria Math"/>
                                  </a:rPr>
                                  <m:t>2</m:t>
                                </m:r>
                              </m:sub>
                            </m:sSub>
                            <m:r>
                              <a:rPr lang="en-US" i="1">
                                <a:solidFill>
                                  <a:prstClr val="white"/>
                                </a:solidFill>
                                <a:latin typeface="Cambria Math"/>
                                <a:ea typeface="Cambria Math"/>
                              </a:rPr>
                              <m:t>,</m:t>
                            </m:r>
                            <m:r>
                              <a:rPr lang="en-US" i="1">
                                <a:solidFill>
                                  <a:prstClr val="white"/>
                                </a:solidFill>
                                <a:latin typeface="Cambria Math"/>
                                <a:ea typeface="Cambria Math"/>
                              </a:rPr>
                              <m:t>𝑡</m:t>
                            </m:r>
                          </m:e>
                        </m:d>
                      </m:oMath>
                    </m:oMathPara>
                  </a14:m>
                  <a:endParaRPr lang="en-US" dirty="0">
                    <a:solidFill>
                      <a:prstClr val="white"/>
                    </a:solidFill>
                    <a:latin typeface="Arial" charset="0"/>
                    <a:ea typeface="ＭＳ Ｐゴシック" pitchFamily="32" charset="-128"/>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2434126" y="2315342"/>
                  <a:ext cx="787460" cy="276998"/>
                </a:xfrm>
                <a:prstGeom prst="rect">
                  <a:avLst/>
                </a:prstGeom>
                <a:blipFill>
                  <a:blip r:embed="rId7"/>
                  <a:stretch>
                    <a:fillRect l="-9302" b="-3777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2592384" y="3160898"/>
                  <a:ext cx="782137" cy="276998"/>
                </a:xfrm>
                <a:prstGeom prst="rect">
                  <a:avLst/>
                </a:prstGeom>
                <a:noFill/>
                <a:ln>
                  <a:noFill/>
                </a:ln>
              </p:spPr>
              <p:txBody>
                <a:bodyPr wrap="none" lIns="0" tIns="0" rIns="0" bIns="0" rtlCol="0">
                  <a:spAutoFit/>
                </a:bodyPr>
                <a:lstStyle/>
                <a:p>
                  <a:pPr defTabSz="342946" fontAlgn="base">
                    <a:spcBef>
                      <a:spcPct val="0"/>
                    </a:spcBef>
                    <a:spcAft>
                      <a:spcPct val="0"/>
                    </a:spcAft>
                  </a:pPr>
                  <a14:m>
                    <m:oMathPara xmlns:m="http://schemas.openxmlformats.org/officeDocument/2006/math">
                      <m:oMathParaPr>
                        <m:jc m:val="centerGroup"/>
                      </m:oMathParaPr>
                      <m:oMath xmlns:m="http://schemas.openxmlformats.org/officeDocument/2006/math">
                        <m:r>
                          <a:rPr lang="en-US" i="1">
                            <a:solidFill>
                              <a:prstClr val="white"/>
                            </a:solidFill>
                            <a:latin typeface="Cambria Math"/>
                            <a:ea typeface="Cambria Math"/>
                          </a:rPr>
                          <m:t>𝜉</m:t>
                        </m:r>
                        <m:d>
                          <m:dPr>
                            <m:ctrlPr>
                              <a:rPr lang="en-US" i="1">
                                <a:solidFill>
                                  <a:prstClr val="white"/>
                                </a:solidFill>
                                <a:latin typeface="Cambria Math" panose="02040503050406030204" pitchFamily="18" charset="0"/>
                                <a:ea typeface="Cambria Math"/>
                              </a:rPr>
                            </m:ctrlPr>
                          </m:dPr>
                          <m:e>
                            <m:sSub>
                              <m:sSubPr>
                                <m:ctrlPr>
                                  <a:rPr lang="en-US" i="1">
                                    <a:solidFill>
                                      <a:prstClr val="white"/>
                                    </a:solidFill>
                                    <a:latin typeface="Cambria Math" panose="02040503050406030204" pitchFamily="18" charset="0"/>
                                    <a:ea typeface="Cambria Math"/>
                                  </a:rPr>
                                </m:ctrlPr>
                              </m:sSubPr>
                              <m:e>
                                <m:r>
                                  <a:rPr lang="en-US" i="1">
                                    <a:solidFill>
                                      <a:prstClr val="white"/>
                                    </a:solidFill>
                                    <a:latin typeface="Cambria Math"/>
                                    <a:ea typeface="Cambria Math"/>
                                  </a:rPr>
                                  <m:t>𝑥</m:t>
                                </m:r>
                              </m:e>
                              <m:sub>
                                <m:r>
                                  <a:rPr lang="en-US" i="1">
                                    <a:solidFill>
                                      <a:prstClr val="white"/>
                                    </a:solidFill>
                                    <a:latin typeface="Cambria Math"/>
                                    <a:ea typeface="Cambria Math"/>
                                  </a:rPr>
                                  <m:t>1</m:t>
                                </m:r>
                              </m:sub>
                            </m:sSub>
                            <m:r>
                              <a:rPr lang="en-US" i="1">
                                <a:solidFill>
                                  <a:prstClr val="white"/>
                                </a:solidFill>
                                <a:latin typeface="Cambria Math"/>
                                <a:ea typeface="Cambria Math"/>
                              </a:rPr>
                              <m:t>,</m:t>
                            </m:r>
                            <m:r>
                              <a:rPr lang="en-US" i="1">
                                <a:solidFill>
                                  <a:prstClr val="white"/>
                                </a:solidFill>
                                <a:latin typeface="Cambria Math"/>
                                <a:ea typeface="Cambria Math"/>
                              </a:rPr>
                              <m:t>𝑡</m:t>
                            </m:r>
                          </m:e>
                        </m:d>
                      </m:oMath>
                    </m:oMathPara>
                  </a14:m>
                  <a:endParaRPr lang="en-US" dirty="0">
                    <a:solidFill>
                      <a:prstClr val="white"/>
                    </a:solidFill>
                    <a:latin typeface="Arial" charset="0"/>
                    <a:ea typeface="ＭＳ Ｐゴシック" pitchFamily="32" charset="-128"/>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2592384" y="3160898"/>
                  <a:ext cx="782137" cy="276998"/>
                </a:xfrm>
                <a:prstGeom prst="rect">
                  <a:avLst/>
                </a:prstGeom>
                <a:blipFill>
                  <a:blip r:embed="rId8"/>
                  <a:stretch>
                    <a:fillRect l="-9302" t="-2222" b="-37778"/>
                  </a:stretch>
                </a:blipFill>
                <a:ln>
                  <a:noFill/>
                </a:ln>
              </p:spPr>
              <p:txBody>
                <a:bodyPr/>
                <a:lstStyle/>
                <a:p>
                  <a:r>
                    <a:rPr lang="en-US">
                      <a:noFill/>
                    </a:rPr>
                    <a:t> </a:t>
                  </a:r>
                </a:p>
              </p:txBody>
            </p:sp>
          </mc:Fallback>
        </mc:AlternateContent>
        <p:sp>
          <p:nvSpPr>
            <p:cNvPr id="49" name="Oval 48"/>
            <p:cNvSpPr/>
            <p:nvPr/>
          </p:nvSpPr>
          <p:spPr>
            <a:xfrm>
              <a:off x="1640465" y="2473043"/>
              <a:ext cx="73152" cy="73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sp>
          <p:nvSpPr>
            <p:cNvPr id="50" name="Oval 49"/>
            <p:cNvSpPr/>
            <p:nvPr/>
          </p:nvSpPr>
          <p:spPr>
            <a:xfrm>
              <a:off x="1677041" y="2208107"/>
              <a:ext cx="73152" cy="731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fontAlgn="base">
                <a:spcBef>
                  <a:spcPct val="0"/>
                </a:spcBef>
                <a:spcAft>
                  <a:spcPct val="0"/>
                </a:spcAft>
              </a:pPr>
              <a:endParaRPr lang="en-US" sz="2400">
                <a:solidFill>
                  <a:srgbClr val="000000"/>
                </a:solidFill>
                <a:latin typeface="Calibri" panose="020F0502020204030204"/>
              </a:endParaRPr>
            </a:p>
          </p:txBody>
        </p:sp>
        <p:cxnSp>
          <p:nvCxnSpPr>
            <p:cNvPr id="51" name="Straight Arrow Connector 50"/>
            <p:cNvCxnSpPr>
              <a:stCxn id="49" idx="0"/>
              <a:endCxn id="50" idx="4"/>
            </p:cNvCxnSpPr>
            <p:nvPr/>
          </p:nvCxnSpPr>
          <p:spPr>
            <a:xfrm flipV="1">
              <a:off x="1677041" y="2281259"/>
              <a:ext cx="36576" cy="191784"/>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Freeform 27"/>
            <p:cNvSpPr/>
            <p:nvPr/>
          </p:nvSpPr>
          <p:spPr>
            <a:xfrm rot="215592">
              <a:off x="492419" y="2499204"/>
              <a:ext cx="2682909" cy="649638"/>
            </a:xfrm>
            <a:custGeom>
              <a:avLst/>
              <a:gdLst>
                <a:gd name="connsiteX0" fmla="*/ 0 w 2682909"/>
                <a:gd name="connsiteY0" fmla="*/ 734711 h 885436"/>
                <a:gd name="connsiteX1" fmla="*/ 984738 w 2682909"/>
                <a:gd name="connsiteY1" fmla="*/ 1182 h 885436"/>
                <a:gd name="connsiteX2" fmla="*/ 2682909 w 2682909"/>
                <a:gd name="connsiteY2" fmla="*/ 885436 h 885436"/>
              </a:gdLst>
              <a:ahLst/>
              <a:cxnLst>
                <a:cxn ang="0">
                  <a:pos x="connsiteX0" y="connsiteY0"/>
                </a:cxn>
                <a:cxn ang="0">
                  <a:pos x="connsiteX1" y="connsiteY1"/>
                </a:cxn>
                <a:cxn ang="0">
                  <a:pos x="connsiteX2" y="connsiteY2"/>
                </a:cxn>
              </a:cxnLst>
              <a:rect l="l" t="t" r="r" b="b"/>
              <a:pathLst>
                <a:path w="2682909" h="885436">
                  <a:moveTo>
                    <a:pt x="0" y="734711"/>
                  </a:moveTo>
                  <a:cubicBezTo>
                    <a:pt x="268793" y="355386"/>
                    <a:pt x="537587" y="-23939"/>
                    <a:pt x="984738" y="1182"/>
                  </a:cubicBezTo>
                  <a:cubicBezTo>
                    <a:pt x="1431890" y="26303"/>
                    <a:pt x="2398206" y="734711"/>
                    <a:pt x="2682909" y="885436"/>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7" name="Freeform 29"/>
            <p:cNvSpPr/>
            <p:nvPr/>
          </p:nvSpPr>
          <p:spPr>
            <a:xfrm rot="342489">
              <a:off x="428244" y="2195842"/>
              <a:ext cx="2682909" cy="649638"/>
            </a:xfrm>
            <a:custGeom>
              <a:avLst/>
              <a:gdLst>
                <a:gd name="connsiteX0" fmla="*/ 0 w 2682909"/>
                <a:gd name="connsiteY0" fmla="*/ 734711 h 885436"/>
                <a:gd name="connsiteX1" fmla="*/ 984738 w 2682909"/>
                <a:gd name="connsiteY1" fmla="*/ 1182 h 885436"/>
                <a:gd name="connsiteX2" fmla="*/ 2682909 w 2682909"/>
                <a:gd name="connsiteY2" fmla="*/ 885436 h 885436"/>
              </a:gdLst>
              <a:ahLst/>
              <a:cxnLst>
                <a:cxn ang="0">
                  <a:pos x="connsiteX0" y="connsiteY0"/>
                </a:cxn>
                <a:cxn ang="0">
                  <a:pos x="connsiteX1" y="connsiteY1"/>
                </a:cxn>
                <a:cxn ang="0">
                  <a:pos x="connsiteX2" y="connsiteY2"/>
                </a:cxn>
              </a:cxnLst>
              <a:rect l="l" t="t" r="r" b="b"/>
              <a:pathLst>
                <a:path w="2682909" h="885436">
                  <a:moveTo>
                    <a:pt x="0" y="734711"/>
                  </a:moveTo>
                  <a:cubicBezTo>
                    <a:pt x="268793" y="355386"/>
                    <a:pt x="537587" y="-23939"/>
                    <a:pt x="984738" y="1182"/>
                  </a:cubicBezTo>
                  <a:cubicBezTo>
                    <a:pt x="1431890" y="26303"/>
                    <a:pt x="2398206" y="734711"/>
                    <a:pt x="2682909" y="885436"/>
                  </a:cubicBezTo>
                </a:path>
              </a:pathLst>
            </a:cu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3" name="Slide Number Placeholder 2"/>
          <p:cNvSpPr>
            <a:spLocks noGrp="1"/>
          </p:cNvSpPr>
          <p:nvPr>
            <p:ph type="sldNum" sz="quarter" idx="12"/>
          </p:nvPr>
        </p:nvSpPr>
        <p:spPr/>
        <p:txBody>
          <a:bodyPr/>
          <a:lstStyle/>
          <a:p>
            <a:fld id="{25BA54BD-C84D-46CE-8B72-31BFB26ABA43}" type="slidenum">
              <a:rPr lang="en-US">
                <a:solidFill>
                  <a:srgbClr val="637052"/>
                </a:solidFill>
                <a:latin typeface="Calibri" panose="020F0502020204030204"/>
              </a:rPr>
              <a:pPr/>
              <a:t>15</a:t>
            </a:fld>
            <a:endParaRPr lang="en-US">
              <a:solidFill>
                <a:srgbClr val="637052"/>
              </a:solidFill>
              <a:latin typeface="Calibri" panose="020F0502020204030204"/>
            </a:endParaRPr>
          </a:p>
        </p:txBody>
      </p:sp>
      <p:sp>
        <p:nvSpPr>
          <p:cNvPr id="4" name="Title 3"/>
          <p:cNvSpPr>
            <a:spLocks noGrp="1"/>
          </p:cNvSpPr>
          <p:nvPr>
            <p:ph type="title" idx="4294967295"/>
          </p:nvPr>
        </p:nvSpPr>
        <p:spPr>
          <a:xfrm>
            <a:off x="-115343" y="562361"/>
            <a:ext cx="8534400" cy="788988"/>
          </a:xfrm>
        </p:spPr>
        <p:txBody>
          <a:bodyPr>
            <a:noAutofit/>
          </a:bodyPr>
          <a:lstStyle/>
          <a:p>
            <a:pPr defTabSz="342946" fontAlgn="base">
              <a:spcAft>
                <a:spcPct val="0"/>
              </a:spcAft>
            </a:pPr>
            <a:r>
              <a:rPr lang="en-US" altLang="zh-CN" sz="3600" dirty="0">
                <a:solidFill>
                  <a:schemeClr val="bg1"/>
                </a:solidFill>
              </a:rPr>
              <a:t>What is a good discrepancy ?</a:t>
            </a:r>
            <a:endParaRPr lang="en-US" sz="3600" dirty="0">
              <a:solidFill>
                <a:schemeClr val="bg1"/>
              </a:solidFill>
            </a:endParaRPr>
          </a:p>
        </p:txBody>
      </p:sp>
      <p:sp>
        <p:nvSpPr>
          <p:cNvPr id="27" name="Content Placeholder 4"/>
          <p:cNvSpPr txBox="1">
            <a:spLocks/>
          </p:cNvSpPr>
          <p:nvPr/>
        </p:nvSpPr>
        <p:spPr>
          <a:xfrm>
            <a:off x="497310" y="4114800"/>
            <a:ext cx="4246185" cy="3429000"/>
          </a:xfrm>
          <a:prstGeom prst="rect">
            <a:avLst/>
          </a:prstGeom>
        </p:spPr>
        <p:txBody>
          <a:bodyPr vert="horz" lIns="68589" tIns="34295" rIns="68589" bIns="34295"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US" sz="1500" dirty="0">
              <a:solidFill>
                <a:srgbClr val="000000"/>
              </a:solidFill>
              <a:latin typeface="Calibri" panose="020F0502020204030204"/>
            </a:endParaRPr>
          </a:p>
        </p:txBody>
      </p:sp>
      <mc:AlternateContent xmlns:mc="http://schemas.openxmlformats.org/markup-compatibility/2006" xmlns:a14="http://schemas.microsoft.com/office/drawing/2010/main">
        <mc:Choice Requires="a14">
          <p:sp>
            <p:nvSpPr>
              <p:cNvPr id="5" name="TextBox 4"/>
              <p:cNvSpPr txBox="1"/>
              <p:nvPr/>
            </p:nvSpPr>
            <p:spPr>
              <a:xfrm>
                <a:off x="3557750" y="2382174"/>
                <a:ext cx="5357651" cy="1908215"/>
              </a:xfrm>
              <a:prstGeom prst="rect">
                <a:avLst/>
              </a:prstGeom>
              <a:noFill/>
            </p:spPr>
            <p:txBody>
              <a:bodyPr wrap="square" rtlCol="0">
                <a:spAutoFit/>
              </a:bodyPr>
              <a:lstStyle/>
              <a:p>
                <a:pPr>
                  <a:lnSpc>
                    <a:spcPct val="150000"/>
                  </a:lnSpc>
                  <a:spcBef>
                    <a:spcPts val="600"/>
                  </a:spcBef>
                </a:pPr>
                <a:r>
                  <a:rPr lang="en-US" sz="2400" dirty="0">
                    <a:solidFill>
                      <a:schemeClr val="bg1"/>
                    </a:solidFill>
                    <a:latin typeface="Calibri" panose="020F0502020204030204"/>
                  </a:rPr>
                  <a:t>General: Applies to general nonlinear </a:t>
                </a:r>
                <a14:m>
                  <m:oMath xmlns:m="http://schemas.openxmlformats.org/officeDocument/2006/math">
                    <m:r>
                      <a:rPr lang="en-US" sz="2400" i="1">
                        <a:solidFill>
                          <a:schemeClr val="bg1"/>
                        </a:solidFill>
                        <a:latin typeface="Cambria Math" charset="0"/>
                      </a:rPr>
                      <m:t>𝑓</m:t>
                    </m:r>
                  </m:oMath>
                </a14:m>
                <a:endParaRPr lang="en-US" sz="2400" dirty="0">
                  <a:solidFill>
                    <a:schemeClr val="bg1"/>
                  </a:solidFill>
                  <a:latin typeface="Calibri" panose="020F0502020204030204"/>
                </a:endParaRPr>
              </a:p>
              <a:p>
                <a:pPr>
                  <a:lnSpc>
                    <a:spcPct val="150000"/>
                  </a:lnSpc>
                  <a:spcBef>
                    <a:spcPts val="600"/>
                  </a:spcBef>
                </a:pPr>
                <a:r>
                  <a:rPr lang="en-US" sz="2400" dirty="0">
                    <a:solidFill>
                      <a:schemeClr val="bg1"/>
                    </a:solidFill>
                    <a:latin typeface="Calibri" panose="020F0502020204030204"/>
                  </a:rPr>
                  <a:t>Accurate: Small error in </a:t>
                </a:r>
                <a14:m>
                  <m:oMath xmlns:m="http://schemas.openxmlformats.org/officeDocument/2006/math">
                    <m:r>
                      <a:rPr lang="en-US" sz="2400" i="1">
                        <a:solidFill>
                          <a:srgbClr val="0070C0"/>
                        </a:solidFill>
                        <a:latin typeface="Cambria Math"/>
                        <a:ea typeface="Cambria Math"/>
                      </a:rPr>
                      <m:t>𝛽</m:t>
                    </m:r>
                    <m:r>
                      <a:rPr lang="en-US" sz="2400" i="1">
                        <a:solidFill>
                          <a:srgbClr val="0070C0"/>
                        </a:solidFill>
                        <a:latin typeface="Cambria Math"/>
                        <a:ea typeface="Cambria Math"/>
                      </a:rPr>
                      <m:t> </m:t>
                    </m:r>
                  </m:oMath>
                </a14:m>
                <a:endParaRPr lang="en-US" sz="2400" dirty="0">
                  <a:solidFill>
                    <a:srgbClr val="0070C0"/>
                  </a:solidFill>
                  <a:latin typeface="Calibri" panose="020F0502020204030204"/>
                  <a:ea typeface="Cambria Math"/>
                </a:endParaRPr>
              </a:p>
              <a:p>
                <a:pPr>
                  <a:lnSpc>
                    <a:spcPct val="150000"/>
                  </a:lnSpc>
                  <a:spcBef>
                    <a:spcPts val="600"/>
                  </a:spcBef>
                </a:pPr>
                <a:r>
                  <a:rPr lang="en-US" sz="2400" dirty="0">
                    <a:solidFill>
                      <a:schemeClr val="bg1"/>
                    </a:solidFill>
                    <a:latin typeface="Calibri" panose="020F0502020204030204"/>
                  </a:rPr>
                  <a:t>Effective: Computing </a:t>
                </a:r>
                <a14:m>
                  <m:oMath xmlns:m="http://schemas.openxmlformats.org/officeDocument/2006/math">
                    <m:r>
                      <a:rPr lang="en-US" sz="2400" i="1">
                        <a:solidFill>
                          <a:srgbClr val="0070C0"/>
                        </a:solidFill>
                        <a:latin typeface="Cambria Math"/>
                        <a:ea typeface="Cambria Math"/>
                      </a:rPr>
                      <m:t>𝛽</m:t>
                    </m:r>
                    <m:r>
                      <a:rPr lang="en-US" sz="2400" i="1">
                        <a:solidFill>
                          <a:srgbClr val="0070C0"/>
                        </a:solidFill>
                        <a:latin typeface="Cambria Math"/>
                        <a:ea typeface="Cambria Math"/>
                      </a:rPr>
                      <m:t> </m:t>
                    </m:r>
                  </m:oMath>
                </a14:m>
                <a:r>
                  <a:rPr lang="en-US" sz="2400" dirty="0">
                    <a:solidFill>
                      <a:schemeClr val="bg1"/>
                    </a:solidFill>
                    <a:latin typeface="Calibri" panose="020F0502020204030204"/>
                  </a:rPr>
                  <a:t>is fast (in practice)</a:t>
                </a:r>
              </a:p>
            </p:txBody>
          </p:sp>
        </mc:Choice>
        <mc:Fallback xmlns="">
          <p:sp>
            <p:nvSpPr>
              <p:cNvPr id="5" name="TextBox 4"/>
              <p:cNvSpPr txBox="1">
                <a:spLocks noRot="1" noChangeAspect="1" noMove="1" noResize="1" noEditPoints="1" noAdjustHandles="1" noChangeArrowheads="1" noChangeShapeType="1" noTextEdit="1"/>
              </p:cNvSpPr>
              <p:nvPr/>
            </p:nvSpPr>
            <p:spPr>
              <a:xfrm>
                <a:off x="3557750" y="2382174"/>
                <a:ext cx="5357651" cy="1908215"/>
              </a:xfrm>
              <a:prstGeom prst="rect">
                <a:avLst/>
              </a:prstGeom>
              <a:blipFill>
                <a:blip r:embed="rId9"/>
                <a:stretch>
                  <a:fillRect l="-1820" r="-1024" b="-3514"/>
                </a:stretch>
              </a:blipFill>
            </p:spPr>
            <p:txBody>
              <a:bodyPr/>
              <a:lstStyle/>
              <a:p>
                <a:r>
                  <a:rPr lang="en-US">
                    <a:noFill/>
                  </a:rPr>
                  <a:t> </a:t>
                </a:r>
              </a:p>
            </p:txBody>
          </p:sp>
        </mc:Fallback>
      </mc:AlternateContent>
      <p:grpSp>
        <p:nvGrpSpPr>
          <p:cNvPr id="38" name="Group 37"/>
          <p:cNvGrpSpPr/>
          <p:nvPr/>
        </p:nvGrpSpPr>
        <p:grpSpPr>
          <a:xfrm>
            <a:off x="486442" y="2752803"/>
            <a:ext cx="2813470" cy="2188069"/>
            <a:chOff x="486442" y="1895552"/>
            <a:chExt cx="2813470" cy="2188069"/>
          </a:xfrm>
        </p:grpSpPr>
        <p:cxnSp>
          <p:nvCxnSpPr>
            <p:cNvPr id="8" name="Straight Connector 7"/>
            <p:cNvCxnSpPr/>
            <p:nvPr/>
          </p:nvCxnSpPr>
          <p:spPr>
            <a:xfrm flipH="1">
              <a:off x="486442" y="2119915"/>
              <a:ext cx="124282" cy="228600"/>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93952" y="2003025"/>
              <a:ext cx="89226" cy="172579"/>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028708" y="1935657"/>
              <a:ext cx="124282" cy="171750"/>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283387" y="1907486"/>
              <a:ext cx="97564" cy="166010"/>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537829" y="1895552"/>
              <a:ext cx="88491" cy="193762"/>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765790" y="1907486"/>
              <a:ext cx="118952" cy="239803"/>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957545" y="1906364"/>
              <a:ext cx="180699" cy="315330"/>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134581" y="1909642"/>
              <a:ext cx="235915" cy="405700"/>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335157" y="1940876"/>
              <a:ext cx="304541" cy="480451"/>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2562536" y="1996971"/>
              <a:ext cx="346655" cy="543469"/>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775091" y="2123849"/>
              <a:ext cx="349514" cy="546667"/>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2979926" y="2367408"/>
              <a:ext cx="268961" cy="416425"/>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175630" y="2684108"/>
              <a:ext cx="124282" cy="228600"/>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261123" y="2764037"/>
              <a:ext cx="209137" cy="391200"/>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562344" y="2805966"/>
              <a:ext cx="170120" cy="299699"/>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751097" y="2905043"/>
              <a:ext cx="179028" cy="299548"/>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962428" y="3015394"/>
              <a:ext cx="180782" cy="326298"/>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2144691" y="3131680"/>
              <a:ext cx="196785" cy="391617"/>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2370496" y="3245774"/>
              <a:ext cx="245710" cy="471570"/>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2592384" y="3350675"/>
              <a:ext cx="277826" cy="585187"/>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2782852" y="3434991"/>
              <a:ext cx="341753" cy="648630"/>
            </a:xfrm>
            <a:prstGeom prst="line">
              <a:avLst/>
            </a:prstGeom>
            <a:ln w="28575">
              <a:solidFill>
                <a:srgbClr val="244156"/>
              </a:solidFill>
              <a:prstDash val="dashDot"/>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17047533"/>
      </p:ext>
    </p:extLst>
  </p:cSld>
  <p:clrMapOvr>
    <a:masterClrMapping/>
  </p:clrMapOvr>
  <mc:AlternateContent xmlns:mc="http://schemas.openxmlformats.org/markup-compatibility/2006" xmlns:p14="http://schemas.microsoft.com/office/powerpoint/2010/main">
    <mc:Choice Requires="p14">
      <p:transition spd="med" p14:dur="700" advTm="108702">
        <p:fade/>
      </p:transition>
    </mc:Choice>
    <mc:Fallback xmlns="">
      <p:transition spd="med" advTm="1087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26335" y="1292964"/>
                <a:ext cx="8491330" cy="4525963"/>
              </a:xfrm>
            </p:spPr>
            <p:txBody>
              <a:bodyPr/>
              <a:lstStyle/>
              <a:p>
                <a:pPr marL="0" indent="0">
                  <a:buNone/>
                </a:pPr>
                <a14:m>
                  <m:oMathPara xmlns:m="http://schemas.openxmlformats.org/officeDocument/2006/math">
                    <m:oMathParaPr>
                      <m:jc m:val="left"/>
                    </m:oMathParaPr>
                    <m:oMath xmlns:m="http://schemas.openxmlformats.org/officeDocument/2006/math">
                      <m:r>
                        <a:rPr lang="en-US" sz="2400" i="1" smtClean="0">
                          <a:latin typeface="Cambria Math" charset="0"/>
                        </a:rPr>
                        <m:t>𝜉</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charset="0"/>
                                </a:rPr>
                                <m:t>𝐵</m:t>
                              </m:r>
                              <m:r>
                                <a:rPr lang="en-US" sz="2400" i="1">
                                  <a:latin typeface="Cambria Math" charset="0"/>
                                </a:rPr>
                                <m:t>(</m:t>
                              </m:r>
                              <m:r>
                                <a:rPr lang="en-US" sz="2400" i="1">
                                  <a:latin typeface="Cambria Math" charset="0"/>
                                </a:rPr>
                                <m:t>𝑥</m:t>
                              </m:r>
                            </m:e>
                            <m:sub>
                              <m:r>
                                <a:rPr lang="en-US" sz="2400" i="1">
                                  <a:latin typeface="Cambria Math" charset="0"/>
                                </a:rPr>
                                <m:t>0</m:t>
                              </m:r>
                            </m:sub>
                          </m:sSub>
                          <m:r>
                            <a:rPr lang="en-US" sz="2400" i="1">
                              <a:latin typeface="Cambria Math" charset="0"/>
                            </a:rPr>
                            <m:t>,</m:t>
                          </m:r>
                          <m:r>
                            <a:rPr lang="en-US" sz="2400" i="1">
                              <a:latin typeface="Cambria Math" charset="0"/>
                            </a:rPr>
                            <m:t>𝛿</m:t>
                          </m:r>
                          <m:r>
                            <a:rPr lang="en-US" sz="2400" i="1">
                              <a:latin typeface="Cambria Math" charset="0"/>
                            </a:rPr>
                            <m:t>),[0,</m:t>
                          </m:r>
                          <m:r>
                            <a:rPr lang="en-US" sz="2400" i="1">
                              <a:latin typeface="Cambria Math" charset="0"/>
                            </a:rPr>
                            <m:t>𝑇</m:t>
                          </m:r>
                          <m:r>
                            <a:rPr lang="en-US" sz="2400" i="1">
                              <a:latin typeface="Cambria Math" charset="0"/>
                            </a:rPr>
                            <m:t>]</m:t>
                          </m:r>
                        </m:e>
                      </m:d>
                      <m:r>
                        <a:rPr lang="en-US" sz="2400" b="0" i="1" smtClean="0">
                          <a:latin typeface="Cambria Math" charset="0"/>
                        </a:rPr>
                        <m:t>  ⊆  </m:t>
                      </m:r>
                      <m:r>
                        <a:rPr lang="en-US" sz="2400" i="1">
                          <a:latin typeface="Cambria Math" charset="0"/>
                        </a:rPr>
                        <m:t>𝜉</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0</m:t>
                              </m:r>
                            </m:sub>
                          </m:sSub>
                          <m:r>
                            <a:rPr lang="en-US" sz="2400" i="1">
                              <a:latin typeface="Cambria Math" charset="0"/>
                            </a:rPr>
                            <m:t>,.</m:t>
                          </m:r>
                        </m:e>
                      </m:d>
                      <m:r>
                        <a:rPr lang="en-US" sz="2400" i="1">
                          <a:latin typeface="Cambria Math" charset="0"/>
                        </a:rPr>
                        <m:t>⊕</m:t>
                      </m:r>
                      <m:r>
                        <a:rPr lang="en-US" sz="2400" i="1">
                          <a:solidFill>
                            <a:schemeClr val="accent6">
                              <a:lumMod val="75000"/>
                            </a:schemeClr>
                          </a:solidFill>
                          <a:latin typeface="Cambria Math" charset="0"/>
                        </a:rPr>
                        <m:t>𝛽</m:t>
                      </m:r>
                    </m:oMath>
                  </m:oMathPara>
                </a14:m>
                <a:endParaRPr lang="en-US" sz="2400" dirty="0">
                  <a:solidFill>
                    <a:srgbClr val="00B0F0"/>
                  </a:solidFill>
                </a:endParaRPr>
              </a:p>
              <a:p>
                <a:pPr marL="0" indent="0">
                  <a:buNone/>
                </a:pPr>
                <a:r>
                  <a:rPr lang="en-US" sz="2400" dirty="0">
                    <a:solidFill>
                      <a:schemeClr val="bg1">
                        <a:lumMod val="85000"/>
                      </a:schemeClr>
                    </a:solidFill>
                  </a:rPr>
                  <a:t>reach set over-approximated by simulation and sensitivity</a:t>
                </a:r>
              </a:p>
              <a:p>
                <a:pPr marL="0" indent="0">
                  <a:buNone/>
                </a:pPr>
                <a:endParaRPr lang="en-US" sz="2400" dirty="0">
                  <a:solidFill>
                    <a:srgbClr val="00B0F0"/>
                  </a:solidFill>
                </a:endParaRPr>
              </a:p>
              <a:p>
                <a:pPr marL="0" indent="0">
                  <a:buNone/>
                </a:pPr>
                <a:r>
                  <a:rPr lang="en-US" sz="2400" dirty="0">
                    <a:solidFill>
                      <a:srgbClr val="00B0F0"/>
                    </a:solidFill>
                  </a:rPr>
                  <a:t>Definition. </a:t>
                </a:r>
                <a14:m>
                  <m:oMath xmlns:m="http://schemas.openxmlformats.org/officeDocument/2006/math">
                    <m:r>
                      <a:rPr lang="en-US" sz="2400" b="0" i="1" smtClean="0">
                        <a:latin typeface="Cambria Math" panose="02040503050406030204" pitchFamily="18" charset="0"/>
                      </a:rPr>
                      <m:t>𝛽</m:t>
                    </m:r>
                    <m:r>
                      <a:rPr lang="en-US" sz="2400" b="0" i="1" smtClean="0">
                        <a:latin typeface="Cambria Math" panose="02040503050406030204" pitchFamily="18" charset="0"/>
                      </a:rPr>
                      <m:t>:</m:t>
                    </m:r>
                    <m:sSup>
                      <m:sSupPr>
                        <m:ctrlPr>
                          <a:rPr lang="en-US" sz="2400" b="0" i="1" smtClean="0">
                            <a:latin typeface="Cambria Math" panose="02040503050406030204" pitchFamily="18" charset="0"/>
                            <a:ea typeface="Cambria Math"/>
                          </a:rPr>
                        </m:ctrlPr>
                      </m:sSupPr>
                      <m:e>
                        <m:r>
                          <a:rPr lang="en-US" sz="2400" i="1">
                            <a:latin typeface="Cambria Math"/>
                            <a:ea typeface="Cambria Math"/>
                          </a:rPr>
                          <m:t>ℝ</m:t>
                        </m:r>
                      </m:e>
                      <m:sup>
                        <m:r>
                          <a:rPr lang="en-US" sz="2400" b="0" i="1" smtClean="0">
                            <a:latin typeface="Cambria Math" panose="02040503050406030204" pitchFamily="18" charset="0"/>
                            <a:ea typeface="Cambria Math"/>
                          </a:rPr>
                          <m:t>2</m:t>
                        </m:r>
                        <m:r>
                          <a:rPr lang="en-US" sz="2400" b="0" i="1" smtClean="0">
                            <a:latin typeface="Cambria Math" panose="02040503050406030204" pitchFamily="18" charset="0"/>
                            <a:ea typeface="Cambria Math"/>
                          </a:rPr>
                          <m:t>𝑛</m:t>
                        </m:r>
                      </m:sup>
                    </m:sSup>
                    <m:r>
                      <a:rPr lang="en-US" sz="2400" b="0" i="1" smtClean="0">
                        <a:latin typeface="Cambria Math" panose="02040503050406030204" pitchFamily="18" charset="0"/>
                        <a:ea typeface="Cambria Math"/>
                      </a:rPr>
                      <m:t>×</m:t>
                    </m:r>
                    <m:sSup>
                      <m:sSupPr>
                        <m:ctrlPr>
                          <a:rPr lang="en-US" sz="2400" b="0" i="1" smtClean="0">
                            <a:latin typeface="Cambria Math" panose="02040503050406030204" pitchFamily="18" charset="0"/>
                            <a:ea typeface="Cambria Math"/>
                          </a:rPr>
                        </m:ctrlPr>
                      </m:sSupPr>
                      <m:e>
                        <m:r>
                          <a:rPr lang="en-US" sz="2400" i="1">
                            <a:latin typeface="Cambria Math"/>
                            <a:ea typeface="Cambria Math"/>
                          </a:rPr>
                          <m:t>ℝ</m:t>
                        </m:r>
                      </m:e>
                      <m:sup>
                        <m:r>
                          <a:rPr lang="en-US" sz="2400" b="0" i="1" smtClean="0">
                            <a:latin typeface="Cambria Math" panose="02040503050406030204" pitchFamily="18" charset="0"/>
                            <a:ea typeface="Cambria Math"/>
                          </a:rPr>
                          <m:t>≥0</m:t>
                        </m:r>
                      </m:sup>
                    </m:sSup>
                    <m:r>
                      <a:rPr lang="en-US" sz="2400" b="0" i="1" smtClean="0">
                        <a:latin typeface="Cambria Math" panose="02040503050406030204" pitchFamily="18" charset="0"/>
                        <a:ea typeface="Cambria Math"/>
                      </a:rPr>
                      <m:t>→</m:t>
                    </m:r>
                  </m:oMath>
                </a14:m>
                <a:r>
                  <a:rPr lang="en-US" sz="2400" dirty="0"/>
                  <a:t> </a:t>
                </a:r>
                <a14:m>
                  <m:oMath xmlns:m="http://schemas.openxmlformats.org/officeDocument/2006/math">
                    <m:sSup>
                      <m:sSupPr>
                        <m:ctrlPr>
                          <a:rPr lang="en-US" sz="2400" b="0" i="1" smtClean="0">
                            <a:latin typeface="Cambria Math" panose="02040503050406030204" pitchFamily="18" charset="0"/>
                            <a:ea typeface="Cambria Math"/>
                          </a:rPr>
                        </m:ctrlPr>
                      </m:sSupPr>
                      <m:e>
                        <m:r>
                          <a:rPr lang="en-US" sz="2400" i="1">
                            <a:latin typeface="Cambria Math"/>
                            <a:ea typeface="Cambria Math"/>
                          </a:rPr>
                          <m:t>ℝ</m:t>
                        </m:r>
                      </m:e>
                      <m:sup>
                        <m:r>
                          <a:rPr lang="en-US" sz="2400" b="0" i="1" smtClean="0">
                            <a:latin typeface="Cambria Math" panose="02040503050406030204" pitchFamily="18" charset="0"/>
                            <a:ea typeface="Cambria Math"/>
                          </a:rPr>
                          <m:t>≥0 </m:t>
                        </m:r>
                      </m:sup>
                    </m:sSup>
                    <m:r>
                      <a:rPr lang="en-US" sz="2400" i="1" baseline="30000">
                        <a:latin typeface="Cambria Math"/>
                        <a:ea typeface="Cambria Math"/>
                      </a:rPr>
                      <m:t> </m:t>
                    </m:r>
                  </m:oMath>
                </a14:m>
                <a:r>
                  <a:rPr lang="en-US" sz="2400" dirty="0"/>
                  <a:t>defines a </a:t>
                </a:r>
                <a:r>
                  <a:rPr lang="en-US" sz="2400" dirty="0">
                    <a:solidFill>
                      <a:srgbClr val="00B0F0"/>
                    </a:solidFill>
                  </a:rPr>
                  <a:t>discrepancy </a:t>
                </a:r>
                <a:r>
                  <a:rPr lang="en-US" sz="2400" dirty="0"/>
                  <a:t>of the system if for any two states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𝑥</m:t>
                        </m:r>
                      </m:e>
                      <m:sub>
                        <m:r>
                          <a:rPr lang="en-US" sz="2400" b="0" i="1" smtClean="0">
                            <a:latin typeface="Cambria Math"/>
                          </a:rPr>
                          <m:t>1</m:t>
                        </m:r>
                      </m:sub>
                    </m:sSub>
                  </m:oMath>
                </a14:m>
                <a:r>
                  <a:rPr lang="en-US" sz="2400" baseline="30000" dirty="0"/>
                  <a:t> </a:t>
                </a:r>
                <a:r>
                  <a:rPr lang="en-US" sz="2400" dirty="0"/>
                  <a:t>and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𝑥</m:t>
                        </m:r>
                      </m:e>
                      <m:sub>
                        <m:r>
                          <a:rPr lang="en-US" sz="2400" b="0" i="1" smtClean="0">
                            <a:latin typeface="Cambria Math"/>
                          </a:rPr>
                          <m:t>2</m:t>
                        </m:r>
                      </m:sub>
                    </m:sSub>
                    <m:r>
                      <a:rPr lang="en-US" sz="2400" b="0" i="1" smtClean="0">
                        <a:latin typeface="Cambria Math"/>
                      </a:rPr>
                      <m:t>∈</m:t>
                    </m:r>
                    <m:r>
                      <a:rPr lang="en-US" sz="2400" b="0" i="1" smtClean="0">
                        <a:latin typeface="Cambria Math" panose="02040503050406030204" pitchFamily="18" charset="0"/>
                      </a:rPr>
                      <m:t>𝑋</m:t>
                    </m:r>
                  </m:oMath>
                </a14:m>
                <a:r>
                  <a:rPr lang="en-US" sz="2400" b="0" dirty="0"/>
                  <a:t>, for any t, </a:t>
                </a:r>
              </a:p>
              <a:p>
                <a:pPr>
                  <a:buFont typeface="Courier New" charset="0"/>
                  <a:buChar char="o"/>
                </a:pPr>
                <a14:m>
                  <m:oMath xmlns:m="http://schemas.openxmlformats.org/officeDocument/2006/math">
                    <m:r>
                      <a:rPr lang="en-US" sz="2400">
                        <a:latin typeface="Cambria Math" panose="02040503050406030204" pitchFamily="18" charset="0"/>
                        <a:ea typeface="Cambria Math"/>
                      </a:rPr>
                      <m:t>|</m:t>
                    </m:r>
                    <m:r>
                      <a:rPr lang="en-US" sz="2400" b="0" i="1" smtClean="0">
                        <a:latin typeface="Cambria Math" panose="02040503050406030204" pitchFamily="18" charset="0"/>
                        <a:ea typeface="Cambria Math"/>
                      </a:rPr>
                      <m:t>𝜉</m:t>
                    </m:r>
                    <m:d>
                      <m:dPr>
                        <m:ctrlPr>
                          <a:rPr lang="en-US" sz="2400" b="0" i="1" smtClean="0">
                            <a:latin typeface="Cambria Math" panose="02040503050406030204" pitchFamily="18" charset="0"/>
                            <a:ea typeface="Cambria Math"/>
                          </a:rPr>
                        </m:ctrlPr>
                      </m:dPr>
                      <m:e>
                        <m:sSub>
                          <m:sSubPr>
                            <m:ctrlPr>
                              <a:rPr lang="en-US" sz="2400" b="0" i="1" smtClean="0">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𝑥</m:t>
                            </m:r>
                          </m:e>
                          <m:sub>
                            <m:r>
                              <a:rPr lang="en-US" sz="2400" b="0" i="1" smtClean="0">
                                <a:latin typeface="Cambria Math" panose="02040503050406030204" pitchFamily="18" charset="0"/>
                                <a:ea typeface="Cambria Math"/>
                              </a:rPr>
                              <m:t>1</m:t>
                            </m:r>
                          </m:sub>
                        </m:sSub>
                        <m:r>
                          <a:rPr lang="en-US" sz="2400" b="0" i="1" smtClean="0">
                            <a:latin typeface="Cambria Math" panose="02040503050406030204" pitchFamily="18" charset="0"/>
                            <a:ea typeface="Cambria Math"/>
                          </a:rPr>
                          <m:t>,</m:t>
                        </m:r>
                        <m:r>
                          <a:rPr lang="en-US" sz="2400" b="0" i="1" smtClean="0">
                            <a:latin typeface="Cambria Math" panose="02040503050406030204" pitchFamily="18" charset="0"/>
                            <a:ea typeface="Cambria Math"/>
                          </a:rPr>
                          <m:t>𝑡</m:t>
                        </m:r>
                      </m:e>
                    </m:d>
                    <m:r>
                      <a:rPr lang="en-US" sz="2400" b="0" i="1" smtClean="0">
                        <a:latin typeface="Cambria Math" panose="02040503050406030204" pitchFamily="18" charset="0"/>
                        <a:ea typeface="Cambria Math"/>
                      </a:rPr>
                      <m:t>−</m:t>
                    </m:r>
                    <m:r>
                      <a:rPr lang="en-US" sz="2400" b="0" i="1" smtClean="0">
                        <a:latin typeface="Cambria Math" panose="02040503050406030204" pitchFamily="18" charset="0"/>
                        <a:ea typeface="Cambria Math"/>
                      </a:rPr>
                      <m:t>𝜉</m:t>
                    </m:r>
                    <m:d>
                      <m:dPr>
                        <m:ctrlPr>
                          <a:rPr lang="en-US" sz="2400" b="0" i="1" smtClean="0">
                            <a:latin typeface="Cambria Math" panose="02040503050406030204" pitchFamily="18" charset="0"/>
                            <a:ea typeface="Cambria Math"/>
                          </a:rPr>
                        </m:ctrlPr>
                      </m:dPr>
                      <m:e>
                        <m:sSub>
                          <m:sSubPr>
                            <m:ctrlPr>
                              <a:rPr lang="en-US" sz="2400" b="0" i="1" smtClean="0">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𝑥</m:t>
                            </m:r>
                          </m:e>
                          <m:sub>
                            <m:r>
                              <a:rPr lang="en-US" sz="2400" b="0" i="1" smtClean="0">
                                <a:latin typeface="Cambria Math" panose="02040503050406030204" pitchFamily="18" charset="0"/>
                                <a:ea typeface="Cambria Math"/>
                              </a:rPr>
                              <m:t>2</m:t>
                            </m:r>
                          </m:sub>
                        </m:sSub>
                        <m:r>
                          <a:rPr lang="en-US" sz="2400" b="0" i="1" smtClean="0">
                            <a:latin typeface="Cambria Math" panose="02040503050406030204" pitchFamily="18" charset="0"/>
                            <a:ea typeface="Cambria Math"/>
                          </a:rPr>
                          <m:t>,</m:t>
                        </m:r>
                        <m:r>
                          <a:rPr lang="en-US" sz="2400" b="0" i="1" smtClean="0">
                            <a:latin typeface="Cambria Math" panose="02040503050406030204" pitchFamily="18" charset="0"/>
                            <a:ea typeface="Cambria Math"/>
                          </a:rPr>
                          <m:t>𝑡</m:t>
                        </m:r>
                      </m:e>
                    </m:d>
                    <m:r>
                      <a:rPr lang="en-US" sz="2400" b="0" i="1" smtClean="0">
                        <a:latin typeface="Cambria Math" panose="02040503050406030204" pitchFamily="18" charset="0"/>
                        <a:ea typeface="Cambria Math"/>
                      </a:rPr>
                      <m:t>|</m:t>
                    </m:r>
                    <m:r>
                      <a:rPr lang="en-US" sz="2400" b="0" i="1" smtClean="0">
                        <a:latin typeface="Cambria Math"/>
                        <a:ea typeface="Cambria Math"/>
                      </a:rPr>
                      <m:t>≤</m:t>
                    </m:r>
                    <m:r>
                      <a:rPr lang="en-US" sz="2400" b="0" i="1" smtClean="0">
                        <a:latin typeface="Cambria Math"/>
                        <a:ea typeface="Cambria Math"/>
                      </a:rPr>
                      <m:t>𝛽</m:t>
                    </m:r>
                    <m:d>
                      <m:dPr>
                        <m:ctrlPr>
                          <a:rPr lang="en-US" sz="2400" b="0" i="1" smtClean="0">
                            <a:latin typeface="Cambria Math" panose="02040503050406030204" pitchFamily="18" charset="0"/>
                            <a:ea typeface="Cambria Math"/>
                          </a:rPr>
                        </m:ctrlPr>
                      </m:dPr>
                      <m:e>
                        <m:sSub>
                          <m:sSubPr>
                            <m:ctrlPr>
                              <a:rPr lang="en-US" sz="2400" b="0" i="1" smtClean="0">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𝑥</m:t>
                            </m:r>
                          </m:e>
                          <m:sub>
                            <m:r>
                              <a:rPr lang="en-US" sz="2400" b="0" i="1" smtClean="0">
                                <a:latin typeface="Cambria Math" panose="02040503050406030204" pitchFamily="18" charset="0"/>
                                <a:ea typeface="Cambria Math"/>
                              </a:rPr>
                              <m:t>1</m:t>
                            </m:r>
                          </m:sub>
                        </m:sSub>
                        <m:r>
                          <a:rPr lang="en-US" sz="2400" b="0" i="1" smtClean="0">
                            <a:latin typeface="Cambria Math" panose="02040503050406030204" pitchFamily="18" charset="0"/>
                            <a:ea typeface="Cambria Math"/>
                          </a:rPr>
                          <m:t>,</m:t>
                        </m:r>
                        <m:sSub>
                          <m:sSubPr>
                            <m:ctrlPr>
                              <a:rPr lang="en-US" sz="2400" b="0" i="1" smtClean="0">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𝑥</m:t>
                            </m:r>
                          </m:e>
                          <m:sub>
                            <m:r>
                              <a:rPr lang="en-US" sz="2400" b="0" i="1" smtClean="0">
                                <a:latin typeface="Cambria Math" panose="02040503050406030204" pitchFamily="18" charset="0"/>
                                <a:ea typeface="Cambria Math"/>
                              </a:rPr>
                              <m:t>2</m:t>
                            </m:r>
                          </m:sub>
                        </m:sSub>
                        <m:r>
                          <a:rPr lang="en-US" sz="2400" b="0" i="1" smtClean="0">
                            <a:latin typeface="Cambria Math" panose="02040503050406030204" pitchFamily="18" charset="0"/>
                            <a:ea typeface="Cambria Math"/>
                          </a:rPr>
                          <m:t>,</m:t>
                        </m:r>
                        <m:r>
                          <a:rPr lang="en-US" sz="2400" b="0" i="1" smtClean="0">
                            <a:latin typeface="Cambria Math"/>
                            <a:ea typeface="Cambria Math"/>
                          </a:rPr>
                          <m:t>𝑡</m:t>
                        </m:r>
                      </m:e>
                    </m:d>
                  </m:oMath>
                </a14:m>
                <a:r>
                  <a:rPr lang="en-US" sz="2400" dirty="0"/>
                  <a:t> and </a:t>
                </a:r>
              </a:p>
              <a:p>
                <a:pPr>
                  <a:buFont typeface="Courier New" charset="0"/>
                  <a:buChar char="o"/>
                </a:pPr>
                <a14:m>
                  <m:oMath xmlns:m="http://schemas.openxmlformats.org/officeDocument/2006/math">
                    <m:r>
                      <a:rPr lang="en-US" sz="2400" i="1">
                        <a:latin typeface="Cambria Math"/>
                        <a:ea typeface="Cambria Math"/>
                      </a:rPr>
                      <m:t>𝛽</m:t>
                    </m:r>
                    <m:r>
                      <a:rPr lang="en-US" sz="2400" b="0" i="1" smtClean="0">
                        <a:latin typeface="Cambria Math"/>
                        <a:ea typeface="Cambria Math"/>
                      </a:rPr>
                      <m:t>→0 </m:t>
                    </m:r>
                  </m:oMath>
                </a14:m>
                <a:r>
                  <a:rPr lang="en-US" sz="2400" dirty="0"/>
                  <a:t>as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𝑥</m:t>
                        </m:r>
                      </m:e>
                      <m:sub>
                        <m:r>
                          <a:rPr lang="en-US" sz="2400" b="0" i="1" smtClean="0">
                            <a:latin typeface="Cambria Math"/>
                          </a:rPr>
                          <m:t>1</m:t>
                        </m:r>
                      </m:sub>
                    </m:sSub>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𝑥</m:t>
                        </m:r>
                      </m:e>
                      <m:sub>
                        <m:r>
                          <a:rPr lang="en-US" sz="2400" b="0" i="1" smtClean="0">
                            <a:latin typeface="Cambria Math"/>
                          </a:rPr>
                          <m:t>2</m:t>
                        </m:r>
                      </m:sub>
                    </m:sSub>
                  </m:oMath>
                </a14:m>
                <a:r>
                  <a:rPr lang="en-US" sz="2400" dirty="0"/>
                  <a:t> </a:t>
                </a:r>
              </a:p>
              <a:p>
                <a:pPr marL="457200" indent="-457200">
                  <a:buFont typeface="+mj-lt"/>
                  <a:buAutoNum type="arabicPeriod"/>
                </a:pPr>
                <a:endParaRPr lang="en-US" sz="2200" dirty="0">
                  <a:solidFill>
                    <a:schemeClr val="bg1">
                      <a:lumMod val="85000"/>
                    </a:schemeClr>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26335" y="1292964"/>
                <a:ext cx="8491330" cy="4525963"/>
              </a:xfrm>
              <a:blipFill rotWithShape="0">
                <a:blip r:embed="rId3"/>
                <a:stretch>
                  <a:fillRect l="-1149" t="-10498"/>
                </a:stretch>
              </a:blipFill>
            </p:spPr>
            <p:txBody>
              <a:bodyPr/>
              <a:lstStyle/>
              <a:p>
                <a:r>
                  <a:rPr lang="en-US">
                    <a:noFill/>
                  </a:rPr>
                  <a:t> </a:t>
                </a:r>
              </a:p>
            </p:txBody>
          </p:sp>
        </mc:Fallback>
      </mc:AlternateContent>
      <p:pic>
        <p:nvPicPr>
          <p:cNvPr id="205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94002" y="4232705"/>
            <a:ext cx="3048000" cy="195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Rectangle 9"/>
              <p:cNvSpPr/>
              <p:nvPr/>
            </p:nvSpPr>
            <p:spPr>
              <a:xfrm>
                <a:off x="7146552" y="5006092"/>
                <a:ext cx="1368798" cy="621965"/>
              </a:xfrm>
              <a:prstGeom prst="rect">
                <a:avLst/>
              </a:prstGeom>
              <a:ln>
                <a:solidFill>
                  <a:schemeClr val="tx1"/>
                </a:solidFill>
              </a:ln>
            </p:spPr>
            <p:txBody>
              <a:bodyPr wrap="square">
                <a:spAutoFit/>
              </a:bodyPr>
              <a:lstStyle/>
              <a:p>
                <a:pPr algn="just"/>
                <a14:m>
                  <m:oMathPara xmlns:m="http://schemas.openxmlformats.org/officeDocument/2006/math">
                    <m:oMathParaPr>
                      <m:jc m:val="left"/>
                    </m:oMathParaPr>
                    <m:oMath xmlns:m="http://schemas.openxmlformats.org/officeDocument/2006/math">
                      <m:r>
                        <a:rPr lang="en-US" sz="1100" b="0" i="1" smtClean="0">
                          <a:solidFill>
                            <a:srgbClr val="FF0000"/>
                          </a:solidFill>
                          <a:latin typeface="Cambria Math"/>
                          <a:ea typeface="Cambria Math"/>
                        </a:rPr>
                        <m:t>−</m:t>
                      </m:r>
                      <m:r>
                        <a:rPr lang="en-US" sz="1100" i="1" smtClean="0">
                          <a:solidFill>
                            <a:schemeClr val="tx1"/>
                          </a:solidFill>
                          <a:latin typeface="Cambria Math"/>
                          <a:ea typeface="Cambria Math"/>
                        </a:rPr>
                        <m:t>𝜉</m:t>
                      </m:r>
                      <m:d>
                        <m:dPr>
                          <m:ctrlPr>
                            <a:rPr lang="en-US" sz="1100" i="1">
                              <a:solidFill>
                                <a:schemeClr val="tx1"/>
                              </a:solidFill>
                              <a:latin typeface="Cambria Math" panose="02040503050406030204" pitchFamily="18" charset="0"/>
                              <a:ea typeface="Cambria Math"/>
                            </a:rPr>
                          </m:ctrlPr>
                        </m:dPr>
                        <m:e>
                          <m:sSub>
                            <m:sSubPr>
                              <m:ctrlPr>
                                <a:rPr lang="en-US" sz="1100" i="1">
                                  <a:solidFill>
                                    <a:schemeClr val="tx1"/>
                                  </a:solidFill>
                                  <a:latin typeface="Cambria Math" panose="02040503050406030204" pitchFamily="18" charset="0"/>
                                  <a:ea typeface="Cambria Math"/>
                                </a:rPr>
                              </m:ctrlPr>
                            </m:sSubPr>
                            <m:e>
                              <m:r>
                                <a:rPr lang="en-US" sz="1100" i="1">
                                  <a:solidFill>
                                    <a:schemeClr val="tx1"/>
                                  </a:solidFill>
                                  <a:latin typeface="Cambria Math"/>
                                  <a:ea typeface="Cambria Math"/>
                                </a:rPr>
                                <m:t>𝑥</m:t>
                              </m:r>
                            </m:e>
                            <m:sub>
                              <m:r>
                                <a:rPr lang="en-US" sz="1100" i="1">
                                  <a:solidFill>
                                    <a:schemeClr val="tx1"/>
                                  </a:solidFill>
                                  <a:latin typeface="Cambria Math"/>
                                  <a:ea typeface="Cambria Math"/>
                                </a:rPr>
                                <m:t>1</m:t>
                              </m:r>
                            </m:sub>
                          </m:sSub>
                          <m:r>
                            <a:rPr lang="en-US" sz="1100" i="1">
                              <a:solidFill>
                                <a:schemeClr val="tx1"/>
                              </a:solidFill>
                              <a:latin typeface="Cambria Math"/>
                              <a:ea typeface="Cambria Math"/>
                            </a:rPr>
                            <m:t>,</m:t>
                          </m:r>
                          <m:r>
                            <a:rPr lang="en-US" sz="1100" i="1">
                              <a:solidFill>
                                <a:schemeClr val="tx1"/>
                              </a:solidFill>
                              <a:latin typeface="Cambria Math"/>
                              <a:ea typeface="Cambria Math"/>
                            </a:rPr>
                            <m:t>𝑡</m:t>
                          </m:r>
                        </m:e>
                      </m:d>
                    </m:oMath>
                  </m:oMathPara>
                </a14:m>
                <a:endParaRPr lang="en-US" sz="1100" dirty="0">
                  <a:solidFill>
                    <a:schemeClr val="tx1"/>
                  </a:solidFill>
                </a:endParaRPr>
              </a:p>
              <a:p>
                <a:pPr algn="just"/>
                <a14:m>
                  <m:oMathPara xmlns:m="http://schemas.openxmlformats.org/officeDocument/2006/math">
                    <m:oMathParaPr>
                      <m:jc m:val="centerGroup"/>
                    </m:oMathParaPr>
                    <m:oMath xmlns:m="http://schemas.openxmlformats.org/officeDocument/2006/math">
                      <m:r>
                        <a:rPr lang="en-US" sz="1100" b="0" i="1" smtClean="0">
                          <a:solidFill>
                            <a:srgbClr val="FF00FF"/>
                          </a:solidFill>
                          <a:latin typeface="Cambria Math"/>
                          <a:ea typeface="Cambria Math"/>
                        </a:rPr>
                        <m:t>−</m:t>
                      </m:r>
                      <m:r>
                        <a:rPr lang="en-US" sz="1100" b="0" i="1" smtClean="0">
                          <a:latin typeface="Cambria Math"/>
                          <a:ea typeface="Cambria Math"/>
                        </a:rPr>
                        <m:t>𝑉</m:t>
                      </m:r>
                      <m:d>
                        <m:dPr>
                          <m:ctrlPr>
                            <a:rPr lang="en-US" sz="1100" b="0" i="1" smtClean="0">
                              <a:latin typeface="Cambria Math" panose="02040503050406030204" pitchFamily="18" charset="0"/>
                              <a:ea typeface="Cambria Math"/>
                            </a:rPr>
                          </m:ctrlPr>
                        </m:dPr>
                        <m:e>
                          <m:r>
                            <a:rPr lang="en-US" sz="1100" i="1">
                              <a:latin typeface="Cambria Math"/>
                              <a:ea typeface="Cambria Math"/>
                            </a:rPr>
                            <m:t>𝜉</m:t>
                          </m:r>
                          <m:d>
                            <m:dPr>
                              <m:ctrlPr>
                                <a:rPr lang="en-US" sz="1100" i="1">
                                  <a:latin typeface="Cambria Math" panose="02040503050406030204" pitchFamily="18" charset="0"/>
                                  <a:ea typeface="Cambria Math"/>
                                </a:rPr>
                              </m:ctrlPr>
                            </m:dPr>
                            <m:e>
                              <m:sSub>
                                <m:sSubPr>
                                  <m:ctrlPr>
                                    <a:rPr lang="en-US" sz="1100" i="1">
                                      <a:latin typeface="Cambria Math" panose="02040503050406030204" pitchFamily="18" charset="0"/>
                                      <a:ea typeface="Cambria Math"/>
                                    </a:rPr>
                                  </m:ctrlPr>
                                </m:sSubPr>
                                <m:e>
                                  <m:r>
                                    <a:rPr lang="en-US" sz="1100" i="1">
                                      <a:latin typeface="Cambria Math"/>
                                      <a:ea typeface="Cambria Math"/>
                                    </a:rPr>
                                    <m:t>𝑥</m:t>
                                  </m:r>
                                </m:e>
                                <m:sub>
                                  <m:r>
                                    <a:rPr lang="en-US" sz="1100" i="1">
                                      <a:latin typeface="Cambria Math"/>
                                      <a:ea typeface="Cambria Math"/>
                                    </a:rPr>
                                    <m:t>1</m:t>
                                  </m:r>
                                </m:sub>
                              </m:sSub>
                              <m:r>
                                <a:rPr lang="en-US" sz="1100" i="1">
                                  <a:latin typeface="Cambria Math"/>
                                  <a:ea typeface="Cambria Math"/>
                                </a:rPr>
                                <m:t>,</m:t>
                              </m:r>
                              <m:r>
                                <a:rPr lang="en-US" sz="1100" i="1">
                                  <a:latin typeface="Cambria Math"/>
                                  <a:ea typeface="Cambria Math"/>
                                </a:rPr>
                                <m:t>𝑡</m:t>
                              </m:r>
                            </m:e>
                          </m:d>
                          <m:r>
                            <a:rPr lang="en-US" sz="1100" b="0" i="1" smtClean="0">
                              <a:latin typeface="Cambria Math"/>
                              <a:ea typeface="Cambria Math"/>
                            </a:rPr>
                            <m:t>,</m:t>
                          </m:r>
                          <m:r>
                            <a:rPr lang="en-US" sz="1100" b="0" i="1" smtClean="0">
                              <a:latin typeface="Cambria Math"/>
                              <a:ea typeface="Cambria Math"/>
                            </a:rPr>
                            <m:t>𝜉</m:t>
                          </m:r>
                          <m:d>
                            <m:dPr>
                              <m:ctrlPr>
                                <a:rPr lang="en-US" sz="1100" b="0" i="1" smtClean="0">
                                  <a:latin typeface="Cambria Math" panose="02040503050406030204" pitchFamily="18" charset="0"/>
                                  <a:ea typeface="Cambria Math"/>
                                </a:rPr>
                              </m:ctrlPr>
                            </m:dPr>
                            <m:e>
                              <m:sSub>
                                <m:sSubPr>
                                  <m:ctrlPr>
                                    <a:rPr lang="en-US" sz="1100" b="0" i="1" smtClean="0">
                                      <a:latin typeface="Cambria Math" panose="02040503050406030204" pitchFamily="18" charset="0"/>
                                      <a:ea typeface="Cambria Math"/>
                                    </a:rPr>
                                  </m:ctrlPr>
                                </m:sSubPr>
                                <m:e>
                                  <m:r>
                                    <a:rPr lang="en-US" sz="1100" b="0" i="1" smtClean="0">
                                      <a:latin typeface="Cambria Math"/>
                                      <a:ea typeface="Cambria Math"/>
                                    </a:rPr>
                                    <m:t>𝑥</m:t>
                                  </m:r>
                                </m:e>
                                <m:sub>
                                  <m:r>
                                    <a:rPr lang="en-US" sz="1100" b="0" i="1" smtClean="0">
                                      <a:latin typeface="Cambria Math"/>
                                      <a:ea typeface="Cambria Math"/>
                                    </a:rPr>
                                    <m:t>2</m:t>
                                  </m:r>
                                </m:sub>
                              </m:sSub>
                              <m:r>
                                <a:rPr lang="en-US" sz="1100" b="0" i="1" smtClean="0">
                                  <a:latin typeface="Cambria Math"/>
                                  <a:ea typeface="Cambria Math"/>
                                </a:rPr>
                                <m:t>,</m:t>
                              </m:r>
                              <m:r>
                                <a:rPr lang="en-US" sz="1100" b="0" i="1" smtClean="0">
                                  <a:latin typeface="Cambria Math"/>
                                  <a:ea typeface="Cambria Math"/>
                                </a:rPr>
                                <m:t>𝑡</m:t>
                              </m:r>
                            </m:e>
                          </m:d>
                        </m:e>
                      </m:d>
                    </m:oMath>
                  </m:oMathPara>
                </a14:m>
                <a:endParaRPr lang="en-US" sz="1100" b="0" dirty="0">
                  <a:ea typeface="Cambria Math"/>
                </a:endParaRPr>
              </a:p>
              <a:p>
                <a:pPr algn="just"/>
                <a14:m>
                  <m:oMathPara xmlns:m="http://schemas.openxmlformats.org/officeDocument/2006/math">
                    <m:oMathParaPr>
                      <m:jc m:val="left"/>
                    </m:oMathParaPr>
                    <m:oMath xmlns:m="http://schemas.openxmlformats.org/officeDocument/2006/math">
                      <m:r>
                        <a:rPr lang="en-US" sz="1100" b="0" i="1" smtClean="0">
                          <a:solidFill>
                            <a:srgbClr val="00FFFF"/>
                          </a:solidFill>
                          <a:latin typeface="Cambria Math"/>
                        </a:rPr>
                        <m:t>−</m:t>
                      </m:r>
                      <m:r>
                        <a:rPr lang="en-US" sz="1100" b="0" i="1" smtClean="0">
                          <a:solidFill>
                            <a:schemeClr val="tx1"/>
                          </a:solidFill>
                          <a:latin typeface="Cambria Math"/>
                        </a:rPr>
                        <m:t>𝛽</m:t>
                      </m:r>
                      <m:d>
                        <m:dPr>
                          <m:ctrlPr>
                            <a:rPr lang="en-US" sz="1100" b="0" i="1" smtClean="0">
                              <a:solidFill>
                                <a:schemeClr val="tx1"/>
                              </a:solidFill>
                              <a:latin typeface="Cambria Math" panose="02040503050406030204" pitchFamily="18" charset="0"/>
                            </a:rPr>
                          </m:ctrlPr>
                        </m:dPr>
                        <m:e>
                          <m:sSub>
                            <m:sSubPr>
                              <m:ctrlPr>
                                <a:rPr lang="en-US" sz="1100" b="0" i="1" smtClean="0">
                                  <a:solidFill>
                                    <a:schemeClr val="tx1"/>
                                  </a:solidFill>
                                  <a:latin typeface="Cambria Math" panose="02040503050406030204" pitchFamily="18" charset="0"/>
                                </a:rPr>
                              </m:ctrlPr>
                            </m:sSubPr>
                            <m:e>
                              <m:r>
                                <a:rPr lang="en-US" sz="1100" b="0" i="1" smtClean="0">
                                  <a:solidFill>
                                    <a:schemeClr val="tx1"/>
                                  </a:solidFill>
                                  <a:latin typeface="Cambria Math"/>
                                </a:rPr>
                                <m:t>𝑥</m:t>
                              </m:r>
                            </m:e>
                            <m:sub>
                              <m:r>
                                <a:rPr lang="en-US" sz="1100" b="0" i="1" smtClean="0">
                                  <a:solidFill>
                                    <a:schemeClr val="tx1"/>
                                  </a:solidFill>
                                  <a:latin typeface="Cambria Math"/>
                                </a:rPr>
                                <m:t>1</m:t>
                              </m:r>
                            </m:sub>
                          </m:sSub>
                          <m:r>
                            <a:rPr lang="en-US" sz="1100" b="0" i="1" smtClean="0">
                              <a:solidFill>
                                <a:schemeClr val="tx1"/>
                              </a:solidFill>
                              <a:latin typeface="Cambria Math"/>
                            </a:rPr>
                            <m:t>,</m:t>
                          </m:r>
                          <m:sSub>
                            <m:sSubPr>
                              <m:ctrlPr>
                                <a:rPr lang="en-US" sz="1100" b="0" i="1" smtClean="0">
                                  <a:solidFill>
                                    <a:schemeClr val="tx1"/>
                                  </a:solidFill>
                                  <a:latin typeface="Cambria Math" panose="02040503050406030204" pitchFamily="18" charset="0"/>
                                </a:rPr>
                              </m:ctrlPr>
                            </m:sSubPr>
                            <m:e>
                              <m:r>
                                <a:rPr lang="en-US" sz="1100" b="0" i="1" smtClean="0">
                                  <a:solidFill>
                                    <a:schemeClr val="tx1"/>
                                  </a:solidFill>
                                  <a:latin typeface="Cambria Math"/>
                                </a:rPr>
                                <m:t>𝑥</m:t>
                              </m:r>
                            </m:e>
                            <m:sub>
                              <m:r>
                                <a:rPr lang="en-US" sz="1100" b="0" i="1" smtClean="0">
                                  <a:solidFill>
                                    <a:schemeClr val="tx1"/>
                                  </a:solidFill>
                                  <a:latin typeface="Cambria Math"/>
                                </a:rPr>
                                <m:t>2</m:t>
                              </m:r>
                            </m:sub>
                          </m:sSub>
                          <m:r>
                            <a:rPr lang="en-US" sz="1100" b="0" i="1" smtClean="0">
                              <a:solidFill>
                                <a:schemeClr val="tx1"/>
                              </a:solidFill>
                              <a:latin typeface="Cambria Math"/>
                            </a:rPr>
                            <m:t>,</m:t>
                          </m:r>
                          <m:r>
                            <a:rPr lang="en-US" sz="1100" b="0" i="1" smtClean="0">
                              <a:solidFill>
                                <a:schemeClr val="tx1"/>
                              </a:solidFill>
                              <a:latin typeface="Cambria Math"/>
                            </a:rPr>
                            <m:t>𝑡</m:t>
                          </m:r>
                        </m:e>
                      </m:d>
                    </m:oMath>
                  </m:oMathPara>
                </a14:m>
                <a:endParaRPr lang="en-US" sz="14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7146552" y="5006092"/>
                <a:ext cx="1368798" cy="621965"/>
              </a:xfrm>
              <a:prstGeom prst="rect">
                <a:avLst/>
              </a:prstGeom>
              <a:blipFill rotWithShape="0">
                <a:blip r:embed="rId5"/>
                <a:stretch>
                  <a:fillRect b="-962"/>
                </a:stretch>
              </a:blipFill>
              <a:ln>
                <a:solidFill>
                  <a:schemeClr val="tx1"/>
                </a:solidFill>
              </a:ln>
            </p:spPr>
            <p:txBody>
              <a:bodyPr/>
              <a:lstStyle/>
              <a:p>
                <a:r>
                  <a:rPr lang="en-US">
                    <a:noFill/>
                  </a:rPr>
                  <a:t> </a:t>
                </a:r>
              </a:p>
            </p:txBody>
          </p:sp>
        </mc:Fallback>
      </mc:AlternateContent>
      <p:sp>
        <p:nvSpPr>
          <p:cNvPr id="8" name="Slide Number Placeholder 7"/>
          <p:cNvSpPr>
            <a:spLocks noGrp="1"/>
          </p:cNvSpPr>
          <p:nvPr>
            <p:ph type="sldNum" sz="quarter" idx="12"/>
          </p:nvPr>
        </p:nvSpPr>
        <p:spPr/>
        <p:txBody>
          <a:bodyPr/>
          <a:lstStyle/>
          <a:p>
            <a:fld id="{EAAE5373-EA94-42CD-B08F-88E8C680AB44}" type="slidenum">
              <a:rPr lang="en-US" smtClean="0"/>
              <a:t>16</a:t>
            </a:fld>
            <a:endParaRPr lang="en-US"/>
          </a:p>
        </p:txBody>
      </p:sp>
      <p:sp>
        <p:nvSpPr>
          <p:cNvPr id="7" name="Title 1"/>
          <p:cNvSpPr>
            <a:spLocks noGrp="1"/>
          </p:cNvSpPr>
          <p:nvPr>
            <p:ph type="title"/>
          </p:nvPr>
        </p:nvSpPr>
        <p:spPr>
          <a:xfrm>
            <a:off x="628650" y="278042"/>
            <a:ext cx="7886700" cy="998668"/>
          </a:xfrm>
        </p:spPr>
        <p:txBody>
          <a:bodyPr>
            <a:normAutofit/>
          </a:bodyPr>
          <a:lstStyle/>
          <a:p>
            <a:r>
              <a:rPr lang="en-US" dirty="0">
                <a:latin typeface="+mn-lt"/>
              </a:rPr>
              <a:t>Discrepancy quantifies sensitivity</a:t>
            </a:r>
            <a:endParaRPr lang="en-US" sz="3200" dirty="0">
              <a:latin typeface="+mn-lt"/>
            </a:endParaRPr>
          </a:p>
        </p:txBody>
      </p:sp>
    </p:spTree>
    <p:extLst>
      <p:ext uri="{BB962C8B-B14F-4D97-AF65-F5344CB8AC3E}">
        <p14:creationId xmlns:p14="http://schemas.microsoft.com/office/powerpoint/2010/main" val="198038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Computing discrepancy</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457200" y="1600200"/>
                <a:ext cx="5656729" cy="4525963"/>
              </a:xfrm>
            </p:spPr>
            <p:txBody>
              <a:bodyPr/>
              <a:lstStyle/>
              <a:p>
                <a:pPr marL="0" indent="0">
                  <a:buNone/>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bg1">
                                  <a:lumMod val="85000"/>
                                </a:schemeClr>
                              </a:solidFill>
                              <a:latin typeface="Cambria Math" panose="02040503050406030204" pitchFamily="18" charset="0"/>
                            </a:rPr>
                          </m:ctrlPr>
                        </m:dPr>
                        <m:e>
                          <m:r>
                            <a:rPr lang="en-US" sz="2000" i="1">
                              <a:solidFill>
                                <a:schemeClr val="bg1">
                                  <a:lumMod val="85000"/>
                                </a:schemeClr>
                              </a:solidFill>
                              <a:latin typeface="Cambria Math" panose="02040503050406030204" pitchFamily="18" charset="0"/>
                            </a:rPr>
                            <m:t>𝜉</m:t>
                          </m:r>
                          <m:d>
                            <m:dPr>
                              <m:ctrlPr>
                                <a:rPr lang="en-US" sz="2000" i="1">
                                  <a:solidFill>
                                    <a:schemeClr val="bg1">
                                      <a:lumMod val="85000"/>
                                    </a:schemeClr>
                                  </a:solidFill>
                                  <a:latin typeface="Cambria Math" panose="02040503050406030204" pitchFamily="18" charset="0"/>
                                </a:rPr>
                              </m:ctrlPr>
                            </m:dPr>
                            <m:e>
                              <m:sSub>
                                <m:sSubPr>
                                  <m:ctrlPr>
                                    <a:rPr lang="en-US" sz="2000" i="1">
                                      <a:solidFill>
                                        <a:schemeClr val="bg1">
                                          <a:lumMod val="85000"/>
                                        </a:schemeClr>
                                      </a:solidFill>
                                      <a:latin typeface="Cambria Math" panose="02040503050406030204" pitchFamily="18" charset="0"/>
                                    </a:rPr>
                                  </m:ctrlPr>
                                </m:sSubPr>
                                <m:e>
                                  <m:r>
                                    <a:rPr lang="en-US" sz="2000" i="1">
                                      <a:solidFill>
                                        <a:schemeClr val="bg1">
                                          <a:lumMod val="85000"/>
                                        </a:schemeClr>
                                      </a:solidFill>
                                      <a:latin typeface="Cambria Math" panose="02040503050406030204" pitchFamily="18" charset="0"/>
                                    </a:rPr>
                                    <m:t>𝑥</m:t>
                                  </m:r>
                                </m:e>
                                <m:sub>
                                  <m:r>
                                    <a:rPr lang="en-US" sz="2000" i="1">
                                      <a:solidFill>
                                        <a:schemeClr val="bg1">
                                          <a:lumMod val="85000"/>
                                        </a:schemeClr>
                                      </a:solidFill>
                                      <a:latin typeface="Cambria Math" panose="02040503050406030204" pitchFamily="18" charset="0"/>
                                    </a:rPr>
                                    <m:t>1</m:t>
                                  </m:r>
                                </m:sub>
                              </m:sSub>
                              <m:r>
                                <a:rPr lang="en-US" sz="2000" i="1">
                                  <a:solidFill>
                                    <a:schemeClr val="bg1">
                                      <a:lumMod val="85000"/>
                                    </a:schemeClr>
                                  </a:solidFill>
                                  <a:latin typeface="Cambria Math" panose="02040503050406030204" pitchFamily="18" charset="0"/>
                                </a:rPr>
                                <m:t>,</m:t>
                              </m:r>
                              <m:r>
                                <a:rPr lang="en-US" sz="2000" i="1">
                                  <a:solidFill>
                                    <a:schemeClr val="bg1">
                                      <a:lumMod val="85000"/>
                                    </a:schemeClr>
                                  </a:solidFill>
                                  <a:latin typeface="Cambria Math" panose="02040503050406030204" pitchFamily="18" charset="0"/>
                                </a:rPr>
                                <m:t>𝑡</m:t>
                              </m:r>
                            </m:e>
                          </m:d>
                          <m:r>
                            <a:rPr lang="en-US" sz="2000" i="1">
                              <a:solidFill>
                                <a:schemeClr val="bg1">
                                  <a:lumMod val="85000"/>
                                </a:schemeClr>
                              </a:solidFill>
                              <a:latin typeface="Cambria Math" panose="02040503050406030204" pitchFamily="18" charset="0"/>
                            </a:rPr>
                            <m:t>−</m:t>
                          </m:r>
                          <m:r>
                            <a:rPr lang="en-US" sz="2000" i="1">
                              <a:solidFill>
                                <a:schemeClr val="bg1">
                                  <a:lumMod val="85000"/>
                                </a:schemeClr>
                              </a:solidFill>
                              <a:latin typeface="Cambria Math" panose="02040503050406030204" pitchFamily="18" charset="0"/>
                            </a:rPr>
                            <m:t>𝜉</m:t>
                          </m:r>
                          <m:d>
                            <m:dPr>
                              <m:ctrlPr>
                                <a:rPr lang="en-US" sz="2000" i="1">
                                  <a:solidFill>
                                    <a:schemeClr val="bg1">
                                      <a:lumMod val="85000"/>
                                    </a:schemeClr>
                                  </a:solidFill>
                                  <a:latin typeface="Cambria Math" panose="02040503050406030204" pitchFamily="18" charset="0"/>
                                </a:rPr>
                              </m:ctrlPr>
                            </m:dPr>
                            <m:e>
                              <m:sSub>
                                <m:sSubPr>
                                  <m:ctrlPr>
                                    <a:rPr lang="en-US" sz="2000" i="1">
                                      <a:solidFill>
                                        <a:schemeClr val="bg1">
                                          <a:lumMod val="85000"/>
                                        </a:schemeClr>
                                      </a:solidFill>
                                      <a:latin typeface="Cambria Math" panose="02040503050406030204" pitchFamily="18" charset="0"/>
                                    </a:rPr>
                                  </m:ctrlPr>
                                </m:sSubPr>
                                <m:e>
                                  <m:r>
                                    <a:rPr lang="en-US" sz="2000" i="1">
                                      <a:solidFill>
                                        <a:schemeClr val="bg1">
                                          <a:lumMod val="85000"/>
                                        </a:schemeClr>
                                      </a:solidFill>
                                      <a:latin typeface="Cambria Math" panose="02040503050406030204" pitchFamily="18" charset="0"/>
                                    </a:rPr>
                                    <m:t>𝑥</m:t>
                                  </m:r>
                                </m:e>
                                <m:sub>
                                  <m:r>
                                    <a:rPr lang="en-US" sz="2000" i="1">
                                      <a:solidFill>
                                        <a:schemeClr val="bg1">
                                          <a:lumMod val="85000"/>
                                        </a:schemeClr>
                                      </a:solidFill>
                                      <a:latin typeface="Cambria Math" panose="02040503050406030204" pitchFamily="18" charset="0"/>
                                    </a:rPr>
                                    <m:t>2</m:t>
                                  </m:r>
                                </m:sub>
                              </m:sSub>
                              <m:r>
                                <a:rPr lang="en-US" sz="2000" i="1">
                                  <a:solidFill>
                                    <a:schemeClr val="bg1">
                                      <a:lumMod val="85000"/>
                                    </a:schemeClr>
                                  </a:solidFill>
                                  <a:latin typeface="Cambria Math" panose="02040503050406030204" pitchFamily="18" charset="0"/>
                                </a:rPr>
                                <m:t>,</m:t>
                              </m:r>
                              <m:r>
                                <a:rPr lang="en-US" sz="2000" i="1">
                                  <a:solidFill>
                                    <a:schemeClr val="bg1">
                                      <a:lumMod val="85000"/>
                                    </a:schemeClr>
                                  </a:solidFill>
                                  <a:latin typeface="Cambria Math" panose="02040503050406030204" pitchFamily="18" charset="0"/>
                                </a:rPr>
                                <m:t>𝑡</m:t>
                              </m:r>
                            </m:e>
                          </m:d>
                        </m:e>
                      </m:d>
                      <m:r>
                        <a:rPr lang="en-US" sz="2000" i="1">
                          <a:solidFill>
                            <a:schemeClr val="bg1">
                              <a:lumMod val="85000"/>
                            </a:schemeClr>
                          </a:solidFill>
                          <a:latin typeface="Cambria Math" panose="02040503050406030204" pitchFamily="18" charset="0"/>
                        </a:rPr>
                        <m:t>≤</m:t>
                      </m:r>
                      <m:sSup>
                        <m:sSupPr>
                          <m:ctrlPr>
                            <a:rPr lang="en-US" sz="2000" i="1">
                              <a:solidFill>
                                <a:schemeClr val="bg1">
                                  <a:lumMod val="85000"/>
                                </a:schemeClr>
                              </a:solidFill>
                              <a:latin typeface="Cambria Math" panose="02040503050406030204" pitchFamily="18" charset="0"/>
                            </a:rPr>
                          </m:ctrlPr>
                        </m:sSupPr>
                        <m:e>
                          <m:r>
                            <a:rPr lang="en-US" sz="2000" i="1">
                              <a:solidFill>
                                <a:schemeClr val="bg1">
                                  <a:lumMod val="85000"/>
                                </a:schemeClr>
                              </a:solidFill>
                              <a:latin typeface="Cambria Math" panose="02040503050406030204" pitchFamily="18" charset="0"/>
                            </a:rPr>
                            <m:t>𝑒</m:t>
                          </m:r>
                        </m:e>
                        <m:sup>
                          <m:r>
                            <a:rPr lang="en-US" sz="2000" i="1">
                              <a:solidFill>
                                <a:schemeClr val="bg1">
                                  <a:lumMod val="85000"/>
                                </a:schemeClr>
                              </a:solidFill>
                              <a:latin typeface="Cambria Math" panose="02040503050406030204" pitchFamily="18" charset="0"/>
                            </a:rPr>
                            <m:t>𝐿𝑡</m:t>
                          </m:r>
                        </m:sup>
                      </m:sSup>
                      <m:d>
                        <m:dPr>
                          <m:begChr m:val="|"/>
                          <m:endChr m:val="|"/>
                          <m:ctrlPr>
                            <a:rPr lang="en-US" sz="2000" i="1">
                              <a:solidFill>
                                <a:schemeClr val="bg1">
                                  <a:lumMod val="85000"/>
                                </a:schemeClr>
                              </a:solidFill>
                              <a:latin typeface="Cambria Math" panose="02040503050406030204" pitchFamily="18" charset="0"/>
                            </a:rPr>
                          </m:ctrlPr>
                        </m:dPr>
                        <m:e>
                          <m:sSub>
                            <m:sSubPr>
                              <m:ctrlPr>
                                <a:rPr lang="en-US" sz="2000" i="1">
                                  <a:solidFill>
                                    <a:schemeClr val="bg1">
                                      <a:lumMod val="85000"/>
                                    </a:schemeClr>
                                  </a:solidFill>
                                  <a:latin typeface="Cambria Math" panose="02040503050406030204" pitchFamily="18" charset="0"/>
                                </a:rPr>
                              </m:ctrlPr>
                            </m:sSubPr>
                            <m:e>
                              <m:r>
                                <a:rPr lang="en-US" sz="2000" i="1">
                                  <a:solidFill>
                                    <a:schemeClr val="bg1">
                                      <a:lumMod val="85000"/>
                                    </a:schemeClr>
                                  </a:solidFill>
                                  <a:latin typeface="Cambria Math" panose="02040503050406030204" pitchFamily="18" charset="0"/>
                                </a:rPr>
                                <m:t>𝑥</m:t>
                              </m:r>
                            </m:e>
                            <m:sub>
                              <m:r>
                                <a:rPr lang="en-US" sz="2000" i="1">
                                  <a:solidFill>
                                    <a:schemeClr val="bg1">
                                      <a:lumMod val="85000"/>
                                    </a:schemeClr>
                                  </a:solidFill>
                                  <a:latin typeface="Cambria Math" panose="02040503050406030204" pitchFamily="18" charset="0"/>
                                </a:rPr>
                                <m:t>1</m:t>
                              </m:r>
                            </m:sub>
                          </m:sSub>
                          <m:r>
                            <a:rPr lang="en-US" sz="2000" i="1">
                              <a:solidFill>
                                <a:schemeClr val="bg1">
                                  <a:lumMod val="85000"/>
                                </a:schemeClr>
                              </a:solidFill>
                              <a:latin typeface="Cambria Math" panose="02040503050406030204" pitchFamily="18" charset="0"/>
                            </a:rPr>
                            <m:t>−</m:t>
                          </m:r>
                          <m:sSub>
                            <m:sSubPr>
                              <m:ctrlPr>
                                <a:rPr lang="en-US" sz="2000" i="1">
                                  <a:solidFill>
                                    <a:schemeClr val="bg1">
                                      <a:lumMod val="85000"/>
                                    </a:schemeClr>
                                  </a:solidFill>
                                  <a:latin typeface="Cambria Math" panose="02040503050406030204" pitchFamily="18" charset="0"/>
                                </a:rPr>
                              </m:ctrlPr>
                            </m:sSubPr>
                            <m:e>
                              <m:r>
                                <a:rPr lang="en-US" sz="2000" i="1">
                                  <a:solidFill>
                                    <a:schemeClr val="bg1">
                                      <a:lumMod val="85000"/>
                                    </a:schemeClr>
                                  </a:solidFill>
                                  <a:latin typeface="Cambria Math" panose="02040503050406030204" pitchFamily="18" charset="0"/>
                                </a:rPr>
                                <m:t>𝑥</m:t>
                              </m:r>
                            </m:e>
                            <m:sub>
                              <m:r>
                                <a:rPr lang="en-US" sz="2000" i="1">
                                  <a:solidFill>
                                    <a:schemeClr val="bg1">
                                      <a:lumMod val="85000"/>
                                    </a:schemeClr>
                                  </a:solidFill>
                                  <a:latin typeface="Cambria Math" panose="02040503050406030204" pitchFamily="18" charset="0"/>
                                </a:rPr>
                                <m:t>2</m:t>
                              </m:r>
                            </m:sub>
                          </m:sSub>
                        </m:e>
                      </m:d>
                    </m:oMath>
                  </m:oMathPara>
                </a14:m>
                <a:endParaRPr lang="en-US" sz="2000" dirty="0">
                  <a:solidFill>
                    <a:schemeClr val="bg1">
                      <a:lumMod val="85000"/>
                    </a:schemeClr>
                  </a:solidFill>
                </a:endParaRPr>
              </a:p>
              <a:p>
                <a:pPr marL="0" indent="0">
                  <a:buNone/>
                </a:pPr>
                <a:r>
                  <a:rPr lang="ro-RO" sz="2000" dirty="0"/>
                  <a:t>L: </a:t>
                </a:r>
                <a:r>
                  <a:rPr lang="ro-RO" sz="2000" dirty="0" err="1"/>
                  <a:t>Lipschitz</a:t>
                </a:r>
                <a:r>
                  <a:rPr lang="ro-RO" sz="2000" dirty="0"/>
                  <a:t> constant of </a:t>
                </a:r>
                <a:r>
                  <a:rPr lang="en-US" sz="2000" i="1" dirty="0">
                    <a:solidFill>
                      <a:schemeClr val="bg1">
                        <a:lumMod val="85000"/>
                      </a:schemeClr>
                    </a:solidFill>
                  </a:rPr>
                  <a:t>f(.)</a:t>
                </a:r>
              </a:p>
              <a:p>
                <a:pPr marL="0" indent="0">
                  <a:buNone/>
                </a:pPr>
                <a14:m>
                  <m:oMath xmlns:m="http://schemas.openxmlformats.org/officeDocument/2006/math">
                    <m:acc>
                      <m:accPr>
                        <m:chr m:val="̇"/>
                        <m:ctrlPr>
                          <a:rPr lang="en-US" sz="2000" b="0" i="1" smtClean="0">
                            <a:solidFill>
                              <a:schemeClr val="bg1">
                                <a:lumMod val="85000"/>
                              </a:schemeClr>
                            </a:solidFill>
                            <a:latin typeface="Cambria Math" panose="02040503050406030204" pitchFamily="18" charset="0"/>
                          </a:rPr>
                        </m:ctrlPr>
                      </m:accPr>
                      <m:e>
                        <m:r>
                          <a:rPr lang="en-US" sz="2000" b="0" i="1" smtClean="0">
                            <a:solidFill>
                              <a:schemeClr val="bg1">
                                <a:lumMod val="85000"/>
                              </a:schemeClr>
                            </a:solidFill>
                            <a:latin typeface="Cambria Math" charset="0"/>
                          </a:rPr>
                          <m:t>𝑥</m:t>
                        </m:r>
                      </m:e>
                    </m:acc>
                    <m:r>
                      <a:rPr lang="en-US" sz="2000" b="0" i="1" smtClean="0">
                        <a:solidFill>
                          <a:schemeClr val="bg1">
                            <a:lumMod val="85000"/>
                          </a:schemeClr>
                        </a:solidFill>
                        <a:latin typeface="Cambria Math" charset="0"/>
                      </a:rPr>
                      <m:t>=−2</m:t>
                    </m:r>
                    <m:r>
                      <a:rPr lang="en-US" sz="2000" b="0" i="1" smtClean="0">
                        <a:solidFill>
                          <a:schemeClr val="bg1">
                            <a:lumMod val="85000"/>
                          </a:schemeClr>
                        </a:solidFill>
                        <a:latin typeface="Cambria Math" charset="0"/>
                      </a:rPr>
                      <m:t>𝑥</m:t>
                    </m:r>
                  </m:oMath>
                </a14:m>
                <a:r>
                  <a:rPr lang="ro-RO" sz="2000" dirty="0"/>
                  <a:t> </a:t>
                </a:r>
                <a:r>
                  <a:rPr lang="ro-RO" sz="2000" dirty="0" err="1"/>
                  <a:t>Lipschitz</a:t>
                </a:r>
                <a:r>
                  <a:rPr lang="ro-RO" sz="2000" dirty="0"/>
                  <a:t> constant  𝐿=2</a:t>
                </a:r>
              </a:p>
              <a:p>
                <a:pPr marL="0" indent="0">
                  <a:buNone/>
                </a:pPr>
                <a:endParaRPr lang="en-US" sz="2000" dirty="0">
                  <a:solidFill>
                    <a:schemeClr val="bg1">
                      <a:lumMod val="85000"/>
                    </a:schemeClr>
                  </a:solidFill>
                </a:endParaRPr>
              </a:p>
              <a:p>
                <a:pPr marL="0" indent="0">
                  <a:buNone/>
                </a:pPr>
                <a:endParaRPr lang="en-US" sz="2000" i="1" dirty="0">
                  <a:solidFill>
                    <a:schemeClr val="bg1">
                      <a:lumMod val="85000"/>
                    </a:schemeClr>
                  </a:solidFill>
                  <a:latin typeface="Cambria Math" charset="0"/>
                </a:endParaRPr>
              </a:p>
              <a:p>
                <a:pPr marL="0" indent="0">
                  <a:buNone/>
                </a:pPr>
                <a14:m>
                  <m:oMathPara xmlns:m="http://schemas.openxmlformats.org/officeDocument/2006/math">
                    <m:oMathParaPr>
                      <m:jc m:val="left"/>
                    </m:oMathParaPr>
                    <m:oMath xmlns:m="http://schemas.openxmlformats.org/officeDocument/2006/math">
                      <m:d>
                        <m:dPr>
                          <m:begChr m:val="|"/>
                          <m:endChr m:val="|"/>
                          <m:ctrlPr>
                            <a:rPr lang="en-US" sz="2000" i="1">
                              <a:solidFill>
                                <a:schemeClr val="bg1">
                                  <a:lumMod val="85000"/>
                                </a:schemeClr>
                              </a:solidFill>
                              <a:latin typeface="Cambria Math" panose="02040503050406030204" pitchFamily="18" charset="0"/>
                            </a:rPr>
                          </m:ctrlPr>
                        </m:dPr>
                        <m:e>
                          <m:r>
                            <a:rPr lang="en-US" sz="2000" i="1">
                              <a:solidFill>
                                <a:schemeClr val="bg1">
                                  <a:lumMod val="85000"/>
                                </a:schemeClr>
                              </a:solidFill>
                              <a:latin typeface="Cambria Math" panose="02040503050406030204" pitchFamily="18" charset="0"/>
                            </a:rPr>
                            <m:t>𝜉</m:t>
                          </m:r>
                          <m:d>
                            <m:dPr>
                              <m:ctrlPr>
                                <a:rPr lang="en-US" sz="2000" i="1">
                                  <a:solidFill>
                                    <a:schemeClr val="bg1">
                                      <a:lumMod val="85000"/>
                                    </a:schemeClr>
                                  </a:solidFill>
                                  <a:latin typeface="Cambria Math" panose="02040503050406030204" pitchFamily="18" charset="0"/>
                                </a:rPr>
                              </m:ctrlPr>
                            </m:dPr>
                            <m:e>
                              <m:sSub>
                                <m:sSubPr>
                                  <m:ctrlPr>
                                    <a:rPr lang="en-US" sz="2000" i="1">
                                      <a:solidFill>
                                        <a:schemeClr val="bg1">
                                          <a:lumMod val="85000"/>
                                        </a:schemeClr>
                                      </a:solidFill>
                                      <a:latin typeface="Cambria Math" panose="02040503050406030204" pitchFamily="18" charset="0"/>
                                    </a:rPr>
                                  </m:ctrlPr>
                                </m:sSubPr>
                                <m:e>
                                  <m:r>
                                    <a:rPr lang="en-US" sz="2000" i="1">
                                      <a:solidFill>
                                        <a:schemeClr val="bg1">
                                          <a:lumMod val="85000"/>
                                        </a:schemeClr>
                                      </a:solidFill>
                                      <a:latin typeface="Cambria Math" panose="02040503050406030204" pitchFamily="18" charset="0"/>
                                    </a:rPr>
                                    <m:t>𝑥</m:t>
                                  </m:r>
                                </m:e>
                                <m:sub>
                                  <m:r>
                                    <a:rPr lang="en-US" sz="2000" i="1">
                                      <a:solidFill>
                                        <a:schemeClr val="bg1">
                                          <a:lumMod val="85000"/>
                                        </a:schemeClr>
                                      </a:solidFill>
                                      <a:latin typeface="Cambria Math" panose="02040503050406030204" pitchFamily="18" charset="0"/>
                                    </a:rPr>
                                    <m:t>1</m:t>
                                  </m:r>
                                </m:sub>
                              </m:sSub>
                              <m:r>
                                <a:rPr lang="en-US" sz="2000" i="1">
                                  <a:solidFill>
                                    <a:schemeClr val="bg1">
                                      <a:lumMod val="85000"/>
                                    </a:schemeClr>
                                  </a:solidFill>
                                  <a:latin typeface="Cambria Math" panose="02040503050406030204" pitchFamily="18" charset="0"/>
                                </a:rPr>
                                <m:t>,</m:t>
                              </m:r>
                              <m:r>
                                <a:rPr lang="en-US" sz="2000" i="1">
                                  <a:solidFill>
                                    <a:schemeClr val="bg1">
                                      <a:lumMod val="85000"/>
                                    </a:schemeClr>
                                  </a:solidFill>
                                  <a:latin typeface="Cambria Math" panose="02040503050406030204" pitchFamily="18" charset="0"/>
                                </a:rPr>
                                <m:t>𝑡</m:t>
                              </m:r>
                            </m:e>
                          </m:d>
                          <m:r>
                            <a:rPr lang="en-US" sz="2000" i="1">
                              <a:solidFill>
                                <a:schemeClr val="bg1">
                                  <a:lumMod val="85000"/>
                                </a:schemeClr>
                              </a:solidFill>
                              <a:latin typeface="Cambria Math" panose="02040503050406030204" pitchFamily="18" charset="0"/>
                            </a:rPr>
                            <m:t>−</m:t>
                          </m:r>
                          <m:r>
                            <a:rPr lang="en-US" sz="2000" i="1">
                              <a:solidFill>
                                <a:schemeClr val="bg1">
                                  <a:lumMod val="85000"/>
                                </a:schemeClr>
                              </a:solidFill>
                              <a:latin typeface="Cambria Math" panose="02040503050406030204" pitchFamily="18" charset="0"/>
                            </a:rPr>
                            <m:t>𝜉</m:t>
                          </m:r>
                          <m:d>
                            <m:dPr>
                              <m:ctrlPr>
                                <a:rPr lang="en-US" sz="2000" i="1">
                                  <a:solidFill>
                                    <a:schemeClr val="bg1">
                                      <a:lumMod val="85000"/>
                                    </a:schemeClr>
                                  </a:solidFill>
                                  <a:latin typeface="Cambria Math" panose="02040503050406030204" pitchFamily="18" charset="0"/>
                                </a:rPr>
                              </m:ctrlPr>
                            </m:dPr>
                            <m:e>
                              <m:sSub>
                                <m:sSubPr>
                                  <m:ctrlPr>
                                    <a:rPr lang="en-US" sz="2000" i="1">
                                      <a:solidFill>
                                        <a:schemeClr val="bg1">
                                          <a:lumMod val="85000"/>
                                        </a:schemeClr>
                                      </a:solidFill>
                                      <a:latin typeface="Cambria Math" panose="02040503050406030204" pitchFamily="18" charset="0"/>
                                    </a:rPr>
                                  </m:ctrlPr>
                                </m:sSubPr>
                                <m:e>
                                  <m:r>
                                    <a:rPr lang="en-US" sz="2000" i="1">
                                      <a:solidFill>
                                        <a:schemeClr val="bg1">
                                          <a:lumMod val="85000"/>
                                        </a:schemeClr>
                                      </a:solidFill>
                                      <a:latin typeface="Cambria Math" panose="02040503050406030204" pitchFamily="18" charset="0"/>
                                    </a:rPr>
                                    <m:t>𝑥</m:t>
                                  </m:r>
                                </m:e>
                                <m:sub>
                                  <m:r>
                                    <a:rPr lang="en-US" sz="2000" i="1">
                                      <a:solidFill>
                                        <a:schemeClr val="bg1">
                                          <a:lumMod val="85000"/>
                                        </a:schemeClr>
                                      </a:solidFill>
                                      <a:latin typeface="Cambria Math" panose="02040503050406030204" pitchFamily="18" charset="0"/>
                                    </a:rPr>
                                    <m:t>2</m:t>
                                  </m:r>
                                </m:sub>
                              </m:sSub>
                              <m:r>
                                <a:rPr lang="en-US" sz="2000" i="1">
                                  <a:solidFill>
                                    <a:schemeClr val="bg1">
                                      <a:lumMod val="85000"/>
                                    </a:schemeClr>
                                  </a:solidFill>
                                  <a:latin typeface="Cambria Math" panose="02040503050406030204" pitchFamily="18" charset="0"/>
                                </a:rPr>
                                <m:t>,</m:t>
                              </m:r>
                              <m:r>
                                <a:rPr lang="en-US" sz="2000" i="1">
                                  <a:solidFill>
                                    <a:schemeClr val="bg1">
                                      <a:lumMod val="85000"/>
                                    </a:schemeClr>
                                  </a:solidFill>
                                  <a:latin typeface="Cambria Math" panose="02040503050406030204" pitchFamily="18" charset="0"/>
                                </a:rPr>
                                <m:t>𝑡</m:t>
                              </m:r>
                            </m:e>
                          </m:d>
                        </m:e>
                      </m:d>
                      <m:r>
                        <a:rPr lang="en-US" sz="2000" i="1">
                          <a:solidFill>
                            <a:schemeClr val="bg1">
                              <a:lumMod val="85000"/>
                            </a:schemeClr>
                          </a:solidFill>
                          <a:latin typeface="Cambria Math" panose="02040503050406030204" pitchFamily="18" charset="0"/>
                        </a:rPr>
                        <m:t>≤</m:t>
                      </m:r>
                      <m:sSup>
                        <m:sSupPr>
                          <m:ctrlPr>
                            <a:rPr lang="en-US" sz="2000" i="1">
                              <a:solidFill>
                                <a:schemeClr val="bg1">
                                  <a:lumMod val="85000"/>
                                </a:schemeClr>
                              </a:solidFill>
                              <a:latin typeface="Cambria Math" panose="02040503050406030204" pitchFamily="18" charset="0"/>
                            </a:rPr>
                          </m:ctrlPr>
                        </m:sSupPr>
                        <m:e>
                          <m:r>
                            <a:rPr lang="en-US" sz="2000" i="1">
                              <a:solidFill>
                                <a:schemeClr val="bg1">
                                  <a:lumMod val="85000"/>
                                </a:schemeClr>
                              </a:solidFill>
                              <a:latin typeface="Cambria Math" panose="02040503050406030204" pitchFamily="18" charset="0"/>
                            </a:rPr>
                            <m:t>𝑒</m:t>
                          </m:r>
                        </m:e>
                        <m:sup>
                          <m:r>
                            <a:rPr lang="en-US" sz="2000" b="0" i="1" smtClean="0">
                              <a:solidFill>
                                <a:schemeClr val="bg1">
                                  <a:lumMod val="85000"/>
                                </a:schemeClr>
                              </a:solidFill>
                              <a:latin typeface="Cambria Math" charset="0"/>
                            </a:rPr>
                            <m:t>𝜇</m:t>
                          </m:r>
                          <m:r>
                            <a:rPr lang="en-US" sz="2000" i="1">
                              <a:solidFill>
                                <a:schemeClr val="bg1">
                                  <a:lumMod val="85000"/>
                                </a:schemeClr>
                              </a:solidFill>
                              <a:latin typeface="Cambria Math" panose="02040503050406030204" pitchFamily="18" charset="0"/>
                            </a:rPr>
                            <m:t>𝑡</m:t>
                          </m:r>
                        </m:sup>
                      </m:sSup>
                      <m:d>
                        <m:dPr>
                          <m:begChr m:val="|"/>
                          <m:endChr m:val="|"/>
                          <m:ctrlPr>
                            <a:rPr lang="en-US" sz="2000" i="1">
                              <a:solidFill>
                                <a:schemeClr val="bg1">
                                  <a:lumMod val="85000"/>
                                </a:schemeClr>
                              </a:solidFill>
                              <a:latin typeface="Cambria Math" panose="02040503050406030204" pitchFamily="18" charset="0"/>
                            </a:rPr>
                          </m:ctrlPr>
                        </m:dPr>
                        <m:e>
                          <m:sSub>
                            <m:sSubPr>
                              <m:ctrlPr>
                                <a:rPr lang="en-US" sz="2000" i="1">
                                  <a:solidFill>
                                    <a:schemeClr val="bg1">
                                      <a:lumMod val="85000"/>
                                    </a:schemeClr>
                                  </a:solidFill>
                                  <a:latin typeface="Cambria Math" panose="02040503050406030204" pitchFamily="18" charset="0"/>
                                </a:rPr>
                              </m:ctrlPr>
                            </m:sSubPr>
                            <m:e>
                              <m:r>
                                <a:rPr lang="en-US" sz="2000" i="1">
                                  <a:solidFill>
                                    <a:schemeClr val="bg1">
                                      <a:lumMod val="85000"/>
                                    </a:schemeClr>
                                  </a:solidFill>
                                  <a:latin typeface="Cambria Math" panose="02040503050406030204" pitchFamily="18" charset="0"/>
                                </a:rPr>
                                <m:t>𝑥</m:t>
                              </m:r>
                            </m:e>
                            <m:sub>
                              <m:r>
                                <a:rPr lang="en-US" sz="2000" i="1">
                                  <a:solidFill>
                                    <a:schemeClr val="bg1">
                                      <a:lumMod val="85000"/>
                                    </a:schemeClr>
                                  </a:solidFill>
                                  <a:latin typeface="Cambria Math" panose="02040503050406030204" pitchFamily="18" charset="0"/>
                                </a:rPr>
                                <m:t>1</m:t>
                              </m:r>
                            </m:sub>
                          </m:sSub>
                          <m:r>
                            <a:rPr lang="en-US" sz="2000" i="1">
                              <a:solidFill>
                                <a:schemeClr val="bg1">
                                  <a:lumMod val="85000"/>
                                </a:schemeClr>
                              </a:solidFill>
                              <a:latin typeface="Cambria Math" panose="02040503050406030204" pitchFamily="18" charset="0"/>
                            </a:rPr>
                            <m:t>−</m:t>
                          </m:r>
                          <m:sSub>
                            <m:sSubPr>
                              <m:ctrlPr>
                                <a:rPr lang="en-US" sz="2000" i="1">
                                  <a:solidFill>
                                    <a:schemeClr val="bg1">
                                      <a:lumMod val="85000"/>
                                    </a:schemeClr>
                                  </a:solidFill>
                                  <a:latin typeface="Cambria Math" panose="02040503050406030204" pitchFamily="18" charset="0"/>
                                </a:rPr>
                              </m:ctrlPr>
                            </m:sSubPr>
                            <m:e>
                              <m:r>
                                <a:rPr lang="en-US" sz="2000" i="1">
                                  <a:solidFill>
                                    <a:schemeClr val="bg1">
                                      <a:lumMod val="85000"/>
                                    </a:schemeClr>
                                  </a:solidFill>
                                  <a:latin typeface="Cambria Math" panose="02040503050406030204" pitchFamily="18" charset="0"/>
                                </a:rPr>
                                <m:t>𝑥</m:t>
                              </m:r>
                            </m:e>
                            <m:sub>
                              <m:r>
                                <a:rPr lang="en-US" sz="2000" i="1">
                                  <a:solidFill>
                                    <a:schemeClr val="bg1">
                                      <a:lumMod val="85000"/>
                                    </a:schemeClr>
                                  </a:solidFill>
                                  <a:latin typeface="Cambria Math" panose="02040503050406030204" pitchFamily="18" charset="0"/>
                                </a:rPr>
                                <m:t>2</m:t>
                              </m:r>
                            </m:sub>
                          </m:sSub>
                        </m:e>
                      </m:d>
                    </m:oMath>
                  </m:oMathPara>
                </a14:m>
                <a:endParaRPr lang="en-US" sz="2000" dirty="0">
                  <a:solidFill>
                    <a:schemeClr val="bg1">
                      <a:lumMod val="85000"/>
                    </a:schemeClr>
                  </a:solidFill>
                </a:endParaRPr>
              </a:p>
              <a:p>
                <a:pPr marL="0" indent="0">
                  <a:buNone/>
                </a:pPr>
                <a14:m>
                  <m:oMath xmlns:m="http://schemas.openxmlformats.org/officeDocument/2006/math">
                    <m:r>
                      <a:rPr lang="en-US" sz="2000" b="0" i="1" smtClean="0">
                        <a:latin typeface="Cambria Math" charset="0"/>
                      </a:rPr>
                      <m:t>𝜇</m:t>
                    </m:r>
                    <m:r>
                      <a:rPr lang="en-US" sz="2000" b="0" i="1" smtClean="0">
                        <a:latin typeface="Cambria Math" charset="0"/>
                      </a:rPr>
                      <m:t>:</m:t>
                    </m:r>
                  </m:oMath>
                </a14:m>
                <a:r>
                  <a:rPr lang="ro-RO" sz="2000" dirty="0"/>
                  <a:t> </a:t>
                </a:r>
                <a:r>
                  <a:rPr lang="ro-RO" sz="2000" dirty="0" err="1"/>
                  <a:t>Matrix</a:t>
                </a:r>
                <a:r>
                  <a:rPr lang="ro-RO" sz="2000" dirty="0"/>
                  <a:t> </a:t>
                </a:r>
                <a:r>
                  <a:rPr lang="ro-RO" sz="2000" dirty="0" err="1"/>
                  <a:t>measure</a:t>
                </a:r>
                <a:r>
                  <a:rPr lang="ro-RO" sz="2000" dirty="0"/>
                  <a:t> of </a:t>
                </a:r>
                <a:r>
                  <a:rPr lang="ro-RO" sz="2000" dirty="0" err="1"/>
                  <a:t>Jacobian</a:t>
                </a:r>
                <a:r>
                  <a:rPr lang="ro-RO" sz="2000"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𝐽</m:t>
                        </m:r>
                      </m:e>
                      <m:sub>
                        <m:r>
                          <a:rPr lang="en-US" sz="2000" b="0" i="1" smtClean="0">
                            <a:latin typeface="Cambria Math" charset="0"/>
                          </a:rPr>
                          <m:t>𝑓</m:t>
                        </m:r>
                      </m:sub>
                    </m:sSub>
                  </m:oMath>
                </a14:m>
                <a:endParaRPr lang="ro-RO" sz="2000" dirty="0"/>
              </a:p>
              <a:p>
                <a:pPr marL="0" indent="0">
                  <a:buNone/>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i="1">
                              <a:latin typeface="Cambria Math" charset="0"/>
                            </a:rPr>
                            <m:t>𝜇</m:t>
                          </m:r>
                        </m:e>
                        <m:sub>
                          <m:r>
                            <a:rPr lang="en-US" sz="2000" b="0" i="1" smtClean="0">
                              <a:latin typeface="Cambria Math" charset="0"/>
                            </a:rPr>
                            <m:t>𝑝</m:t>
                          </m:r>
                        </m:sub>
                      </m:sSub>
                      <m:d>
                        <m:dPr>
                          <m:ctrlPr>
                            <a:rPr lang="en-US" sz="2000" b="0" i="1" smtClean="0">
                              <a:latin typeface="Cambria Math" panose="02040503050406030204" pitchFamily="18" charset="0"/>
                            </a:rPr>
                          </m:ctrlPr>
                        </m:dPr>
                        <m:e>
                          <m:r>
                            <m:rPr>
                              <m:sty m:val="p"/>
                            </m:rPr>
                            <a:rPr lang="en-US" sz="2000" b="0" i="0" smtClean="0">
                              <a:latin typeface="Cambria Math" charset="0"/>
                            </a:rPr>
                            <m:t>A</m:t>
                          </m:r>
                        </m:e>
                      </m:d>
                      <m:r>
                        <a:rPr lang="en-US" sz="2000" b="0" i="0" smtClean="0">
                          <a:latin typeface="Cambria Math" charset="0"/>
                        </a:rPr>
                        <m:t>= </m:t>
                      </m:r>
                      <m:func>
                        <m:funcPr>
                          <m:ctrlPr>
                            <a:rPr lang="mr-IN" sz="2000" b="0" i="1" smtClean="0">
                              <a:latin typeface="Cambria Math" panose="02040503050406030204" pitchFamily="18" charset="0"/>
                            </a:rPr>
                          </m:ctrlPr>
                        </m:funcPr>
                        <m:fName>
                          <m:limLow>
                            <m:limLowPr>
                              <m:ctrlPr>
                                <a:rPr lang="mr-IN" sz="2000" b="0" i="1" smtClean="0">
                                  <a:latin typeface="Cambria Math" panose="02040503050406030204" pitchFamily="18" charset="0"/>
                                </a:rPr>
                              </m:ctrlPr>
                            </m:limLowPr>
                            <m:e>
                              <m:r>
                                <m:rPr>
                                  <m:sty m:val="p"/>
                                </m:rPr>
                                <a:rPr lang="mr-IN" sz="2000" b="0" i="0" smtClean="0">
                                  <a:latin typeface="Cambria Math" charset="0"/>
                                </a:rPr>
                                <m:t>lim</m:t>
                              </m:r>
                            </m:e>
                            <m:lim>
                              <m:r>
                                <a:rPr lang="en-US" sz="2000" b="0" i="1" smtClean="0">
                                  <a:latin typeface="Cambria Math" charset="0"/>
                                </a:rPr>
                                <m:t>𝑡</m:t>
                              </m:r>
                              <m:r>
                                <a:rPr lang="en-US" sz="2000" b="0" i="1" smtClean="0">
                                  <a:latin typeface="Cambria Math" charset="0"/>
                                </a:rPr>
                                <m:t>→</m:t>
                              </m:r>
                              <m:sSup>
                                <m:sSupPr>
                                  <m:ctrlPr>
                                    <a:rPr lang="en-US" sz="2000" b="0" i="1" smtClean="0">
                                      <a:latin typeface="Cambria Math" panose="02040503050406030204" pitchFamily="18" charset="0"/>
                                    </a:rPr>
                                  </m:ctrlPr>
                                </m:sSupPr>
                                <m:e>
                                  <m:r>
                                    <a:rPr lang="en-US" sz="2000" b="0" i="1" smtClean="0">
                                      <a:latin typeface="Cambria Math" charset="0"/>
                                    </a:rPr>
                                    <m:t>0</m:t>
                                  </m:r>
                                </m:e>
                                <m:sup>
                                  <m:r>
                                    <a:rPr lang="en-US" sz="2000" b="0" i="1" smtClean="0">
                                      <a:latin typeface="Cambria Math" charset="0"/>
                                    </a:rPr>
                                    <m:t>+</m:t>
                                  </m:r>
                                </m:sup>
                              </m:sSup>
                              <m:r>
                                <a:rPr lang="en-US" sz="2000" b="0" i="1" smtClean="0">
                                  <a:latin typeface="Cambria Math" charset="0"/>
                                </a:rPr>
                                <m:t> </m:t>
                              </m:r>
                            </m:lim>
                          </m:limLow>
                        </m:fName>
                        <m:e>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r>
                                            <a:rPr lang="en-US" sz="2000" i="1">
                                              <a:latin typeface="Cambria Math" charset="0"/>
                                            </a:rPr>
                                            <m:t> </m:t>
                                          </m:r>
                                          <m:r>
                                            <a:rPr lang="en-US" sz="2000" i="1">
                                              <a:latin typeface="Cambria Math" charset="0"/>
                                            </a:rPr>
                                            <m:t>𝐼</m:t>
                                          </m:r>
                                          <m:r>
                                            <a:rPr lang="en-US" sz="2000" i="1">
                                              <a:latin typeface="Cambria Math" charset="0"/>
                                            </a:rPr>
                                            <m:t>+</m:t>
                                          </m:r>
                                          <m:r>
                                            <a:rPr lang="en-US" sz="2000" i="1">
                                              <a:latin typeface="Cambria Math" charset="0"/>
                                            </a:rPr>
                                            <m:t>𝑡𝐴</m:t>
                                          </m:r>
                                        </m:e>
                                      </m:d>
                                    </m:e>
                                  </m:d>
                                </m:e>
                                <m:sub>
                                  <m:r>
                                    <a:rPr lang="en-US" sz="2000" b="0" i="1" smtClean="0">
                                      <a:latin typeface="Cambria Math" charset="0"/>
                                    </a:rPr>
                                    <m:t>𝑝</m:t>
                                  </m:r>
                                </m:sub>
                              </m:sSub>
                              <m:r>
                                <a:rPr lang="en-US" sz="2000" i="1">
                                  <a:latin typeface="Cambria Math" charset="0"/>
                                </a:rPr>
                                <m:t>−</m:t>
                              </m:r>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d>
                                        <m:dPr>
                                          <m:begChr m:val="|"/>
                                          <m:endChr m:val="|"/>
                                          <m:ctrlPr>
                                            <a:rPr lang="en-US" sz="2000" b="0" i="1" smtClean="0">
                                              <a:latin typeface="Cambria Math" panose="02040503050406030204" pitchFamily="18" charset="0"/>
                                            </a:rPr>
                                          </m:ctrlPr>
                                        </m:dPr>
                                        <m:e>
                                          <m:r>
                                            <a:rPr lang="en-US" sz="2000" b="0" i="1" smtClean="0">
                                              <a:latin typeface="Cambria Math" charset="0"/>
                                            </a:rPr>
                                            <m:t>𝐼</m:t>
                                          </m:r>
                                        </m:e>
                                      </m:d>
                                    </m:e>
                                  </m:d>
                                </m:e>
                                <m:sub>
                                  <m:r>
                                    <a:rPr lang="en-US" sz="2000" b="0" i="1" smtClean="0">
                                      <a:latin typeface="Cambria Math" charset="0"/>
                                    </a:rPr>
                                    <m:t>𝑝</m:t>
                                  </m:r>
                                </m:sub>
                              </m:sSub>
                            </m:num>
                            <m:den>
                              <m:r>
                                <a:rPr lang="en-US" sz="2000" b="0" i="1" smtClean="0">
                                  <a:latin typeface="Cambria Math" charset="0"/>
                                </a:rPr>
                                <m:t>𝑡</m:t>
                              </m:r>
                            </m:den>
                          </m:f>
                        </m:e>
                      </m:func>
                    </m:oMath>
                  </m:oMathPara>
                </a14:m>
                <a:endParaRPr lang="en-US" sz="2000" dirty="0"/>
              </a:p>
              <a:p>
                <a:pPr marL="0" indent="0">
                  <a:buNone/>
                </a:pP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𝜇</m:t>
                        </m:r>
                      </m:e>
                      <m:sub>
                        <m:r>
                          <a:rPr lang="en-US" sz="2000" b="0" i="1" smtClean="0">
                            <a:latin typeface="Cambria Math" charset="0"/>
                          </a:rPr>
                          <m:t>𝑝</m:t>
                        </m:r>
                      </m:sub>
                    </m:sSub>
                    <m:r>
                      <a:rPr lang="en-US" sz="2000" b="0" i="1" smtClean="0">
                        <a:latin typeface="Cambria Math" charset="0"/>
                      </a:rPr>
                      <m:t>=−2 </m:t>
                    </m:r>
                  </m:oMath>
                </a14:m>
                <a:r>
                  <a:rPr lang="en-US" sz="2000" dirty="0"/>
                  <a:t>for above linear system</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457200" y="1600200"/>
                <a:ext cx="5656729" cy="4525963"/>
              </a:xfrm>
              <a:blipFill rotWithShape="0">
                <a:blip r:embed="rId3"/>
                <a:stretch>
                  <a:fillRect l="-107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EAAE5373-EA94-42CD-B08F-88E8C680AB44}" type="slidenum">
              <a:rPr lang="en-US" smtClean="0"/>
              <a:t>17</a:t>
            </a:fld>
            <a:endParaRPr lang="en-US"/>
          </a:p>
        </p:txBody>
      </p:sp>
    </p:spTree>
    <p:extLst>
      <p:ext uri="{BB962C8B-B14F-4D97-AF65-F5344CB8AC3E}">
        <p14:creationId xmlns:p14="http://schemas.microsoft.com/office/powerpoint/2010/main" val="40807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p:cNvSpPr>
                <a:spLocks noGrp="1"/>
              </p:cNvSpPr>
              <p:nvPr>
                <p:ph type="title"/>
              </p:nvPr>
            </p:nvSpPr>
            <p:spPr>
              <a:xfrm>
                <a:off x="304801" y="690112"/>
                <a:ext cx="8382000" cy="788671"/>
              </a:xfrm>
            </p:spPr>
            <p:txBody>
              <a:bodyPr>
                <a:normAutofit/>
              </a:bodyPr>
              <a:lstStyle/>
              <a:p>
                <a:r>
                  <a:rPr lang="en-US" dirty="0">
                    <a:solidFill>
                      <a:schemeClr val="bg1"/>
                    </a:solidFill>
                  </a:rPr>
                  <a:t>Matrix measure for</a:t>
                </a:r>
                <a:r>
                  <a:rPr lang="en-US" altLang="zh-CN" dirty="0">
                    <a:solidFill>
                      <a:schemeClr val="bg1"/>
                    </a:solidFill>
                  </a:rPr>
                  <a:t> </a:t>
                </a:r>
                <a14:m>
                  <m:oMath xmlns:m="http://schemas.openxmlformats.org/officeDocument/2006/math">
                    <m:r>
                      <a:rPr lang="en-US" i="1">
                        <a:solidFill>
                          <a:schemeClr val="bg1"/>
                        </a:solidFill>
                        <a:latin typeface="Cambria Math" charset="0"/>
                        <a:ea typeface="Helvetica Neue" charset="0"/>
                        <a:cs typeface="Helvetica Neue" charset="0"/>
                      </a:rPr>
                      <m:t>𝐴</m:t>
                    </m:r>
                    <m:r>
                      <a:rPr lang="en-US" i="1">
                        <a:solidFill>
                          <a:schemeClr val="bg1"/>
                        </a:solidFill>
                        <a:latin typeface="Cambria Math" charset="0"/>
                        <a:ea typeface="Helvetica Neue" charset="0"/>
                        <a:cs typeface="Helvetica Neue" charset="0"/>
                      </a:rPr>
                      <m:t>∈</m:t>
                    </m:r>
                    <m:sSup>
                      <m:sSupPr>
                        <m:ctrlPr>
                          <a:rPr lang="en-US" i="1">
                            <a:solidFill>
                              <a:schemeClr val="bg1"/>
                            </a:solidFill>
                            <a:latin typeface="Cambria Math" panose="02040503050406030204" pitchFamily="18" charset="0"/>
                            <a:ea typeface="Helvetica Neue" charset="0"/>
                            <a:cs typeface="Helvetica Neue" charset="0"/>
                          </a:rPr>
                        </m:ctrlPr>
                      </m:sSupPr>
                      <m:e>
                        <m:r>
                          <a:rPr lang="en-US" i="1">
                            <a:solidFill>
                              <a:schemeClr val="bg1"/>
                            </a:solidFill>
                            <a:latin typeface="Cambria Math" charset="0"/>
                            <a:ea typeface="Helvetica Neue" charset="0"/>
                            <a:cs typeface="Helvetica Neue" charset="0"/>
                          </a:rPr>
                          <m:t>ℝ</m:t>
                        </m:r>
                      </m:e>
                      <m:sup>
                        <m:r>
                          <a:rPr lang="en-US" i="1">
                            <a:solidFill>
                              <a:schemeClr val="bg1"/>
                            </a:solidFill>
                            <a:latin typeface="Cambria Math" charset="0"/>
                            <a:ea typeface="Helvetica Neue" charset="0"/>
                            <a:cs typeface="Helvetica Neue" charset="0"/>
                          </a:rPr>
                          <m:t>𝑛</m:t>
                        </m:r>
                        <m:r>
                          <a:rPr lang="en-US" i="1">
                            <a:solidFill>
                              <a:schemeClr val="bg1"/>
                            </a:solidFill>
                            <a:latin typeface="Cambria Math" charset="0"/>
                            <a:ea typeface="Helvetica Neue" charset="0"/>
                            <a:cs typeface="Helvetica Neue" charset="0"/>
                          </a:rPr>
                          <m:t>×</m:t>
                        </m:r>
                        <m:r>
                          <a:rPr lang="en-US" i="1">
                            <a:solidFill>
                              <a:schemeClr val="bg1"/>
                            </a:solidFill>
                            <a:latin typeface="Cambria Math" charset="0"/>
                            <a:ea typeface="Helvetica Neue" charset="0"/>
                            <a:cs typeface="Helvetica Neue" charset="0"/>
                          </a:rPr>
                          <m:t>𝑛</m:t>
                        </m:r>
                      </m:sup>
                    </m:sSup>
                  </m:oMath>
                </a14:m>
                <a:endParaRPr lang="en-US" dirty="0">
                  <a:solidFill>
                    <a:schemeClr val="bg1"/>
                  </a:solidFill>
                </a:endParaRPr>
              </a:p>
            </p:txBody>
          </p:sp>
        </mc:Choice>
        <mc:Fallback xmlns="">
          <p:sp>
            <p:nvSpPr>
              <p:cNvPr id="5" name="Title 4"/>
              <p:cNvSpPr>
                <a:spLocks noGrp="1" noRot="1" noChangeAspect="1" noMove="1" noResize="1" noEditPoints="1" noAdjustHandles="1" noChangeArrowheads="1" noChangeShapeType="1" noTextEdit="1"/>
              </p:cNvSpPr>
              <p:nvPr>
                <p:ph type="title"/>
              </p:nvPr>
            </p:nvSpPr>
            <p:spPr>
              <a:xfrm>
                <a:off x="304801" y="690112"/>
                <a:ext cx="8382000" cy="788671"/>
              </a:xfrm>
              <a:blipFill>
                <a:blip r:embed="rId4"/>
                <a:stretch>
                  <a:fillRect t="-13846"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4648200" y="2743201"/>
                <a:ext cx="4267200" cy="2593609"/>
              </a:xfrm>
            </p:spPr>
            <p:txBody>
              <a:bodyPr>
                <a:noAutofit/>
              </a:bodyPr>
              <a:lstStyle/>
              <a:p>
                <a:pPr marL="0" lvl="1" indent="0" algn="ctr">
                  <a:lnSpc>
                    <a:spcPct val="150000"/>
                  </a:lnSpc>
                  <a:spcBef>
                    <a:spcPts val="600"/>
                  </a:spcBef>
                  <a:spcAft>
                    <a:spcPts val="600"/>
                  </a:spcAft>
                  <a:buSzPct val="106000"/>
                  <a:buNone/>
                </a:pPr>
                <a:r>
                  <a:rPr lang="en-US" sz="2400" dirty="0">
                    <a:solidFill>
                      <a:schemeClr val="bg1"/>
                    </a:solidFill>
                    <a:ea typeface="Helvetica Neue" charset="0"/>
                    <a:cs typeface="Helvetica Neue" charset="0"/>
                  </a:rPr>
                  <a:t>Matrix measure </a:t>
                </a:r>
                <a:r>
                  <a:rPr lang="en-US" sz="2400" dirty="0">
                    <a:solidFill>
                      <a:schemeClr val="accent1">
                        <a:lumMod val="60000"/>
                        <a:lumOff val="40000"/>
                      </a:schemeClr>
                    </a:solidFill>
                    <a:ea typeface="Helvetica Neue" charset="0"/>
                    <a:cs typeface="Helvetica Neue" charset="0"/>
                  </a:rPr>
                  <a:t>[</a:t>
                </a:r>
                <a:r>
                  <a:rPr lang="en-US" sz="2400" dirty="0" err="1">
                    <a:solidFill>
                      <a:schemeClr val="accent1">
                        <a:lumMod val="60000"/>
                        <a:lumOff val="40000"/>
                      </a:schemeClr>
                    </a:solidFill>
                    <a:ea typeface="Helvetica Neue" charset="0"/>
                    <a:cs typeface="Helvetica Neue" charset="0"/>
                  </a:rPr>
                  <a:t>Dahlquist</a:t>
                </a:r>
                <a:r>
                  <a:rPr lang="en-US" sz="2400" dirty="0">
                    <a:solidFill>
                      <a:schemeClr val="accent1">
                        <a:lumMod val="60000"/>
                        <a:lumOff val="40000"/>
                      </a:schemeClr>
                    </a:solidFill>
                    <a:ea typeface="Helvetica Neue" charset="0"/>
                    <a:cs typeface="Helvetica Neue" charset="0"/>
                  </a:rPr>
                  <a:t> 59]:</a:t>
                </a:r>
              </a:p>
              <a:p>
                <a:pPr marL="0" lvl="1" indent="0">
                  <a:lnSpc>
                    <a:spcPct val="150000"/>
                  </a:lnSpc>
                  <a:spcBef>
                    <a:spcPts val="600"/>
                  </a:spcBef>
                  <a:spcAft>
                    <a:spcPts val="600"/>
                  </a:spcAft>
                  <a:buSzPct val="106000"/>
                  <a:buNone/>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charset="0"/>
                          <a:ea typeface="Helvetica Neue" charset="0"/>
                          <a:cs typeface="Helvetica Neue" charset="0"/>
                        </a:rPr>
                        <m:t>𝜇</m:t>
                      </m:r>
                      <m:d>
                        <m:dPr>
                          <m:ctrlPr>
                            <a:rPr lang="en-US" sz="2000" i="1">
                              <a:solidFill>
                                <a:schemeClr val="bg1"/>
                              </a:solidFill>
                              <a:latin typeface="Cambria Math" panose="02040503050406030204" pitchFamily="18" charset="0"/>
                              <a:ea typeface="Helvetica Neue" charset="0"/>
                              <a:cs typeface="Helvetica Neue" charset="0"/>
                            </a:rPr>
                          </m:ctrlPr>
                        </m:dPr>
                        <m:e>
                          <m:r>
                            <a:rPr lang="en-US" sz="2000" i="1">
                              <a:solidFill>
                                <a:schemeClr val="bg1"/>
                              </a:solidFill>
                              <a:latin typeface="Cambria Math" charset="0"/>
                              <a:ea typeface="Helvetica Neue" charset="0"/>
                              <a:cs typeface="Helvetica Neue" charset="0"/>
                            </a:rPr>
                            <m:t>𝐴</m:t>
                          </m:r>
                        </m:e>
                      </m:d>
                      <m:r>
                        <a:rPr lang="en-US" sz="2000" i="1">
                          <a:solidFill>
                            <a:schemeClr val="bg1"/>
                          </a:solidFill>
                          <a:latin typeface="Cambria Math" charset="0"/>
                          <a:ea typeface="Helvetica Neue" charset="0"/>
                          <a:cs typeface="Helvetica Neue" charset="0"/>
                        </a:rPr>
                        <m:t>= </m:t>
                      </m:r>
                      <m:func>
                        <m:funcPr>
                          <m:ctrlPr>
                            <a:rPr lang="en-US" sz="2000" i="1">
                              <a:solidFill>
                                <a:schemeClr val="bg1"/>
                              </a:solidFill>
                              <a:latin typeface="Cambria Math" panose="02040503050406030204" pitchFamily="18" charset="0"/>
                              <a:ea typeface="Helvetica Neue" charset="0"/>
                              <a:cs typeface="Helvetica Neue" charset="0"/>
                            </a:rPr>
                          </m:ctrlPr>
                        </m:funcPr>
                        <m:fName>
                          <m:limLow>
                            <m:limLowPr>
                              <m:ctrlPr>
                                <a:rPr lang="en-US" sz="2000" i="1">
                                  <a:solidFill>
                                    <a:schemeClr val="bg1"/>
                                  </a:solidFill>
                                  <a:latin typeface="Cambria Math" panose="02040503050406030204" pitchFamily="18" charset="0"/>
                                  <a:ea typeface="Helvetica Neue" charset="0"/>
                                  <a:cs typeface="Helvetica Neue" charset="0"/>
                                </a:rPr>
                              </m:ctrlPr>
                            </m:limLowPr>
                            <m:e>
                              <m:r>
                                <m:rPr>
                                  <m:sty m:val="p"/>
                                </m:rPr>
                                <a:rPr lang="en-US" sz="2000">
                                  <a:solidFill>
                                    <a:schemeClr val="bg1"/>
                                  </a:solidFill>
                                  <a:latin typeface="Cambria Math" charset="0"/>
                                  <a:ea typeface="Helvetica Neue" charset="0"/>
                                  <a:cs typeface="Helvetica Neue" charset="0"/>
                                </a:rPr>
                                <m:t>lim</m:t>
                              </m:r>
                            </m:e>
                            <m:lim>
                              <m:r>
                                <a:rPr lang="en-US" sz="2000" i="1">
                                  <a:solidFill>
                                    <a:schemeClr val="bg1"/>
                                  </a:solidFill>
                                  <a:latin typeface="Cambria Math" charset="0"/>
                                  <a:ea typeface="Helvetica Neue" charset="0"/>
                                  <a:cs typeface="Helvetica Neue" charset="0"/>
                                </a:rPr>
                                <m:t>𝑡</m:t>
                              </m:r>
                              <m:r>
                                <a:rPr lang="en-US" sz="2000" i="1">
                                  <a:solidFill>
                                    <a:schemeClr val="bg1"/>
                                  </a:solidFill>
                                  <a:latin typeface="Cambria Math" charset="0"/>
                                  <a:ea typeface="Helvetica Neue" charset="0"/>
                                  <a:cs typeface="Helvetica Neue" charset="0"/>
                                </a:rPr>
                                <m:t>→</m:t>
                              </m:r>
                              <m:sSup>
                                <m:sSupPr>
                                  <m:ctrlPr>
                                    <a:rPr lang="en-US" sz="2000" i="1">
                                      <a:solidFill>
                                        <a:schemeClr val="bg1"/>
                                      </a:solidFill>
                                      <a:latin typeface="Cambria Math" panose="02040503050406030204" pitchFamily="18" charset="0"/>
                                      <a:ea typeface="Helvetica Neue" charset="0"/>
                                      <a:cs typeface="Helvetica Neue" charset="0"/>
                                    </a:rPr>
                                  </m:ctrlPr>
                                </m:sSupPr>
                                <m:e>
                                  <m:r>
                                    <a:rPr lang="en-US" sz="2000" i="1">
                                      <a:solidFill>
                                        <a:schemeClr val="bg1"/>
                                      </a:solidFill>
                                      <a:latin typeface="Cambria Math" charset="0"/>
                                      <a:ea typeface="Helvetica Neue" charset="0"/>
                                      <a:cs typeface="Helvetica Neue" charset="0"/>
                                    </a:rPr>
                                    <m:t>0</m:t>
                                  </m:r>
                                </m:e>
                                <m:sup>
                                  <m:r>
                                    <a:rPr lang="en-US" sz="2000" i="1">
                                      <a:solidFill>
                                        <a:schemeClr val="bg1"/>
                                      </a:solidFill>
                                      <a:latin typeface="Cambria Math" charset="0"/>
                                      <a:ea typeface="Helvetica Neue" charset="0"/>
                                      <a:cs typeface="Helvetica Neue" charset="0"/>
                                    </a:rPr>
                                    <m:t>+</m:t>
                                  </m:r>
                                </m:sup>
                              </m:sSup>
                            </m:lim>
                          </m:limLow>
                        </m:fName>
                        <m:e>
                          <m:f>
                            <m:fPr>
                              <m:ctrlPr>
                                <a:rPr lang="en-US" sz="2000" i="1">
                                  <a:solidFill>
                                    <a:schemeClr val="bg1"/>
                                  </a:solidFill>
                                  <a:latin typeface="Cambria Math" panose="02040503050406030204" pitchFamily="18" charset="0"/>
                                  <a:ea typeface="Helvetica Neue" charset="0"/>
                                  <a:cs typeface="Helvetica Neue" charset="0"/>
                                </a:rPr>
                              </m:ctrlPr>
                            </m:fPr>
                            <m:num>
                              <m:d>
                                <m:dPr>
                                  <m:begChr m:val="‖"/>
                                  <m:endChr m:val="‖"/>
                                  <m:ctrlPr>
                                    <a:rPr lang="en-US" sz="2000" i="1">
                                      <a:solidFill>
                                        <a:schemeClr val="bg1"/>
                                      </a:solidFill>
                                      <a:latin typeface="Cambria Math" panose="02040503050406030204" pitchFamily="18" charset="0"/>
                                      <a:ea typeface="Helvetica Neue" charset="0"/>
                                      <a:cs typeface="Helvetica Neue" charset="0"/>
                                    </a:rPr>
                                  </m:ctrlPr>
                                </m:dPr>
                                <m:e>
                                  <m:r>
                                    <a:rPr lang="en-US" sz="2000" i="1">
                                      <a:solidFill>
                                        <a:schemeClr val="bg1"/>
                                      </a:solidFill>
                                      <a:latin typeface="Cambria Math" charset="0"/>
                                      <a:ea typeface="Helvetica Neue" charset="0"/>
                                      <a:cs typeface="Helvetica Neue" charset="0"/>
                                    </a:rPr>
                                    <m:t>𝐼</m:t>
                                  </m:r>
                                  <m:r>
                                    <a:rPr lang="en-US" sz="2000" i="1">
                                      <a:solidFill>
                                        <a:schemeClr val="bg1"/>
                                      </a:solidFill>
                                      <a:latin typeface="Cambria Math" charset="0"/>
                                      <a:ea typeface="Helvetica Neue" charset="0"/>
                                      <a:cs typeface="Helvetica Neue" charset="0"/>
                                    </a:rPr>
                                    <m:t>+</m:t>
                                  </m:r>
                                  <m:r>
                                    <a:rPr lang="en-US" sz="2000" i="1">
                                      <a:solidFill>
                                        <a:schemeClr val="bg1"/>
                                      </a:solidFill>
                                      <a:latin typeface="Cambria Math" charset="0"/>
                                      <a:ea typeface="Helvetica Neue" charset="0"/>
                                      <a:cs typeface="Helvetica Neue" charset="0"/>
                                    </a:rPr>
                                    <m:t>𝑡𝐴</m:t>
                                  </m:r>
                                </m:e>
                              </m:d>
                              <m:r>
                                <a:rPr lang="en-US" sz="2000" i="1">
                                  <a:solidFill>
                                    <a:schemeClr val="bg1"/>
                                  </a:solidFill>
                                  <a:latin typeface="Cambria Math" charset="0"/>
                                  <a:ea typeface="Helvetica Neue" charset="0"/>
                                  <a:cs typeface="Helvetica Neue" charset="0"/>
                                </a:rPr>
                                <m:t>−</m:t>
                              </m:r>
                              <m:d>
                                <m:dPr>
                                  <m:begChr m:val="‖"/>
                                  <m:endChr m:val="‖"/>
                                  <m:ctrlPr>
                                    <a:rPr lang="en-US" sz="2000" i="1">
                                      <a:solidFill>
                                        <a:schemeClr val="bg1"/>
                                      </a:solidFill>
                                      <a:latin typeface="Cambria Math" panose="02040503050406030204" pitchFamily="18" charset="0"/>
                                      <a:ea typeface="Helvetica Neue" charset="0"/>
                                      <a:cs typeface="Helvetica Neue" charset="0"/>
                                    </a:rPr>
                                  </m:ctrlPr>
                                </m:dPr>
                                <m:e>
                                  <m:r>
                                    <a:rPr lang="en-US" sz="2000" i="1">
                                      <a:solidFill>
                                        <a:schemeClr val="bg1"/>
                                      </a:solidFill>
                                      <a:latin typeface="Cambria Math" charset="0"/>
                                      <a:ea typeface="Helvetica Neue" charset="0"/>
                                      <a:cs typeface="Helvetica Neue" charset="0"/>
                                    </a:rPr>
                                    <m:t>𝐼</m:t>
                                  </m:r>
                                </m:e>
                              </m:d>
                            </m:num>
                            <m:den>
                              <m:r>
                                <a:rPr lang="en-US" sz="2000" i="1">
                                  <a:solidFill>
                                    <a:schemeClr val="bg1"/>
                                  </a:solidFill>
                                  <a:latin typeface="Cambria Math" charset="0"/>
                                  <a:ea typeface="Helvetica Neue" charset="0"/>
                                  <a:cs typeface="Helvetica Neue" charset="0"/>
                                </a:rPr>
                                <m:t>𝑡</m:t>
                              </m:r>
                            </m:den>
                          </m:f>
                        </m:e>
                      </m:func>
                    </m:oMath>
                  </m:oMathPara>
                </a14:m>
                <a:endParaRPr lang="en-US" sz="2000" dirty="0">
                  <a:solidFill>
                    <a:schemeClr val="bg1"/>
                  </a:solidFill>
                </a:endParaRPr>
              </a:p>
              <a:p>
                <a:pPr marL="0" lvl="1" indent="0" algn="ctr">
                  <a:spcBef>
                    <a:spcPts val="600"/>
                  </a:spcBef>
                  <a:spcAft>
                    <a:spcPts val="600"/>
                  </a:spcAft>
                  <a:buSzPct val="106000"/>
                  <a:buNone/>
                </a:pPr>
                <a:r>
                  <a:rPr lang="en-US" sz="2000" dirty="0">
                    <a:solidFill>
                      <a:schemeClr val="bg1"/>
                    </a:solidFill>
                  </a:rPr>
                  <a:t>2-norm: </a:t>
                </a:r>
                <a14:m>
                  <m:oMath xmlns:m="http://schemas.openxmlformats.org/officeDocument/2006/math">
                    <m:r>
                      <a:rPr lang="en-US" sz="2000" i="1">
                        <a:solidFill>
                          <a:schemeClr val="bg1"/>
                        </a:solidFill>
                        <a:latin typeface="Cambria Math" charset="0"/>
                      </a:rPr>
                      <m:t>𝜇</m:t>
                    </m:r>
                    <m:r>
                      <a:rPr lang="en-US" sz="2000" i="1">
                        <a:solidFill>
                          <a:schemeClr val="bg1"/>
                        </a:solidFill>
                        <a:latin typeface="Cambria Math" charset="0"/>
                      </a:rPr>
                      <m:t>(</m:t>
                    </m:r>
                    <m:r>
                      <a:rPr lang="en-US" sz="2000" i="1">
                        <a:solidFill>
                          <a:schemeClr val="bg1"/>
                        </a:solidFill>
                        <a:latin typeface="Cambria Math" charset="0"/>
                      </a:rPr>
                      <m:t>𝐴</m:t>
                    </m:r>
                    <m:r>
                      <a:rPr lang="en-US" sz="2000" i="1">
                        <a:solidFill>
                          <a:schemeClr val="bg1"/>
                        </a:solidFill>
                        <a:latin typeface="Cambria Math" charset="0"/>
                      </a:rPr>
                      <m:t>)</m:t>
                    </m:r>
                    <m:r>
                      <a:rPr lang="en-US" sz="2000">
                        <a:solidFill>
                          <a:schemeClr val="bg1"/>
                        </a:solidFill>
                        <a:latin typeface="Cambria Math"/>
                      </a:rPr>
                      <m:t>=</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charset="0"/>
                          </a:rPr>
                          <m:t>𝜆</m:t>
                        </m:r>
                      </m:e>
                      <m:sub>
                        <m:r>
                          <a:rPr lang="en-US" sz="2000" i="1">
                            <a:solidFill>
                              <a:schemeClr val="bg1"/>
                            </a:solidFill>
                            <a:latin typeface="Cambria Math" charset="0"/>
                          </a:rPr>
                          <m:t>𝑚𝑎𝑥</m:t>
                        </m:r>
                      </m:sub>
                    </m:sSub>
                    <m:d>
                      <m:dPr>
                        <m:ctrlPr>
                          <a:rPr lang="en-US" sz="2000" i="1">
                            <a:solidFill>
                              <a:schemeClr val="bg1"/>
                            </a:solidFill>
                            <a:latin typeface="Cambria Math" panose="02040503050406030204" pitchFamily="18" charset="0"/>
                          </a:rPr>
                        </m:ctrlPr>
                      </m:dPr>
                      <m:e>
                        <m:f>
                          <m:fPr>
                            <m:ctrlPr>
                              <a:rPr lang="en-US" sz="2000" i="1">
                                <a:solidFill>
                                  <a:schemeClr val="bg1"/>
                                </a:solidFill>
                                <a:latin typeface="Cambria Math" panose="02040503050406030204" pitchFamily="18" charset="0"/>
                              </a:rPr>
                            </m:ctrlPr>
                          </m:fPr>
                          <m:num>
                            <m:sSup>
                              <m:sSupPr>
                                <m:ctrlPr>
                                  <a:rPr lang="en-US" sz="2000" i="1">
                                    <a:solidFill>
                                      <a:schemeClr val="bg1"/>
                                    </a:solidFill>
                                    <a:latin typeface="Cambria Math" panose="02040503050406030204" pitchFamily="18" charset="0"/>
                                  </a:rPr>
                                </m:ctrlPr>
                              </m:sSupPr>
                              <m:e>
                                <m:r>
                                  <a:rPr lang="en-US" sz="2000" i="1">
                                    <a:solidFill>
                                      <a:schemeClr val="bg1"/>
                                    </a:solidFill>
                                    <a:latin typeface="Cambria Math" charset="0"/>
                                  </a:rPr>
                                  <m:t>𝐴</m:t>
                                </m:r>
                                <m:r>
                                  <a:rPr lang="en-US" sz="2000" i="1">
                                    <a:solidFill>
                                      <a:schemeClr val="bg1"/>
                                    </a:solidFill>
                                    <a:latin typeface="Cambria Math"/>
                                  </a:rPr>
                                  <m:t>+</m:t>
                                </m:r>
                                <m:r>
                                  <a:rPr lang="en-US" sz="2000" i="1">
                                    <a:solidFill>
                                      <a:schemeClr val="bg1"/>
                                    </a:solidFill>
                                    <a:latin typeface="Cambria Math" charset="0"/>
                                  </a:rPr>
                                  <m:t>𝐴</m:t>
                                </m:r>
                              </m:e>
                              <m:sup>
                                <m:r>
                                  <a:rPr lang="en-US" sz="2000" i="1">
                                    <a:solidFill>
                                      <a:schemeClr val="bg1"/>
                                    </a:solidFill>
                                    <a:latin typeface="Cambria Math"/>
                                  </a:rPr>
                                  <m:t>𝑇</m:t>
                                </m:r>
                              </m:sup>
                            </m:sSup>
                          </m:num>
                          <m:den>
                            <m:r>
                              <a:rPr lang="en-US" sz="2000" i="1">
                                <a:solidFill>
                                  <a:schemeClr val="bg1"/>
                                </a:solidFill>
                                <a:latin typeface="Cambria Math"/>
                              </a:rPr>
                              <m:t>2</m:t>
                            </m:r>
                          </m:den>
                        </m:f>
                      </m:e>
                    </m:d>
                  </m:oMath>
                </a14:m>
                <a:endParaRPr lang="en-US" sz="2000" dirty="0">
                  <a:solidFill>
                    <a:schemeClr val="tx1"/>
                  </a:solidFill>
                </a:endParaRPr>
              </a:p>
              <a:p>
                <a:pPr marL="285750" lvl="1" indent="-285750">
                  <a:spcBef>
                    <a:spcPts val="600"/>
                  </a:spcBef>
                  <a:spcAft>
                    <a:spcPts val="600"/>
                  </a:spcAft>
                  <a:buSzPct val="106000"/>
                  <a:buFontTx/>
                  <a:buChar char="̶"/>
                </a:pPr>
                <a:endParaRPr lang="en-US" sz="2400" dirty="0">
                  <a:solidFill>
                    <a:schemeClr val="tx1"/>
                  </a:solidFill>
                </a:endParaRPr>
              </a:p>
              <a:p>
                <a:pPr marL="0" lvl="1" indent="0">
                  <a:spcBef>
                    <a:spcPts val="600"/>
                  </a:spcBef>
                  <a:spcAft>
                    <a:spcPts val="600"/>
                  </a:spcAft>
                  <a:buSzPct val="106000"/>
                  <a:buNone/>
                </a:pPr>
                <a:endParaRPr lang="en-US" sz="2400" dirty="0">
                  <a:solidFill>
                    <a:schemeClr val="tx1"/>
                  </a:solidFill>
                </a:endParaRPr>
              </a:p>
              <a:p>
                <a:pPr marL="0" lvl="1" indent="0">
                  <a:spcBef>
                    <a:spcPts val="600"/>
                  </a:spcBef>
                  <a:spcAft>
                    <a:spcPts val="600"/>
                  </a:spcAft>
                  <a:buSzPct val="106000"/>
                  <a:buNone/>
                </a:pPr>
                <a:endParaRPr lang="en-US" sz="2400" dirty="0">
                  <a:ea typeface="Helvetica Neue" charset="0"/>
                  <a:cs typeface="Helvetica Neue" charset="0"/>
                </a:endParaRP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4648200" y="2743201"/>
                <a:ext cx="4267200" cy="2593609"/>
              </a:xfrm>
              <a:blipFill>
                <a:blip r:embed="rId5"/>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5BA54BD-C84D-46CE-8B72-31BFB26ABA43}" type="slidenum">
              <a:rPr lang="en-US" smtClean="0"/>
              <a:t>18</a:t>
            </a:fld>
            <a:endParaRPr lang="en-US"/>
          </a:p>
        </p:txBody>
      </p:sp>
      <mc:AlternateContent xmlns:mc="http://schemas.openxmlformats.org/markup-compatibility/2006" xmlns:a14="http://schemas.microsoft.com/office/drawing/2010/main">
        <mc:Choice Requires="a14">
          <p:sp>
            <p:nvSpPr>
              <p:cNvPr id="35" name="Content Placeholder 5"/>
              <p:cNvSpPr txBox="1">
                <a:spLocks/>
              </p:cNvSpPr>
              <p:nvPr/>
            </p:nvSpPr>
            <p:spPr>
              <a:xfrm>
                <a:off x="304801" y="2743201"/>
                <a:ext cx="3733801" cy="2593609"/>
              </a:xfrm>
              <a:prstGeom prst="rect">
                <a:avLst/>
              </a:prstGeom>
            </p:spPr>
            <p:txBody>
              <a:bodyPr vert="horz" lIns="0" tIns="34290" rIns="0" bIns="3429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Wingdings" panose="05000000000000000000" pitchFamily="2" charset="2"/>
                  <a:buChar char="q"/>
                  <a:defRPr sz="140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9pPr>
              </a:lstStyle>
              <a:p>
                <a:pPr marL="0" lvl="1" indent="0" algn="ctr">
                  <a:lnSpc>
                    <a:spcPct val="150000"/>
                  </a:lnSpc>
                  <a:spcBef>
                    <a:spcPts val="600"/>
                  </a:spcBef>
                  <a:spcAft>
                    <a:spcPts val="600"/>
                  </a:spcAft>
                  <a:buSzPct val="106000"/>
                  <a:buNone/>
                </a:pPr>
                <a:r>
                  <a:rPr lang="en-US" sz="2400" dirty="0">
                    <a:solidFill>
                      <a:schemeClr val="bg1"/>
                    </a:solidFill>
                    <a:ea typeface="Helvetica Neue" charset="0"/>
                    <a:cs typeface="Helvetica Neue" charset="0"/>
                  </a:rPr>
                  <a:t>Matrix norm</a:t>
                </a:r>
              </a:p>
              <a:p>
                <a:pPr marL="0" lvl="1" indent="0">
                  <a:lnSpc>
                    <a:spcPct val="150000"/>
                  </a:lnSpc>
                  <a:spcBef>
                    <a:spcPts val="600"/>
                  </a:spcBef>
                  <a:spcAft>
                    <a:spcPts val="600"/>
                  </a:spcAft>
                  <a:buSzPct val="106000"/>
                  <a:buNone/>
                </a:pPr>
                <a14:m>
                  <m:oMathPara xmlns:m="http://schemas.openxmlformats.org/officeDocument/2006/math">
                    <m:oMathParaPr>
                      <m:jc m:val="centerGroup"/>
                    </m:oMathParaPr>
                    <m:oMath xmlns:m="http://schemas.openxmlformats.org/officeDocument/2006/math">
                      <m:d>
                        <m:dPr>
                          <m:begChr m:val="‖"/>
                          <m:endChr m:val="‖"/>
                          <m:ctrlPr>
                            <a:rPr lang="en-US" sz="2000" i="1" dirty="0">
                              <a:solidFill>
                                <a:schemeClr val="bg1"/>
                              </a:solidFill>
                              <a:latin typeface="Cambria Math" panose="02040503050406030204" pitchFamily="18" charset="0"/>
                            </a:rPr>
                          </m:ctrlPr>
                        </m:dPr>
                        <m:e>
                          <m:r>
                            <a:rPr lang="en-US" sz="2000" i="1" dirty="0">
                              <a:solidFill>
                                <a:schemeClr val="bg1"/>
                              </a:solidFill>
                              <a:latin typeface="Cambria Math"/>
                            </a:rPr>
                            <m:t>𝐴</m:t>
                          </m:r>
                        </m:e>
                      </m:d>
                      <m:r>
                        <a:rPr lang="en-US" sz="2000" i="1" dirty="0">
                          <a:solidFill>
                            <a:schemeClr val="bg1"/>
                          </a:solidFill>
                          <a:latin typeface="Cambria Math" panose="02040503050406030204" pitchFamily="18" charset="0"/>
                          <a:ea typeface="Helvetica Neue" charset="0"/>
                          <a:cs typeface="Helvetica Neue" charset="0"/>
                        </a:rPr>
                        <m:t>= </m:t>
                      </m:r>
                      <m:func>
                        <m:funcPr>
                          <m:ctrlPr>
                            <a:rPr lang="en-US" sz="2000" i="1" dirty="0">
                              <a:solidFill>
                                <a:schemeClr val="bg1"/>
                              </a:solidFill>
                              <a:latin typeface="Cambria Math" panose="02040503050406030204" pitchFamily="18" charset="0"/>
                              <a:ea typeface="Helvetica Neue" charset="0"/>
                              <a:cs typeface="Helvetica Neue" charset="0"/>
                            </a:rPr>
                          </m:ctrlPr>
                        </m:funcPr>
                        <m:fName>
                          <m:limLow>
                            <m:limLowPr>
                              <m:ctrlPr>
                                <a:rPr lang="en-US" sz="2000" i="1" dirty="0">
                                  <a:solidFill>
                                    <a:schemeClr val="bg1"/>
                                  </a:solidFill>
                                  <a:latin typeface="Cambria Math" panose="02040503050406030204" pitchFamily="18" charset="0"/>
                                  <a:ea typeface="Helvetica Neue" charset="0"/>
                                  <a:cs typeface="Helvetica Neue" charset="0"/>
                                </a:rPr>
                              </m:ctrlPr>
                            </m:limLowPr>
                            <m:e>
                              <m:r>
                                <m:rPr>
                                  <m:sty m:val="p"/>
                                </m:rPr>
                                <a:rPr lang="en-US" sz="2000" dirty="0">
                                  <a:solidFill>
                                    <a:schemeClr val="bg1"/>
                                  </a:solidFill>
                                  <a:latin typeface="Cambria Math" panose="02040503050406030204" pitchFamily="18" charset="0"/>
                                  <a:ea typeface="Helvetica Neue" charset="0"/>
                                  <a:cs typeface="Helvetica Neue" charset="0"/>
                                </a:rPr>
                                <m:t>max</m:t>
                              </m:r>
                            </m:e>
                            <m:lim>
                              <m:r>
                                <a:rPr lang="en-US" sz="2000" i="1" dirty="0">
                                  <a:solidFill>
                                    <a:schemeClr val="bg1"/>
                                  </a:solidFill>
                                  <a:latin typeface="Cambria Math" panose="02040503050406030204" pitchFamily="18" charset="0"/>
                                  <a:ea typeface="Helvetica Neue" charset="0"/>
                                  <a:cs typeface="Helvetica Neue" charset="0"/>
                                </a:rPr>
                                <m:t>𝑥</m:t>
                              </m:r>
                              <m:r>
                                <a:rPr lang="en-US" sz="2000" i="1" dirty="0">
                                  <a:solidFill>
                                    <a:schemeClr val="bg1"/>
                                  </a:solidFill>
                                  <a:latin typeface="Cambria Math" panose="02040503050406030204" pitchFamily="18" charset="0"/>
                                  <a:ea typeface="Helvetica Neue" charset="0"/>
                                  <a:cs typeface="Helvetica Neue" charset="0"/>
                                </a:rPr>
                                <m:t>≠0</m:t>
                              </m:r>
                            </m:lim>
                          </m:limLow>
                        </m:fName>
                        <m:e>
                          <m:f>
                            <m:fPr>
                              <m:ctrlPr>
                                <a:rPr lang="en-US" sz="2000" i="1" dirty="0">
                                  <a:solidFill>
                                    <a:schemeClr val="bg1"/>
                                  </a:solidFill>
                                  <a:latin typeface="Cambria Math" panose="02040503050406030204" pitchFamily="18" charset="0"/>
                                </a:rPr>
                              </m:ctrlPr>
                            </m:fPr>
                            <m:num>
                              <m:d>
                                <m:dPr>
                                  <m:begChr m:val="‖"/>
                                  <m:endChr m:val="‖"/>
                                  <m:ctrlPr>
                                    <a:rPr lang="en-US" sz="2000" i="1" dirty="0">
                                      <a:solidFill>
                                        <a:schemeClr val="bg1"/>
                                      </a:solidFill>
                                      <a:latin typeface="Cambria Math" panose="02040503050406030204" pitchFamily="18" charset="0"/>
                                    </a:rPr>
                                  </m:ctrlPr>
                                </m:dPr>
                                <m:e>
                                  <m:r>
                                    <a:rPr lang="en-US" sz="2000" i="1" dirty="0">
                                      <a:solidFill>
                                        <a:schemeClr val="bg1"/>
                                      </a:solidFill>
                                      <a:latin typeface="Cambria Math" panose="02040503050406030204" pitchFamily="18" charset="0"/>
                                    </a:rPr>
                                    <m:t>𝐴𝑥</m:t>
                                  </m:r>
                                </m:e>
                              </m:d>
                            </m:num>
                            <m:den>
                              <m:d>
                                <m:dPr>
                                  <m:begChr m:val="‖"/>
                                  <m:endChr m:val="‖"/>
                                  <m:ctrlPr>
                                    <a:rPr lang="en-US" sz="2000" i="1" dirty="0">
                                      <a:solidFill>
                                        <a:schemeClr val="bg1"/>
                                      </a:solidFill>
                                      <a:latin typeface="Cambria Math" panose="02040503050406030204" pitchFamily="18" charset="0"/>
                                    </a:rPr>
                                  </m:ctrlPr>
                                </m:dPr>
                                <m:e>
                                  <m:r>
                                    <a:rPr lang="en-US" sz="2000" i="1" dirty="0">
                                      <a:solidFill>
                                        <a:schemeClr val="bg1"/>
                                      </a:solidFill>
                                      <a:latin typeface="Cambria Math" panose="02040503050406030204" pitchFamily="18" charset="0"/>
                                    </a:rPr>
                                    <m:t>𝑥</m:t>
                                  </m:r>
                                </m:e>
                              </m:d>
                            </m:den>
                          </m:f>
                        </m:e>
                      </m:func>
                    </m:oMath>
                  </m:oMathPara>
                </a14:m>
                <a:endParaRPr lang="en-US" sz="2000" dirty="0">
                  <a:solidFill>
                    <a:schemeClr val="bg1"/>
                  </a:solidFill>
                </a:endParaRPr>
              </a:p>
              <a:p>
                <a:pPr marL="0" lvl="1" indent="0">
                  <a:lnSpc>
                    <a:spcPct val="100000"/>
                  </a:lnSpc>
                  <a:spcBef>
                    <a:spcPts val="600"/>
                  </a:spcBef>
                  <a:spcAft>
                    <a:spcPts val="600"/>
                  </a:spcAft>
                  <a:buSzPct val="106000"/>
                  <a:buNone/>
                </a:pPr>
                <a:r>
                  <a:rPr lang="en-US" sz="2000" dirty="0">
                    <a:solidFill>
                      <a:schemeClr val="bg1"/>
                    </a:solidFill>
                  </a:rPr>
                  <a:t>	</a:t>
                </a:r>
                <a14:m>
                  <m:oMath xmlns:m="http://schemas.openxmlformats.org/officeDocument/2006/math">
                    <m:sSub>
                      <m:sSubPr>
                        <m:ctrlPr>
                          <a:rPr lang="en-US" sz="1800" i="1" dirty="0">
                            <a:solidFill>
                              <a:schemeClr val="bg1"/>
                            </a:solidFill>
                            <a:latin typeface="Cambria Math" panose="02040503050406030204" pitchFamily="18" charset="0"/>
                          </a:rPr>
                        </m:ctrlPr>
                      </m:sSubPr>
                      <m:e>
                        <m:d>
                          <m:dPr>
                            <m:begChr m:val="‖"/>
                            <m:endChr m:val="‖"/>
                            <m:ctrlPr>
                              <a:rPr lang="en-US" sz="1800" i="1" dirty="0">
                                <a:solidFill>
                                  <a:schemeClr val="bg1"/>
                                </a:solidFill>
                                <a:latin typeface="Cambria Math" panose="02040503050406030204" pitchFamily="18" charset="0"/>
                              </a:rPr>
                            </m:ctrlPr>
                          </m:dPr>
                          <m:e>
                            <m:r>
                              <a:rPr lang="en-US" sz="1800" i="1" dirty="0">
                                <a:solidFill>
                                  <a:schemeClr val="bg1"/>
                                </a:solidFill>
                                <a:latin typeface="Cambria Math"/>
                              </a:rPr>
                              <m:t>𝐴</m:t>
                            </m:r>
                          </m:e>
                        </m:d>
                      </m:e>
                      <m:sub>
                        <m:r>
                          <a:rPr lang="en-US" sz="1800" i="1" dirty="0">
                            <a:solidFill>
                              <a:schemeClr val="bg1"/>
                            </a:solidFill>
                            <a:latin typeface="Cambria Math" charset="0"/>
                          </a:rPr>
                          <m:t>2</m:t>
                        </m:r>
                      </m:sub>
                    </m:sSub>
                    <m:r>
                      <a:rPr lang="en-US" sz="1800" i="1" dirty="0">
                        <a:solidFill>
                          <a:schemeClr val="bg1"/>
                        </a:solidFill>
                        <a:latin typeface="Cambria Math"/>
                        <a:ea typeface="Helvetica Neue" charset="0"/>
                        <a:cs typeface="Helvetica Neue" charset="0"/>
                      </a:rPr>
                      <m:t>=</m:t>
                    </m:r>
                    <m:rad>
                      <m:radPr>
                        <m:degHide m:val="on"/>
                        <m:ctrlPr>
                          <a:rPr lang="en-US" sz="2000" i="1" dirty="0">
                            <a:solidFill>
                              <a:schemeClr val="bg1"/>
                            </a:solidFill>
                            <a:latin typeface="Cambria Math" panose="02040503050406030204" pitchFamily="18" charset="0"/>
                          </a:rPr>
                        </m:ctrlPr>
                      </m:radPr>
                      <m:deg/>
                      <m:e>
                        <m:sSub>
                          <m:sSubPr>
                            <m:ctrlPr>
                              <a:rPr lang="en-US" sz="2000" i="1" dirty="0">
                                <a:solidFill>
                                  <a:schemeClr val="bg1"/>
                                </a:solidFill>
                                <a:latin typeface="Cambria Math" panose="02040503050406030204" pitchFamily="18" charset="0"/>
                              </a:rPr>
                            </m:ctrlPr>
                          </m:sSubPr>
                          <m:e>
                            <m:r>
                              <a:rPr lang="en-US" sz="2000" i="1" dirty="0">
                                <a:solidFill>
                                  <a:schemeClr val="bg1"/>
                                </a:solidFill>
                                <a:latin typeface="Cambria Math"/>
                              </a:rPr>
                              <m:t>𝜆</m:t>
                            </m:r>
                          </m:e>
                          <m:sub>
                            <m:r>
                              <a:rPr lang="en-US" sz="2000" i="1" dirty="0">
                                <a:solidFill>
                                  <a:schemeClr val="bg1"/>
                                </a:solidFill>
                                <a:latin typeface="Cambria Math"/>
                              </a:rPr>
                              <m:t>𝑚𝑎𝑥</m:t>
                            </m:r>
                          </m:sub>
                        </m:sSub>
                        <m:r>
                          <a:rPr lang="en-US" sz="2000" i="1" dirty="0">
                            <a:solidFill>
                              <a:schemeClr val="bg1"/>
                            </a:solidFill>
                            <a:latin typeface="Cambria Math"/>
                          </a:rPr>
                          <m:t>(</m:t>
                        </m:r>
                        <m:sSup>
                          <m:sSupPr>
                            <m:ctrlPr>
                              <a:rPr lang="en-US" sz="2000" i="1" dirty="0">
                                <a:solidFill>
                                  <a:schemeClr val="bg1"/>
                                </a:solidFill>
                                <a:latin typeface="Cambria Math" panose="02040503050406030204" pitchFamily="18" charset="0"/>
                              </a:rPr>
                            </m:ctrlPr>
                          </m:sSupPr>
                          <m:e>
                            <m:r>
                              <a:rPr lang="en-US" sz="2000" i="1" dirty="0">
                                <a:solidFill>
                                  <a:schemeClr val="bg1"/>
                                </a:solidFill>
                                <a:latin typeface="Cambria Math"/>
                              </a:rPr>
                              <m:t>𝐴</m:t>
                            </m:r>
                          </m:e>
                          <m:sup>
                            <m:r>
                              <a:rPr lang="en-US" sz="2000" i="1" dirty="0">
                                <a:solidFill>
                                  <a:schemeClr val="bg1"/>
                                </a:solidFill>
                                <a:latin typeface="Cambria Math"/>
                              </a:rPr>
                              <m:t>𝑇</m:t>
                            </m:r>
                          </m:sup>
                        </m:sSup>
                        <m:r>
                          <a:rPr lang="en-US" sz="2000" i="1" dirty="0">
                            <a:solidFill>
                              <a:schemeClr val="bg1"/>
                            </a:solidFill>
                            <a:latin typeface="Cambria Math"/>
                          </a:rPr>
                          <m:t>𝐴</m:t>
                        </m:r>
                        <m:r>
                          <a:rPr lang="en-US" sz="2000" i="1" dirty="0">
                            <a:solidFill>
                              <a:schemeClr val="bg1"/>
                            </a:solidFill>
                            <a:latin typeface="Cambria Math"/>
                          </a:rPr>
                          <m:t>)</m:t>
                        </m:r>
                      </m:e>
                    </m:rad>
                  </m:oMath>
                </a14:m>
                <a:endParaRPr lang="en-US" sz="2400" dirty="0">
                  <a:solidFill>
                    <a:schemeClr val="bg1"/>
                  </a:solidFill>
                  <a:ea typeface="Helvetica Neue" charset="0"/>
                  <a:cs typeface="Helvetica Neue" charset="0"/>
                </a:endParaRPr>
              </a:p>
              <a:p>
                <a:pPr marL="0" lvl="1" indent="0">
                  <a:lnSpc>
                    <a:spcPct val="100000"/>
                  </a:lnSpc>
                  <a:spcBef>
                    <a:spcPts val="600"/>
                  </a:spcBef>
                  <a:spcAft>
                    <a:spcPts val="600"/>
                  </a:spcAft>
                  <a:buSzPct val="106000"/>
                  <a:buNone/>
                </a:pPr>
                <a:endParaRPr lang="en-US" sz="2400" dirty="0">
                  <a:solidFill>
                    <a:schemeClr val="bg1"/>
                  </a:solidFill>
                </a:endParaRPr>
              </a:p>
              <a:p>
                <a:pPr marL="0" lvl="1" indent="0">
                  <a:lnSpc>
                    <a:spcPct val="100000"/>
                  </a:lnSpc>
                  <a:spcBef>
                    <a:spcPts val="600"/>
                  </a:spcBef>
                  <a:spcAft>
                    <a:spcPts val="600"/>
                  </a:spcAft>
                  <a:buSzPct val="106000"/>
                  <a:buNone/>
                </a:pPr>
                <a:endParaRPr lang="en-US" sz="2400" dirty="0">
                  <a:solidFill>
                    <a:schemeClr val="bg1"/>
                  </a:solidFill>
                  <a:ea typeface="Helvetica Neue" charset="0"/>
                  <a:cs typeface="Helvetica Neue" charset="0"/>
                </a:endParaRPr>
              </a:p>
            </p:txBody>
          </p:sp>
        </mc:Choice>
        <mc:Fallback xmlns="">
          <p:sp>
            <p:nvSpPr>
              <p:cNvPr id="35" name="Content Placeholder 5"/>
              <p:cNvSpPr txBox="1">
                <a:spLocks noRot="1" noChangeAspect="1" noMove="1" noResize="1" noEditPoints="1" noAdjustHandles="1" noChangeArrowheads="1" noChangeShapeType="1" noTextEdit="1"/>
              </p:cNvSpPr>
              <p:nvPr/>
            </p:nvSpPr>
            <p:spPr>
              <a:xfrm>
                <a:off x="304801" y="2743201"/>
                <a:ext cx="3733801" cy="2593609"/>
              </a:xfrm>
              <a:prstGeom prst="rect">
                <a:avLst/>
              </a:prstGeom>
              <a:blipFill>
                <a:blip r:embed="rId6"/>
                <a:stretch>
                  <a:fillRect/>
                </a:stretch>
              </a:blipFill>
            </p:spPr>
            <p:txBody>
              <a:bodyPr/>
              <a:lstStyle/>
              <a:p>
                <a:r>
                  <a:rPr lang="en-US">
                    <a:noFill/>
                  </a:rPr>
                  <a:t> </a:t>
                </a:r>
              </a:p>
            </p:txBody>
          </p:sp>
        </mc:Fallback>
      </mc:AlternateContent>
      <p:cxnSp>
        <p:nvCxnSpPr>
          <p:cNvPr id="37" name="Straight Connector 36"/>
          <p:cNvCxnSpPr>
            <a:cxnSpLocks/>
          </p:cNvCxnSpPr>
          <p:nvPr/>
        </p:nvCxnSpPr>
        <p:spPr>
          <a:xfrm>
            <a:off x="4413738" y="2839497"/>
            <a:ext cx="0" cy="2204776"/>
          </a:xfrm>
          <a:prstGeom prst="line">
            <a:avLst/>
          </a:prstGeom>
          <a:ln w="19050" cap="rnd" cmpd="tri">
            <a:gradFill>
              <a:gsLst>
                <a:gs pos="0">
                  <a:srgbClr val="F8807D"/>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3177219750"/>
      </p:ext>
    </p:extLst>
  </p:cSld>
  <p:clrMapOvr>
    <a:masterClrMapping/>
  </p:clrMapOvr>
  <mc:AlternateContent xmlns:mc="http://schemas.openxmlformats.org/markup-compatibility/2006" xmlns:p14="http://schemas.microsoft.com/office/powerpoint/2010/main">
    <mc:Choice Requires="p14">
      <p:transition spd="med" p14:dur="700" advTm="71082">
        <p:fade/>
      </p:transition>
    </mc:Choice>
    <mc:Fallback xmlns="">
      <p:transition spd="med" advTm="710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Computing </a:t>
                </a:r>
                <a14:m>
                  <m:oMath xmlns:m="http://schemas.openxmlformats.org/officeDocument/2006/math">
                    <m:r>
                      <a:rPr lang="en-US" b="0" i="1" smtClean="0">
                        <a:latin typeface="Cambria Math" charset="0"/>
                      </a:rPr>
                      <m:t>𝜇</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idx="1"/>
                <p:extLst>
                  <p:ext uri="{D42A27DB-BD31-4B8C-83A1-F6EECF244321}">
                    <p14:modId xmlns:p14="http://schemas.microsoft.com/office/powerpoint/2010/main" val="2223741694"/>
                  </p:ext>
                </p:extLst>
              </p:nvPr>
            </p:nvGraphicFramePr>
            <p:xfrm>
              <a:off x="457200" y="2111209"/>
              <a:ext cx="8229600" cy="1869631"/>
            </p:xfrm>
            <a:graphic>
              <a:graphicData uri="http://schemas.openxmlformats.org/drawingml/2006/table">
                <a:tbl>
                  <a:tblPr firstRow="1" bandRow="1">
                    <a:tableStyleId>{5940675A-B579-460E-94D1-54222C63F5DA}</a:tableStyleId>
                  </a:tblPr>
                  <a:tblGrid>
                    <a:gridCol w="1941226">
                      <a:extLst>
                        <a:ext uri="{9D8B030D-6E8A-4147-A177-3AD203B41FA5}">
                          <a16:colId xmlns:a16="http://schemas.microsoft.com/office/drawing/2014/main" val="20000"/>
                        </a:ext>
                      </a:extLst>
                    </a:gridCol>
                    <a:gridCol w="3043004">
                      <a:extLst>
                        <a:ext uri="{9D8B030D-6E8A-4147-A177-3AD203B41FA5}">
                          <a16:colId xmlns:a16="http://schemas.microsoft.com/office/drawing/2014/main" val="20001"/>
                        </a:ext>
                      </a:extLst>
                    </a:gridCol>
                    <a:gridCol w="3245370">
                      <a:extLst>
                        <a:ext uri="{9D8B030D-6E8A-4147-A177-3AD203B41FA5}">
                          <a16:colId xmlns:a16="http://schemas.microsoft.com/office/drawing/2014/main" val="20002"/>
                        </a:ext>
                      </a:extLst>
                    </a:gridCol>
                  </a:tblGrid>
                  <a:tr h="370840">
                    <a:tc>
                      <a:txBody>
                        <a:bodyPr/>
                        <a:lstStyle/>
                        <a:p>
                          <a:pPr algn="ctr"/>
                          <a:r>
                            <a:rPr lang="en-US" dirty="0">
                              <a:solidFill>
                                <a:schemeClr val="bg1"/>
                              </a:solidFill>
                            </a:rPr>
                            <a:t>Vector norm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dirty="0">
                              <a:solidFill>
                                <a:schemeClr val="bg1"/>
                              </a:solidFill>
                            </a:rPr>
                            <a:t>Induced matrix norm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dirty="0">
                              <a:solidFill>
                                <a:schemeClr val="bg1"/>
                              </a:solidFill>
                            </a:rPr>
                            <a:t>Matrix measure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d>
                                      <m:dPr>
                                        <m:begChr m:val="|"/>
                                        <m:endChr m:val="|"/>
                                        <m:ctrlPr>
                                          <a:rPr lang="en-US" sz="1600" b="0" i="1" smtClean="0">
                                            <a:solidFill>
                                              <a:schemeClr val="bg1"/>
                                            </a:solidFill>
                                            <a:latin typeface="Cambria Math" panose="02040503050406030204" pitchFamily="18" charset="0"/>
                                          </a:rPr>
                                        </m:ctrlPr>
                                      </m:dPr>
                                      <m:e>
                                        <m:r>
                                          <a:rPr lang="en-US" sz="1600" b="0" i="1" smtClean="0">
                                            <a:solidFill>
                                              <a:schemeClr val="bg1"/>
                                            </a:solidFill>
                                            <a:latin typeface="Cambria Math" charset="0"/>
                                          </a:rPr>
                                          <m:t>𝑥</m:t>
                                        </m:r>
                                      </m:e>
                                    </m:d>
                                  </m:e>
                                  <m:sub>
                                    <m:r>
                                      <a:rPr lang="en-US" sz="1600" b="0" i="1" smtClean="0">
                                        <a:solidFill>
                                          <a:schemeClr val="bg1"/>
                                        </a:solidFill>
                                        <a:latin typeface="Cambria Math" charset="0"/>
                                      </a:rPr>
                                      <m:t>1</m:t>
                                    </m:r>
                                  </m:sub>
                                </m:sSub>
                                <m:r>
                                  <a:rPr lang="en-US" sz="1600" b="0" i="1" smtClean="0">
                                    <a:solidFill>
                                      <a:schemeClr val="bg1"/>
                                    </a:solidFill>
                                    <a:latin typeface="Cambria Math" charset="0"/>
                                  </a:rPr>
                                  <m:t>=</m:t>
                                </m:r>
                                <m:r>
                                  <m:rPr>
                                    <m:sty m:val="p"/>
                                  </m:rPr>
                                  <a:rPr lang="en-US" sz="1600" b="0" i="0" smtClean="0">
                                    <a:solidFill>
                                      <a:schemeClr val="bg1"/>
                                    </a:solidFill>
                                    <a:latin typeface="Cambria Math" charset="0"/>
                                  </a:rPr>
                                  <m:t>Σ</m:t>
                                </m:r>
                                <m:r>
                                  <a:rPr lang="en-US" sz="1600" b="0" i="1" smtClean="0">
                                    <a:solidFill>
                                      <a:schemeClr val="bg1"/>
                                    </a:solidFill>
                                    <a:latin typeface="Cambria Math"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𝑥</m:t>
                                    </m:r>
                                  </m:e>
                                  <m:sub>
                                    <m:r>
                                      <a:rPr lang="en-US" sz="1600" b="0" i="1" smtClean="0">
                                        <a:solidFill>
                                          <a:schemeClr val="bg1"/>
                                        </a:solidFill>
                                        <a:latin typeface="Cambria Math" charset="0"/>
                                      </a:rPr>
                                      <m:t>𝑗</m:t>
                                    </m:r>
                                  </m:sub>
                                </m:sSub>
                                <m:r>
                                  <a:rPr lang="en-US" sz="1600" b="0" i="1" smtClean="0">
                                    <a:solidFill>
                                      <a:schemeClr val="bg1"/>
                                    </a:solidFill>
                                    <a:latin typeface="Cambria Math" charset="0"/>
                                  </a:rPr>
                                  <m:t>|</m:t>
                                </m:r>
                              </m:oMath>
                            </m:oMathPara>
                          </a14:m>
                          <a:endParaRPr lang="en-US" sz="1600"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d>
                                      <m:dPr>
                                        <m:begChr m:val="|"/>
                                        <m:endChr m:val="|"/>
                                        <m:ctrlPr>
                                          <a:rPr lang="en-US" sz="1600" b="0" i="1" smtClean="0">
                                            <a:solidFill>
                                              <a:schemeClr val="bg1"/>
                                            </a:solidFill>
                                            <a:latin typeface="Cambria Math" panose="02040503050406030204" pitchFamily="18" charset="0"/>
                                          </a:rPr>
                                        </m:ctrlPr>
                                      </m:dPr>
                                      <m:e>
                                        <m:d>
                                          <m:dPr>
                                            <m:begChr m:val="|"/>
                                            <m:endChr m:val="|"/>
                                            <m:ctrlPr>
                                              <a:rPr lang="en-US" sz="1600" b="0" i="1" smtClean="0">
                                                <a:solidFill>
                                                  <a:schemeClr val="bg1"/>
                                                </a:solidFill>
                                                <a:latin typeface="Cambria Math" panose="02040503050406030204" pitchFamily="18" charset="0"/>
                                              </a:rPr>
                                            </m:ctrlPr>
                                          </m:dPr>
                                          <m:e>
                                            <m:r>
                                              <a:rPr lang="en-US" sz="1600" b="0" i="1" smtClean="0">
                                                <a:solidFill>
                                                  <a:schemeClr val="bg1"/>
                                                </a:solidFill>
                                                <a:latin typeface="Cambria Math" charset="0"/>
                                              </a:rPr>
                                              <m:t>𝐴</m:t>
                                            </m:r>
                                          </m:e>
                                        </m:d>
                                      </m:e>
                                    </m:d>
                                  </m:e>
                                  <m:sub>
                                    <m:r>
                                      <a:rPr lang="en-US" sz="1600" b="0" i="1" smtClean="0">
                                        <a:solidFill>
                                          <a:schemeClr val="bg1"/>
                                        </a:solidFill>
                                        <a:latin typeface="Cambria Math" charset="0"/>
                                      </a:rPr>
                                      <m:t>1</m:t>
                                    </m:r>
                                  </m:sub>
                                </m:sSub>
                                <m:r>
                                  <a:rPr lang="en-US" sz="1600" b="0" i="1" smtClean="0">
                                    <a:solidFill>
                                      <a:schemeClr val="bg1"/>
                                    </a:solidFill>
                                    <a:latin typeface="Cambria Math" charset="0"/>
                                  </a:rPr>
                                  <m:t>=</m:t>
                                </m:r>
                                <m:func>
                                  <m:funcPr>
                                    <m:ctrlPr>
                                      <a:rPr lang="en-US" sz="1600" b="0" i="1" smtClean="0">
                                        <a:solidFill>
                                          <a:schemeClr val="bg1"/>
                                        </a:solidFill>
                                        <a:latin typeface="Cambria Math" panose="02040503050406030204" pitchFamily="18" charset="0"/>
                                      </a:rPr>
                                    </m:ctrlPr>
                                  </m:funcPr>
                                  <m:fName>
                                    <m:limLow>
                                      <m:limLowPr>
                                        <m:ctrlPr>
                                          <a:rPr lang="en-US" sz="1600" b="0" i="1" smtClean="0">
                                            <a:solidFill>
                                              <a:schemeClr val="bg1"/>
                                            </a:solidFill>
                                            <a:latin typeface="Cambria Math" panose="02040503050406030204" pitchFamily="18" charset="0"/>
                                          </a:rPr>
                                        </m:ctrlPr>
                                      </m:limLowPr>
                                      <m:e>
                                        <m:r>
                                          <m:rPr>
                                            <m:sty m:val="p"/>
                                          </m:rPr>
                                          <a:rPr lang="en-US" sz="1600" b="0" i="0" smtClean="0">
                                            <a:solidFill>
                                              <a:schemeClr val="bg1"/>
                                            </a:solidFill>
                                            <a:latin typeface="Cambria Math" charset="0"/>
                                          </a:rPr>
                                          <m:t>max</m:t>
                                        </m:r>
                                      </m:e>
                                      <m:lim>
                                        <m:r>
                                          <a:rPr lang="en-US" sz="1600" b="0" i="1" smtClean="0">
                                            <a:solidFill>
                                              <a:schemeClr val="bg1"/>
                                            </a:solidFill>
                                            <a:latin typeface="Cambria Math" charset="0"/>
                                          </a:rPr>
                                          <m:t>𝑗</m:t>
                                        </m:r>
                                      </m:lim>
                                    </m:limLow>
                                  </m:fName>
                                  <m:e>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charset="0"/>
                                          </a:rPr>
                                          <m:t>Σ</m:t>
                                        </m:r>
                                      </m:e>
                                      <m:sub>
                                        <m:r>
                                          <a:rPr lang="en-US" sz="1600" b="0" i="1" smtClean="0">
                                            <a:solidFill>
                                              <a:schemeClr val="bg1"/>
                                            </a:solidFill>
                                            <a:latin typeface="Cambria Math" charset="0"/>
                                          </a:rPr>
                                          <m:t>𝑖</m:t>
                                        </m:r>
                                      </m:sub>
                                    </m:sSub>
                                  </m:e>
                                </m:func>
                                <m:r>
                                  <a:rPr lang="en-US" sz="1600" b="0" i="1" smtClean="0">
                                    <a:solidFill>
                                      <a:schemeClr val="bg1"/>
                                    </a:solidFill>
                                    <a:latin typeface="Cambria Math"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𝑎</m:t>
                                    </m:r>
                                  </m:e>
                                  <m:sub>
                                    <m:r>
                                      <a:rPr lang="en-US" sz="1600" b="0" i="1" smtClean="0">
                                        <a:solidFill>
                                          <a:schemeClr val="bg1"/>
                                        </a:solidFill>
                                        <a:latin typeface="Cambria Math" charset="0"/>
                                      </a:rPr>
                                      <m:t>𝑖𝑗</m:t>
                                    </m:r>
                                  </m:sub>
                                </m:sSub>
                                <m:r>
                                  <a:rPr lang="en-US" sz="1600" b="0" i="1" smtClean="0">
                                    <a:solidFill>
                                      <a:schemeClr val="bg1"/>
                                    </a:solidFill>
                                    <a:latin typeface="Cambria Math" charset="0"/>
                                  </a:rPr>
                                  <m:t>|</m:t>
                                </m:r>
                              </m:oMath>
                            </m:oMathPara>
                          </a14:m>
                          <a:endParaRPr lang="en-US" sz="1600"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𝜇</m:t>
                                    </m:r>
                                  </m:e>
                                  <m:sub>
                                    <m:r>
                                      <a:rPr lang="en-US" sz="1600" b="0" i="1" smtClean="0">
                                        <a:solidFill>
                                          <a:schemeClr val="bg1"/>
                                        </a:solidFill>
                                        <a:latin typeface="Cambria Math" charset="0"/>
                                      </a:rPr>
                                      <m:t>1</m:t>
                                    </m:r>
                                  </m:sub>
                                </m:sSub>
                                <m:d>
                                  <m:dPr>
                                    <m:ctrlPr>
                                      <a:rPr lang="en-US" sz="1600" b="0" i="1" smtClean="0">
                                        <a:solidFill>
                                          <a:schemeClr val="bg1"/>
                                        </a:solidFill>
                                        <a:latin typeface="Cambria Math" panose="02040503050406030204" pitchFamily="18" charset="0"/>
                                      </a:rPr>
                                    </m:ctrlPr>
                                  </m:dPr>
                                  <m:e>
                                    <m:r>
                                      <a:rPr lang="en-US" sz="1600" b="0" i="1" smtClean="0">
                                        <a:solidFill>
                                          <a:schemeClr val="bg1"/>
                                        </a:solidFill>
                                        <a:latin typeface="Cambria Math" charset="0"/>
                                      </a:rPr>
                                      <m:t>𝐴</m:t>
                                    </m:r>
                                  </m:e>
                                </m:d>
                                <m:r>
                                  <a:rPr lang="en-US" sz="1600" b="0" i="1" smtClean="0">
                                    <a:solidFill>
                                      <a:schemeClr val="bg1"/>
                                    </a:solidFill>
                                    <a:latin typeface="Cambria Math" charset="0"/>
                                  </a:rPr>
                                  <m:t>=</m:t>
                                </m:r>
                                <m:func>
                                  <m:funcPr>
                                    <m:ctrlPr>
                                      <a:rPr lang="en-US" sz="1600" b="0" i="1" smtClean="0">
                                        <a:solidFill>
                                          <a:schemeClr val="bg1"/>
                                        </a:solidFill>
                                        <a:latin typeface="Cambria Math" panose="02040503050406030204" pitchFamily="18" charset="0"/>
                                      </a:rPr>
                                    </m:ctrlPr>
                                  </m:funcPr>
                                  <m:fName>
                                    <m:limLow>
                                      <m:limLowPr>
                                        <m:ctrlPr>
                                          <a:rPr lang="en-US" sz="1600" b="0" i="1" smtClean="0">
                                            <a:solidFill>
                                              <a:schemeClr val="bg1"/>
                                            </a:solidFill>
                                            <a:latin typeface="Cambria Math" panose="02040503050406030204" pitchFamily="18" charset="0"/>
                                          </a:rPr>
                                        </m:ctrlPr>
                                      </m:limLowPr>
                                      <m:e>
                                        <m:r>
                                          <m:rPr>
                                            <m:sty m:val="p"/>
                                          </m:rPr>
                                          <a:rPr lang="en-US" sz="1600" b="0" i="0" smtClean="0">
                                            <a:solidFill>
                                              <a:schemeClr val="bg1"/>
                                            </a:solidFill>
                                            <a:latin typeface="Cambria Math" charset="0"/>
                                          </a:rPr>
                                          <m:t>max</m:t>
                                        </m:r>
                                      </m:e>
                                      <m:lim>
                                        <m:r>
                                          <a:rPr lang="en-US" sz="1600" b="0" i="1" smtClean="0">
                                            <a:solidFill>
                                              <a:schemeClr val="bg1"/>
                                            </a:solidFill>
                                            <a:latin typeface="Cambria Math" charset="0"/>
                                          </a:rPr>
                                          <m:t>𝑗</m:t>
                                        </m:r>
                                      </m:lim>
                                    </m:limLow>
                                  </m:fName>
                                  <m:e>
                                    <m:r>
                                      <a:rPr lang="en-US" sz="1600" b="0" i="1" smtClean="0">
                                        <a:solidFill>
                                          <a:schemeClr val="bg1"/>
                                        </a:solidFill>
                                        <a:latin typeface="Cambria Math"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𝑎</m:t>
                                        </m:r>
                                      </m:e>
                                      <m:sub>
                                        <m:r>
                                          <a:rPr lang="en-US" sz="1600" b="0" i="1" smtClean="0">
                                            <a:solidFill>
                                              <a:schemeClr val="bg1"/>
                                            </a:solidFill>
                                            <a:latin typeface="Cambria Math" charset="0"/>
                                          </a:rPr>
                                          <m:t>𝑗𝑗</m:t>
                                        </m:r>
                                      </m:sub>
                                    </m:sSub>
                                    <m:r>
                                      <a:rPr lang="en-US" sz="1600" b="0" i="1" smtClean="0">
                                        <a:solidFill>
                                          <a:schemeClr val="bg1"/>
                                        </a:solidFill>
                                        <a:latin typeface="Cambria Math" charset="0"/>
                                      </a:rPr>
                                      <m:t>+</m:t>
                                    </m:r>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charset="0"/>
                                          </a:rPr>
                                          <m:t>Σ</m:t>
                                        </m:r>
                                      </m:e>
                                      <m:sub>
                                        <m:r>
                                          <a:rPr lang="en-US" sz="1600" b="0" i="1" smtClean="0">
                                            <a:solidFill>
                                              <a:schemeClr val="bg1"/>
                                            </a:solidFill>
                                            <a:latin typeface="Cambria Math" charset="0"/>
                                          </a:rPr>
                                          <m:t>𝑖</m:t>
                                        </m:r>
                                        <m:r>
                                          <a:rPr lang="en-US" sz="1600" b="0" i="1" smtClean="0">
                                            <a:solidFill>
                                              <a:schemeClr val="bg1"/>
                                            </a:solidFill>
                                            <a:latin typeface="Cambria Math" charset="0"/>
                                          </a:rPr>
                                          <m:t>≠</m:t>
                                        </m:r>
                                        <m:r>
                                          <a:rPr lang="en-US" sz="1600" b="0" i="1" smtClean="0">
                                            <a:solidFill>
                                              <a:schemeClr val="bg1"/>
                                            </a:solidFill>
                                            <a:latin typeface="Cambria Math" charset="0"/>
                                          </a:rPr>
                                          <m:t>𝑗</m:t>
                                        </m:r>
                                        <m:r>
                                          <a:rPr lang="en-US" sz="1600" b="0" i="1" smtClean="0">
                                            <a:solidFill>
                                              <a:schemeClr val="bg1"/>
                                            </a:solidFill>
                                            <a:latin typeface="Cambria Math" charset="0"/>
                                          </a:rPr>
                                          <m:t> </m:t>
                                        </m:r>
                                      </m:sub>
                                    </m:sSub>
                                    <m:r>
                                      <a:rPr lang="en-US" sz="1600" b="0" i="1" smtClean="0">
                                        <a:solidFill>
                                          <a:schemeClr val="bg1"/>
                                        </a:solidFill>
                                        <a:latin typeface="Cambria Math"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𝑎</m:t>
                                        </m:r>
                                      </m:e>
                                      <m:sub>
                                        <m:r>
                                          <a:rPr lang="en-US" sz="1600" b="0" i="1" smtClean="0">
                                            <a:solidFill>
                                              <a:schemeClr val="bg1"/>
                                            </a:solidFill>
                                            <a:latin typeface="Cambria Math" charset="0"/>
                                          </a:rPr>
                                          <m:t>𝑖𝑗</m:t>
                                        </m:r>
                                      </m:sub>
                                    </m:sSub>
                                    <m:r>
                                      <a:rPr lang="en-US" sz="1600" b="0" i="1" smtClean="0">
                                        <a:solidFill>
                                          <a:schemeClr val="bg1"/>
                                        </a:solidFill>
                                        <a:latin typeface="Cambria Math" charset="0"/>
                                      </a:rPr>
                                      <m:t>| )</m:t>
                                    </m:r>
                                  </m:e>
                                </m:func>
                              </m:oMath>
                            </m:oMathPara>
                          </a14:m>
                          <a:endParaRPr lang="en-US" sz="1600"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d>
                                      <m:dPr>
                                        <m:begChr m:val="|"/>
                                        <m:endChr m:val="|"/>
                                        <m:ctrlPr>
                                          <a:rPr lang="en-US" sz="1600" b="0" i="1" smtClean="0">
                                            <a:solidFill>
                                              <a:schemeClr val="bg1"/>
                                            </a:solidFill>
                                            <a:latin typeface="Cambria Math" panose="02040503050406030204" pitchFamily="18" charset="0"/>
                                          </a:rPr>
                                        </m:ctrlPr>
                                      </m:dPr>
                                      <m:e>
                                        <m:r>
                                          <a:rPr lang="en-US" sz="1600" b="0" i="1" smtClean="0">
                                            <a:solidFill>
                                              <a:schemeClr val="bg1"/>
                                            </a:solidFill>
                                            <a:latin typeface="Cambria Math" charset="0"/>
                                          </a:rPr>
                                          <m:t>𝑥</m:t>
                                        </m:r>
                                      </m:e>
                                    </m:d>
                                  </m:e>
                                  <m:sub>
                                    <m:r>
                                      <a:rPr lang="en-US" sz="1600" b="0" i="1" smtClean="0">
                                        <a:solidFill>
                                          <a:schemeClr val="bg1"/>
                                        </a:solidFill>
                                        <a:latin typeface="Cambria Math" charset="0"/>
                                      </a:rPr>
                                      <m:t>2</m:t>
                                    </m:r>
                                  </m:sub>
                                </m:sSub>
                                <m:r>
                                  <a:rPr lang="en-US" sz="1600" b="0" i="1" smtClean="0">
                                    <a:solidFill>
                                      <a:schemeClr val="bg1"/>
                                    </a:solidFill>
                                    <a:latin typeface="Cambria Math" charset="0"/>
                                  </a:rPr>
                                  <m:t>=</m:t>
                                </m:r>
                                <m:rad>
                                  <m:radPr>
                                    <m:degHide m:val="on"/>
                                    <m:ctrlPr>
                                      <a:rPr lang="en-US" sz="1600" b="0" i="1" smtClean="0">
                                        <a:solidFill>
                                          <a:schemeClr val="bg1"/>
                                        </a:solidFill>
                                        <a:latin typeface="Cambria Math" panose="02040503050406030204" pitchFamily="18" charset="0"/>
                                      </a:rPr>
                                    </m:ctrlPr>
                                  </m:radPr>
                                  <m:deg/>
                                  <m:e>
                                    <m:r>
                                      <m:rPr>
                                        <m:sty m:val="p"/>
                                      </m:rPr>
                                      <a:rPr lang="en-US" sz="1600" b="0" i="0" smtClean="0">
                                        <a:solidFill>
                                          <a:schemeClr val="bg1"/>
                                        </a:solidFill>
                                        <a:latin typeface="Cambria Math" charset="0"/>
                                      </a:rPr>
                                      <m:t>Σ</m:t>
                                    </m:r>
                                    <m:sSubSup>
                                      <m:sSubSupPr>
                                        <m:ctrlPr>
                                          <a:rPr lang="en-US" sz="1600" b="0" i="1" smtClean="0">
                                            <a:solidFill>
                                              <a:schemeClr val="bg1"/>
                                            </a:solidFill>
                                            <a:latin typeface="Cambria Math" panose="02040503050406030204" pitchFamily="18" charset="0"/>
                                          </a:rPr>
                                        </m:ctrlPr>
                                      </m:sSubSupPr>
                                      <m:e>
                                        <m:r>
                                          <a:rPr lang="en-US" sz="1600" b="0" i="1" smtClean="0">
                                            <a:solidFill>
                                              <a:schemeClr val="bg1"/>
                                            </a:solidFill>
                                            <a:latin typeface="Cambria Math" charset="0"/>
                                          </a:rPr>
                                          <m:t>𝑥</m:t>
                                        </m:r>
                                      </m:e>
                                      <m:sub>
                                        <m:r>
                                          <a:rPr lang="en-US" sz="1600" b="0" i="1" smtClean="0">
                                            <a:solidFill>
                                              <a:schemeClr val="bg1"/>
                                            </a:solidFill>
                                            <a:latin typeface="Cambria Math" charset="0"/>
                                          </a:rPr>
                                          <m:t>𝑗</m:t>
                                        </m:r>
                                      </m:sub>
                                      <m:sup>
                                        <m:r>
                                          <a:rPr lang="en-US" sz="1600" b="0" i="1" smtClean="0">
                                            <a:solidFill>
                                              <a:schemeClr val="bg1"/>
                                            </a:solidFill>
                                            <a:latin typeface="Cambria Math" charset="0"/>
                                          </a:rPr>
                                          <m:t>2</m:t>
                                        </m:r>
                                      </m:sup>
                                    </m:sSubSup>
                                  </m:e>
                                </m:rad>
                              </m:oMath>
                            </m:oMathPara>
                          </a14:m>
                          <a:endParaRPr lang="en-US" sz="1600"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d>
                                      <m:dPr>
                                        <m:begChr m:val="|"/>
                                        <m:endChr m:val="|"/>
                                        <m:ctrlPr>
                                          <a:rPr lang="en-US" sz="1600" b="0" i="1" smtClean="0">
                                            <a:solidFill>
                                              <a:schemeClr val="bg1"/>
                                            </a:solidFill>
                                            <a:latin typeface="Cambria Math" panose="02040503050406030204" pitchFamily="18" charset="0"/>
                                          </a:rPr>
                                        </m:ctrlPr>
                                      </m:dPr>
                                      <m:e>
                                        <m:d>
                                          <m:dPr>
                                            <m:begChr m:val="|"/>
                                            <m:endChr m:val="|"/>
                                            <m:ctrlPr>
                                              <a:rPr lang="en-US" sz="1600" b="0" i="1" smtClean="0">
                                                <a:solidFill>
                                                  <a:schemeClr val="bg1"/>
                                                </a:solidFill>
                                                <a:latin typeface="Cambria Math" panose="02040503050406030204" pitchFamily="18" charset="0"/>
                                              </a:rPr>
                                            </m:ctrlPr>
                                          </m:dPr>
                                          <m:e>
                                            <m:r>
                                              <a:rPr lang="en-US" sz="1600" b="0" i="1" smtClean="0">
                                                <a:solidFill>
                                                  <a:schemeClr val="bg1"/>
                                                </a:solidFill>
                                                <a:latin typeface="Cambria Math" charset="0"/>
                                              </a:rPr>
                                              <m:t>𝐴</m:t>
                                            </m:r>
                                          </m:e>
                                        </m:d>
                                      </m:e>
                                    </m:d>
                                  </m:e>
                                  <m:sub>
                                    <m:r>
                                      <a:rPr lang="en-US" sz="1600" b="0" i="1" smtClean="0">
                                        <a:solidFill>
                                          <a:schemeClr val="bg1"/>
                                        </a:solidFill>
                                        <a:latin typeface="Cambria Math" charset="0"/>
                                      </a:rPr>
                                      <m:t>2</m:t>
                                    </m:r>
                                  </m:sub>
                                </m:sSub>
                                <m:r>
                                  <a:rPr lang="en-US" sz="1600" b="0" i="1" smtClean="0">
                                    <a:solidFill>
                                      <a:schemeClr val="bg1"/>
                                    </a:solidFill>
                                    <a:latin typeface="Cambria Math" charset="0"/>
                                  </a:rPr>
                                  <m:t>=</m:t>
                                </m:r>
                                <m:rad>
                                  <m:radPr>
                                    <m:degHide m:val="on"/>
                                    <m:ctrlPr>
                                      <a:rPr lang="en-US" sz="1600" b="0" i="1" smtClean="0">
                                        <a:solidFill>
                                          <a:schemeClr val="bg1"/>
                                        </a:solidFill>
                                        <a:latin typeface="Cambria Math" panose="02040503050406030204" pitchFamily="18" charset="0"/>
                                      </a:rPr>
                                    </m:ctrlPr>
                                  </m:radPr>
                                  <m:deg/>
                                  <m:e>
                                    <m:func>
                                      <m:funcPr>
                                        <m:ctrlPr>
                                          <a:rPr lang="en-US" sz="1600" b="0" i="1" smtClean="0">
                                            <a:solidFill>
                                              <a:schemeClr val="bg1"/>
                                            </a:solidFill>
                                            <a:latin typeface="Cambria Math" panose="02040503050406030204" pitchFamily="18" charset="0"/>
                                          </a:rPr>
                                        </m:ctrlPr>
                                      </m:funcPr>
                                      <m:fName>
                                        <m:limLow>
                                          <m:limLowPr>
                                            <m:ctrlPr>
                                              <a:rPr lang="en-US" sz="1600" b="0" i="1" smtClean="0">
                                                <a:solidFill>
                                                  <a:schemeClr val="bg1"/>
                                                </a:solidFill>
                                                <a:latin typeface="Cambria Math" panose="02040503050406030204" pitchFamily="18" charset="0"/>
                                              </a:rPr>
                                            </m:ctrlPr>
                                          </m:limLowPr>
                                          <m:e>
                                            <m:r>
                                              <m:rPr>
                                                <m:sty m:val="p"/>
                                              </m:rPr>
                                              <a:rPr lang="en-US" sz="1600" b="0" i="0" smtClean="0">
                                                <a:solidFill>
                                                  <a:schemeClr val="bg1"/>
                                                </a:solidFill>
                                                <a:latin typeface="Cambria Math" charset="0"/>
                                              </a:rPr>
                                              <m:t>max</m:t>
                                            </m:r>
                                          </m:e>
                                          <m:lim>
                                            <m:r>
                                              <a:rPr lang="en-US" sz="1600" b="0" i="1" smtClean="0">
                                                <a:solidFill>
                                                  <a:schemeClr val="bg1"/>
                                                </a:solidFill>
                                                <a:latin typeface="Cambria Math" charset="0"/>
                                              </a:rPr>
                                              <m:t>𝑗</m:t>
                                            </m:r>
                                          </m:lim>
                                        </m:limLow>
                                      </m:fName>
                                      <m:e>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𝜆</m:t>
                                            </m:r>
                                          </m:e>
                                          <m:sub>
                                            <m:r>
                                              <a:rPr lang="en-US" sz="1600" b="0" i="1" smtClean="0">
                                                <a:solidFill>
                                                  <a:schemeClr val="bg1"/>
                                                </a:solidFill>
                                                <a:latin typeface="Cambria Math" charset="0"/>
                                              </a:rPr>
                                              <m:t>𝑗</m:t>
                                            </m:r>
                                          </m:sub>
                                        </m:sSub>
                                        <m:r>
                                          <a:rPr lang="en-US" sz="1600" b="0" i="1" smtClean="0">
                                            <a:solidFill>
                                              <a:schemeClr val="bg1"/>
                                            </a:solidFill>
                                            <a:latin typeface="Cambria Math" charset="0"/>
                                          </a:rPr>
                                          <m:t>(</m:t>
                                        </m:r>
                                        <m:sSup>
                                          <m:sSupPr>
                                            <m:ctrlPr>
                                              <a:rPr lang="en-US" sz="1600" b="0" i="1" smtClean="0">
                                                <a:solidFill>
                                                  <a:schemeClr val="bg1"/>
                                                </a:solidFill>
                                                <a:latin typeface="Cambria Math" panose="02040503050406030204" pitchFamily="18" charset="0"/>
                                              </a:rPr>
                                            </m:ctrlPr>
                                          </m:sSupPr>
                                          <m:e>
                                            <m:r>
                                              <a:rPr lang="en-US" sz="1600" b="0" i="1" smtClean="0">
                                                <a:solidFill>
                                                  <a:schemeClr val="bg1"/>
                                                </a:solidFill>
                                                <a:latin typeface="Cambria Math" charset="0"/>
                                              </a:rPr>
                                              <m:t>𝐴</m:t>
                                            </m:r>
                                          </m:e>
                                          <m:sup>
                                            <m:r>
                                              <a:rPr lang="en-US" sz="1600" b="0" i="1" smtClean="0">
                                                <a:solidFill>
                                                  <a:schemeClr val="bg1"/>
                                                </a:solidFill>
                                                <a:latin typeface="Cambria Math" charset="0"/>
                                              </a:rPr>
                                              <m:t>𝑇</m:t>
                                            </m:r>
                                          </m:sup>
                                        </m:sSup>
                                        <m:r>
                                          <a:rPr lang="en-US" sz="1600" b="0" i="1" smtClean="0">
                                            <a:solidFill>
                                              <a:schemeClr val="bg1"/>
                                            </a:solidFill>
                                            <a:latin typeface="Cambria Math" charset="0"/>
                                          </a:rPr>
                                          <m:t>𝐴</m:t>
                                        </m:r>
                                        <m:r>
                                          <a:rPr lang="en-US" sz="1600" b="0" i="1" smtClean="0">
                                            <a:solidFill>
                                              <a:schemeClr val="bg1"/>
                                            </a:solidFill>
                                            <a:latin typeface="Cambria Math" charset="0"/>
                                          </a:rPr>
                                          <m:t>)</m:t>
                                        </m:r>
                                      </m:e>
                                    </m:func>
                                  </m:e>
                                </m:rad>
                              </m:oMath>
                            </m:oMathPara>
                          </a14:m>
                          <a:endParaRPr lang="en-US" sz="1600"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𝜇</m:t>
                                    </m:r>
                                  </m:e>
                                  <m:sub>
                                    <m:r>
                                      <a:rPr lang="en-US" sz="1600" b="0" i="1" smtClean="0">
                                        <a:solidFill>
                                          <a:schemeClr val="bg1"/>
                                        </a:solidFill>
                                        <a:latin typeface="Cambria Math" charset="0"/>
                                      </a:rPr>
                                      <m:t>2</m:t>
                                    </m:r>
                                  </m:sub>
                                </m:sSub>
                                <m:d>
                                  <m:dPr>
                                    <m:ctrlPr>
                                      <a:rPr lang="en-US" sz="1600" b="0" i="1" smtClean="0">
                                        <a:solidFill>
                                          <a:schemeClr val="bg1"/>
                                        </a:solidFill>
                                        <a:latin typeface="Cambria Math" panose="02040503050406030204" pitchFamily="18" charset="0"/>
                                      </a:rPr>
                                    </m:ctrlPr>
                                  </m:dPr>
                                  <m:e>
                                    <m:r>
                                      <a:rPr lang="en-US" sz="1600" b="0" i="1" smtClean="0">
                                        <a:solidFill>
                                          <a:schemeClr val="bg1"/>
                                        </a:solidFill>
                                        <a:latin typeface="Cambria Math" charset="0"/>
                                      </a:rPr>
                                      <m:t>𝐴</m:t>
                                    </m:r>
                                  </m:e>
                                </m:d>
                                <m:r>
                                  <a:rPr lang="en-US" sz="1600" b="0" i="1" smtClean="0">
                                    <a:solidFill>
                                      <a:schemeClr val="bg1"/>
                                    </a:solidFill>
                                    <a:latin typeface="Cambria Math" charset="0"/>
                                  </a:rPr>
                                  <m:t>=</m:t>
                                </m:r>
                                <m:func>
                                  <m:funcPr>
                                    <m:ctrlPr>
                                      <a:rPr lang="en-US" sz="1600" b="0" i="1" smtClean="0">
                                        <a:solidFill>
                                          <a:schemeClr val="bg1"/>
                                        </a:solidFill>
                                        <a:latin typeface="Cambria Math" panose="02040503050406030204" pitchFamily="18" charset="0"/>
                                      </a:rPr>
                                    </m:ctrlPr>
                                  </m:funcPr>
                                  <m:fName>
                                    <m:limLow>
                                      <m:limLowPr>
                                        <m:ctrlPr>
                                          <a:rPr lang="en-US" sz="1600" b="0" i="1" smtClean="0">
                                            <a:solidFill>
                                              <a:schemeClr val="bg1"/>
                                            </a:solidFill>
                                            <a:latin typeface="Cambria Math" panose="02040503050406030204" pitchFamily="18" charset="0"/>
                                          </a:rPr>
                                        </m:ctrlPr>
                                      </m:limLowPr>
                                      <m:e>
                                        <m:r>
                                          <m:rPr>
                                            <m:sty m:val="p"/>
                                          </m:rPr>
                                          <a:rPr lang="en-US" sz="1600" b="0" i="0" smtClean="0">
                                            <a:solidFill>
                                              <a:schemeClr val="bg1"/>
                                            </a:solidFill>
                                            <a:latin typeface="Cambria Math" charset="0"/>
                                          </a:rPr>
                                          <m:t>max</m:t>
                                        </m:r>
                                      </m:e>
                                      <m:lim>
                                        <m:r>
                                          <a:rPr lang="en-US" sz="1600" b="0" i="1" smtClean="0">
                                            <a:solidFill>
                                              <a:schemeClr val="bg1"/>
                                            </a:solidFill>
                                            <a:latin typeface="Cambria Math" charset="0"/>
                                          </a:rPr>
                                          <m:t>𝑗</m:t>
                                        </m:r>
                                      </m:lim>
                                    </m:limLow>
                                  </m:fName>
                                  <m:e>
                                    <m:f>
                                      <m:fPr>
                                        <m:ctrlPr>
                                          <a:rPr lang="en-US" sz="1600" b="0" i="1" smtClean="0">
                                            <a:solidFill>
                                              <a:schemeClr val="bg1"/>
                                            </a:solidFill>
                                            <a:latin typeface="Cambria Math" panose="02040503050406030204" pitchFamily="18" charset="0"/>
                                          </a:rPr>
                                        </m:ctrlPr>
                                      </m:fPr>
                                      <m:num>
                                        <m:r>
                                          <a:rPr lang="en-US" sz="1600" b="0" i="1" smtClean="0">
                                            <a:solidFill>
                                              <a:schemeClr val="bg1"/>
                                            </a:solidFill>
                                            <a:latin typeface="Cambria Math" charset="0"/>
                                          </a:rPr>
                                          <m:t>1</m:t>
                                        </m:r>
                                      </m:num>
                                      <m:den>
                                        <m:r>
                                          <a:rPr lang="en-US" sz="1600" b="0" i="1" smtClean="0">
                                            <a:solidFill>
                                              <a:schemeClr val="bg1"/>
                                            </a:solidFill>
                                            <a:latin typeface="Cambria Math" charset="0"/>
                                          </a:rPr>
                                          <m:t>2</m:t>
                                        </m:r>
                                      </m:den>
                                    </m:f>
                                    <m:r>
                                      <a:rPr lang="en-US" sz="1600" b="0" i="1" smtClean="0">
                                        <a:solidFill>
                                          <a:schemeClr val="bg1"/>
                                        </a:solidFill>
                                        <a:latin typeface="Cambria Math"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𝜆</m:t>
                                        </m:r>
                                      </m:e>
                                      <m:sub>
                                        <m:r>
                                          <a:rPr lang="en-US" sz="1600" b="0" i="1" smtClean="0">
                                            <a:solidFill>
                                              <a:schemeClr val="bg1"/>
                                            </a:solidFill>
                                            <a:latin typeface="Cambria Math" charset="0"/>
                                          </a:rPr>
                                          <m:t>𝑗</m:t>
                                        </m:r>
                                      </m:sub>
                                    </m:sSub>
                                    <m:r>
                                      <a:rPr lang="en-US" sz="1600" b="0" i="1" smtClean="0">
                                        <a:solidFill>
                                          <a:schemeClr val="bg1"/>
                                        </a:solidFill>
                                        <a:latin typeface="Cambria Math" charset="0"/>
                                      </a:rPr>
                                      <m:t>(</m:t>
                                    </m:r>
                                    <m:r>
                                      <a:rPr lang="en-US" sz="1600" b="0" i="1" smtClean="0">
                                        <a:solidFill>
                                          <a:schemeClr val="bg1"/>
                                        </a:solidFill>
                                        <a:latin typeface="Cambria Math" charset="0"/>
                                      </a:rPr>
                                      <m:t>𝐴</m:t>
                                    </m:r>
                                    <m:r>
                                      <a:rPr lang="en-US" sz="1600" b="0" i="1" smtClean="0">
                                        <a:solidFill>
                                          <a:schemeClr val="bg1"/>
                                        </a:solidFill>
                                        <a:latin typeface="Cambria Math" charset="0"/>
                                      </a:rPr>
                                      <m:t>+</m:t>
                                    </m:r>
                                    <m:sSup>
                                      <m:sSupPr>
                                        <m:ctrlPr>
                                          <a:rPr lang="en-US" sz="1600" b="0" i="1" smtClean="0">
                                            <a:solidFill>
                                              <a:schemeClr val="bg1"/>
                                            </a:solidFill>
                                            <a:latin typeface="Cambria Math" panose="02040503050406030204" pitchFamily="18" charset="0"/>
                                          </a:rPr>
                                        </m:ctrlPr>
                                      </m:sSupPr>
                                      <m:e>
                                        <m:r>
                                          <a:rPr lang="en-US" sz="1600" b="0" i="1" smtClean="0">
                                            <a:solidFill>
                                              <a:schemeClr val="bg1"/>
                                            </a:solidFill>
                                            <a:latin typeface="Cambria Math" charset="0"/>
                                          </a:rPr>
                                          <m:t>𝐴</m:t>
                                        </m:r>
                                      </m:e>
                                      <m:sup>
                                        <m:r>
                                          <a:rPr lang="en-US" sz="1600" b="0" i="1" smtClean="0">
                                            <a:solidFill>
                                              <a:schemeClr val="bg1"/>
                                            </a:solidFill>
                                            <a:latin typeface="Cambria Math" charset="0"/>
                                          </a:rPr>
                                          <m:t>𝑇</m:t>
                                        </m:r>
                                      </m:sup>
                                    </m:sSup>
                                    <m:r>
                                      <a:rPr lang="en-US" sz="1600" b="0" i="1" smtClean="0">
                                        <a:solidFill>
                                          <a:schemeClr val="bg1"/>
                                        </a:solidFill>
                                        <a:latin typeface="Cambria Math" charset="0"/>
                                      </a:rPr>
                                      <m:t>))</m:t>
                                    </m:r>
                                  </m:e>
                                </m:func>
                                <m:r>
                                  <a:rPr lang="en-US" sz="1600" b="0" i="1" smtClean="0">
                                    <a:solidFill>
                                      <a:schemeClr val="bg1"/>
                                    </a:solidFill>
                                    <a:latin typeface="Cambria Math" charset="0"/>
                                  </a:rPr>
                                  <m:t> </m:t>
                                </m:r>
                              </m:oMath>
                            </m:oMathPara>
                          </a14:m>
                          <a:endParaRPr lang="en-US" sz="1600"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d>
                                      <m:dPr>
                                        <m:begChr m:val="|"/>
                                        <m:endChr m:val="|"/>
                                        <m:ctrlPr>
                                          <a:rPr lang="en-US" sz="1600" b="0" i="1" smtClean="0">
                                            <a:solidFill>
                                              <a:schemeClr val="bg1"/>
                                            </a:solidFill>
                                            <a:latin typeface="Cambria Math" panose="02040503050406030204" pitchFamily="18" charset="0"/>
                                          </a:rPr>
                                        </m:ctrlPr>
                                      </m:dPr>
                                      <m:e>
                                        <m:r>
                                          <a:rPr lang="en-US" sz="1600" b="0" i="1" smtClean="0">
                                            <a:solidFill>
                                              <a:schemeClr val="bg1"/>
                                            </a:solidFill>
                                            <a:latin typeface="Cambria Math" charset="0"/>
                                          </a:rPr>
                                          <m:t>𝑥</m:t>
                                        </m:r>
                                      </m:e>
                                    </m:d>
                                  </m:e>
                                  <m:sub>
                                    <m:r>
                                      <a:rPr lang="en-US" sz="1600" b="0" i="1" smtClean="0">
                                        <a:solidFill>
                                          <a:schemeClr val="bg1"/>
                                        </a:solidFill>
                                        <a:latin typeface="Cambria Math" charset="0"/>
                                      </a:rPr>
                                      <m:t>∞</m:t>
                                    </m:r>
                                  </m:sub>
                                </m:sSub>
                                <m:r>
                                  <a:rPr lang="en-US" sz="1600" b="0" i="1" smtClean="0">
                                    <a:solidFill>
                                      <a:schemeClr val="bg1"/>
                                    </a:solidFill>
                                    <a:latin typeface="Cambria Math" charset="0"/>
                                  </a:rPr>
                                  <m:t>=</m:t>
                                </m:r>
                                <m:func>
                                  <m:funcPr>
                                    <m:ctrlPr>
                                      <a:rPr lang="en-US" sz="1600" b="0" i="1" smtClean="0">
                                        <a:solidFill>
                                          <a:schemeClr val="bg1"/>
                                        </a:solidFill>
                                        <a:latin typeface="Cambria Math" panose="02040503050406030204" pitchFamily="18" charset="0"/>
                                      </a:rPr>
                                    </m:ctrlPr>
                                  </m:funcPr>
                                  <m:fName>
                                    <m:limLow>
                                      <m:limLowPr>
                                        <m:ctrlPr>
                                          <a:rPr lang="en-US" sz="1600" b="0" i="1" smtClean="0">
                                            <a:solidFill>
                                              <a:schemeClr val="bg1"/>
                                            </a:solidFill>
                                            <a:latin typeface="Cambria Math" panose="02040503050406030204" pitchFamily="18" charset="0"/>
                                          </a:rPr>
                                        </m:ctrlPr>
                                      </m:limLowPr>
                                      <m:e>
                                        <m:r>
                                          <m:rPr>
                                            <m:sty m:val="p"/>
                                          </m:rPr>
                                          <a:rPr lang="en-US" sz="1600" b="0" i="0" smtClean="0">
                                            <a:solidFill>
                                              <a:schemeClr val="bg1"/>
                                            </a:solidFill>
                                            <a:latin typeface="Cambria Math" charset="0"/>
                                          </a:rPr>
                                          <m:t>max</m:t>
                                        </m:r>
                                      </m:e>
                                      <m:lim>
                                        <m:r>
                                          <a:rPr lang="en-US" sz="1600" b="0" i="1" smtClean="0">
                                            <a:solidFill>
                                              <a:schemeClr val="bg1"/>
                                            </a:solidFill>
                                            <a:latin typeface="Cambria Math" charset="0"/>
                                          </a:rPr>
                                          <m:t>𝑗</m:t>
                                        </m:r>
                                      </m:lim>
                                    </m:limLow>
                                  </m:fName>
                                  <m:e>
                                    <m:d>
                                      <m:dPr>
                                        <m:begChr m:val="|"/>
                                        <m:endChr m:val="|"/>
                                        <m:ctrlPr>
                                          <a:rPr lang="en-US" sz="1600" b="0" i="1" smtClean="0">
                                            <a:solidFill>
                                              <a:schemeClr val="bg1"/>
                                            </a:solidFill>
                                            <a:latin typeface="Cambria Math" panose="02040503050406030204" pitchFamily="18" charset="0"/>
                                          </a:rPr>
                                        </m:ctrlPr>
                                      </m:dPr>
                                      <m:e>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𝑥</m:t>
                                            </m:r>
                                          </m:e>
                                          <m:sub>
                                            <m:r>
                                              <a:rPr lang="en-US" sz="1600" b="0" i="1" smtClean="0">
                                                <a:solidFill>
                                                  <a:schemeClr val="bg1"/>
                                                </a:solidFill>
                                                <a:latin typeface="Cambria Math" charset="0"/>
                                              </a:rPr>
                                              <m:t>𝑗</m:t>
                                            </m:r>
                                          </m:sub>
                                        </m:sSub>
                                      </m:e>
                                    </m:d>
                                  </m:e>
                                </m:func>
                              </m:oMath>
                            </m:oMathPara>
                          </a14:m>
                          <a:endParaRPr lang="en-US" sz="1600"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d>
                                      <m:dPr>
                                        <m:begChr m:val="|"/>
                                        <m:endChr m:val="|"/>
                                        <m:ctrlPr>
                                          <a:rPr lang="en-US" sz="1600" b="0" i="1" smtClean="0">
                                            <a:solidFill>
                                              <a:schemeClr val="bg1"/>
                                            </a:solidFill>
                                            <a:latin typeface="Cambria Math" panose="02040503050406030204" pitchFamily="18" charset="0"/>
                                          </a:rPr>
                                        </m:ctrlPr>
                                      </m:dPr>
                                      <m:e>
                                        <m:d>
                                          <m:dPr>
                                            <m:begChr m:val="|"/>
                                            <m:endChr m:val="|"/>
                                            <m:ctrlPr>
                                              <a:rPr lang="en-US" sz="1600" b="0" i="1" smtClean="0">
                                                <a:solidFill>
                                                  <a:schemeClr val="bg1"/>
                                                </a:solidFill>
                                                <a:latin typeface="Cambria Math" panose="02040503050406030204" pitchFamily="18" charset="0"/>
                                              </a:rPr>
                                            </m:ctrlPr>
                                          </m:dPr>
                                          <m:e>
                                            <m:r>
                                              <a:rPr lang="en-US" sz="1600" b="0" i="1" smtClean="0">
                                                <a:solidFill>
                                                  <a:schemeClr val="bg1"/>
                                                </a:solidFill>
                                                <a:latin typeface="Cambria Math" charset="0"/>
                                              </a:rPr>
                                              <m:t>𝐴</m:t>
                                            </m:r>
                                          </m:e>
                                        </m:d>
                                      </m:e>
                                    </m:d>
                                  </m:e>
                                  <m:sub>
                                    <m:r>
                                      <a:rPr lang="en-US" sz="1600" b="0" i="1" smtClean="0">
                                        <a:solidFill>
                                          <a:schemeClr val="bg1"/>
                                        </a:solidFill>
                                        <a:latin typeface="Cambria Math" charset="0"/>
                                      </a:rPr>
                                      <m:t>∞</m:t>
                                    </m:r>
                                  </m:sub>
                                </m:sSub>
                                <m:r>
                                  <a:rPr lang="en-US" sz="1600" b="0" i="1" smtClean="0">
                                    <a:solidFill>
                                      <a:schemeClr val="bg1"/>
                                    </a:solidFill>
                                    <a:latin typeface="Cambria Math" charset="0"/>
                                  </a:rPr>
                                  <m:t>=</m:t>
                                </m:r>
                                <m:func>
                                  <m:funcPr>
                                    <m:ctrlPr>
                                      <a:rPr lang="en-US" sz="1600" b="0" i="1" smtClean="0">
                                        <a:solidFill>
                                          <a:schemeClr val="bg1"/>
                                        </a:solidFill>
                                        <a:latin typeface="Cambria Math" panose="02040503050406030204" pitchFamily="18" charset="0"/>
                                      </a:rPr>
                                    </m:ctrlPr>
                                  </m:funcPr>
                                  <m:fName>
                                    <m:limLow>
                                      <m:limLowPr>
                                        <m:ctrlPr>
                                          <a:rPr lang="en-US" sz="1600" b="0" i="1" smtClean="0">
                                            <a:solidFill>
                                              <a:schemeClr val="bg1"/>
                                            </a:solidFill>
                                            <a:latin typeface="Cambria Math" panose="02040503050406030204" pitchFamily="18" charset="0"/>
                                          </a:rPr>
                                        </m:ctrlPr>
                                      </m:limLowPr>
                                      <m:e>
                                        <m:r>
                                          <m:rPr>
                                            <m:sty m:val="p"/>
                                          </m:rPr>
                                          <a:rPr lang="en-US" sz="1600" b="0" i="0" smtClean="0">
                                            <a:solidFill>
                                              <a:schemeClr val="bg1"/>
                                            </a:solidFill>
                                            <a:latin typeface="Cambria Math" charset="0"/>
                                          </a:rPr>
                                          <m:t>max</m:t>
                                        </m:r>
                                      </m:e>
                                      <m:lim>
                                        <m:r>
                                          <a:rPr lang="en-US" sz="1600" b="0" i="1" smtClean="0">
                                            <a:solidFill>
                                              <a:schemeClr val="bg1"/>
                                            </a:solidFill>
                                            <a:latin typeface="Cambria Math" charset="0"/>
                                          </a:rPr>
                                          <m:t>𝑖</m:t>
                                        </m:r>
                                      </m:lim>
                                    </m:limLow>
                                  </m:fName>
                                  <m:e>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charset="0"/>
                                          </a:rPr>
                                          <m:t>Σ</m:t>
                                        </m:r>
                                      </m:e>
                                      <m:sub>
                                        <m:r>
                                          <a:rPr lang="en-US" sz="1600" b="0" i="1" smtClean="0">
                                            <a:solidFill>
                                              <a:schemeClr val="bg1"/>
                                            </a:solidFill>
                                            <a:latin typeface="Cambria Math" charset="0"/>
                                          </a:rPr>
                                          <m:t>𝑗</m:t>
                                        </m:r>
                                      </m:sub>
                                    </m:sSub>
                                    <m:r>
                                      <a:rPr lang="en-US" sz="1600" b="0" i="1" smtClean="0">
                                        <a:solidFill>
                                          <a:schemeClr val="bg1"/>
                                        </a:solidFill>
                                        <a:latin typeface="Cambria Math"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𝑎</m:t>
                                        </m:r>
                                      </m:e>
                                      <m:sub>
                                        <m:r>
                                          <a:rPr lang="en-US" sz="1600" b="0" i="1" smtClean="0">
                                            <a:solidFill>
                                              <a:schemeClr val="bg1"/>
                                            </a:solidFill>
                                            <a:latin typeface="Cambria Math" charset="0"/>
                                          </a:rPr>
                                          <m:t>𝑖𝑗</m:t>
                                        </m:r>
                                      </m:sub>
                                    </m:sSub>
                                    <m:r>
                                      <a:rPr lang="en-US" sz="1600" b="0" i="1" smtClean="0">
                                        <a:solidFill>
                                          <a:schemeClr val="bg1"/>
                                        </a:solidFill>
                                        <a:latin typeface="Cambria Math" charset="0"/>
                                      </a:rPr>
                                      <m:t>|</m:t>
                                    </m:r>
                                  </m:e>
                                </m:func>
                              </m:oMath>
                            </m:oMathPara>
                          </a14:m>
                          <a:endParaRPr lang="en-US" sz="1600"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𝜇</m:t>
                                    </m:r>
                                  </m:e>
                                  <m:sub>
                                    <m:r>
                                      <a:rPr lang="en-US" sz="1600" b="0" i="1" smtClean="0">
                                        <a:solidFill>
                                          <a:schemeClr val="bg1"/>
                                        </a:solidFill>
                                        <a:latin typeface="Cambria Math" charset="0"/>
                                      </a:rPr>
                                      <m:t>∞</m:t>
                                    </m:r>
                                  </m:sub>
                                </m:sSub>
                                <m:d>
                                  <m:dPr>
                                    <m:ctrlPr>
                                      <a:rPr lang="en-US" sz="1600" b="0" i="1" smtClean="0">
                                        <a:solidFill>
                                          <a:schemeClr val="bg1"/>
                                        </a:solidFill>
                                        <a:latin typeface="Cambria Math" panose="02040503050406030204" pitchFamily="18" charset="0"/>
                                      </a:rPr>
                                    </m:ctrlPr>
                                  </m:dPr>
                                  <m:e>
                                    <m:r>
                                      <a:rPr lang="en-US" sz="1600" b="0" i="1" smtClean="0">
                                        <a:solidFill>
                                          <a:schemeClr val="bg1"/>
                                        </a:solidFill>
                                        <a:latin typeface="Cambria Math" charset="0"/>
                                      </a:rPr>
                                      <m:t>𝐴</m:t>
                                    </m:r>
                                  </m:e>
                                </m:d>
                                <m:r>
                                  <a:rPr lang="en-US" sz="1600" b="0" i="1" smtClean="0">
                                    <a:solidFill>
                                      <a:schemeClr val="bg1"/>
                                    </a:solidFill>
                                    <a:latin typeface="Cambria Math" charset="0"/>
                                  </a:rPr>
                                  <m:t>=</m:t>
                                </m:r>
                                <m:func>
                                  <m:funcPr>
                                    <m:ctrlPr>
                                      <a:rPr lang="en-US" sz="1600" b="0" i="1" smtClean="0">
                                        <a:solidFill>
                                          <a:schemeClr val="bg1"/>
                                        </a:solidFill>
                                        <a:latin typeface="Cambria Math" panose="02040503050406030204" pitchFamily="18" charset="0"/>
                                      </a:rPr>
                                    </m:ctrlPr>
                                  </m:funcPr>
                                  <m:fName>
                                    <m:limLow>
                                      <m:limLowPr>
                                        <m:ctrlPr>
                                          <a:rPr lang="en-US" sz="1600" b="0" i="1" smtClean="0">
                                            <a:solidFill>
                                              <a:schemeClr val="bg1"/>
                                            </a:solidFill>
                                            <a:latin typeface="Cambria Math" panose="02040503050406030204" pitchFamily="18" charset="0"/>
                                          </a:rPr>
                                        </m:ctrlPr>
                                      </m:limLowPr>
                                      <m:e>
                                        <m:r>
                                          <m:rPr>
                                            <m:sty m:val="p"/>
                                          </m:rPr>
                                          <a:rPr lang="en-US" sz="1600" b="0" i="0" smtClean="0">
                                            <a:solidFill>
                                              <a:schemeClr val="bg1"/>
                                            </a:solidFill>
                                            <a:latin typeface="Cambria Math" charset="0"/>
                                          </a:rPr>
                                          <m:t>max</m:t>
                                        </m:r>
                                      </m:e>
                                      <m:lim>
                                        <m:r>
                                          <a:rPr lang="en-US" sz="1600" b="0" i="1" smtClean="0">
                                            <a:solidFill>
                                              <a:schemeClr val="bg1"/>
                                            </a:solidFill>
                                            <a:latin typeface="Cambria Math" charset="0"/>
                                          </a:rPr>
                                          <m:t>𝑖</m:t>
                                        </m:r>
                                      </m:lim>
                                    </m:limLow>
                                  </m:fName>
                                  <m:e>
                                    <m:r>
                                      <a:rPr lang="en-US" sz="1600" b="0" i="1" smtClean="0">
                                        <a:solidFill>
                                          <a:schemeClr val="bg1"/>
                                        </a:solidFill>
                                        <a:latin typeface="Cambria Math"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𝑎</m:t>
                                        </m:r>
                                      </m:e>
                                      <m:sub>
                                        <m:r>
                                          <a:rPr lang="en-US" sz="1600" b="0" i="1" smtClean="0">
                                            <a:solidFill>
                                              <a:schemeClr val="bg1"/>
                                            </a:solidFill>
                                            <a:latin typeface="Cambria Math" charset="0"/>
                                          </a:rPr>
                                          <m:t>𝑖𝑖</m:t>
                                        </m:r>
                                      </m:sub>
                                    </m:sSub>
                                    <m:r>
                                      <a:rPr lang="en-US" sz="1600" b="0" i="1" smtClean="0">
                                        <a:solidFill>
                                          <a:schemeClr val="bg1"/>
                                        </a:solidFill>
                                        <a:latin typeface="Cambria Math" charset="0"/>
                                      </a:rPr>
                                      <m:t>+</m:t>
                                    </m:r>
                                    <m:sSub>
                                      <m:sSubPr>
                                        <m:ctrlPr>
                                          <a:rPr lang="en-US" sz="1600" b="0" i="1" smtClean="0">
                                            <a:solidFill>
                                              <a:schemeClr val="bg1"/>
                                            </a:solidFill>
                                            <a:latin typeface="Cambria Math" panose="02040503050406030204" pitchFamily="18" charset="0"/>
                                          </a:rPr>
                                        </m:ctrlPr>
                                      </m:sSubPr>
                                      <m:e>
                                        <m:r>
                                          <m:rPr>
                                            <m:sty m:val="p"/>
                                          </m:rPr>
                                          <a:rPr lang="en-US" sz="1600" b="0" i="0" smtClean="0">
                                            <a:solidFill>
                                              <a:schemeClr val="bg1"/>
                                            </a:solidFill>
                                            <a:latin typeface="Cambria Math" charset="0"/>
                                          </a:rPr>
                                          <m:t>Σ</m:t>
                                        </m:r>
                                      </m:e>
                                      <m:sub>
                                        <m:r>
                                          <a:rPr lang="en-US" sz="1600" b="0" i="1" smtClean="0">
                                            <a:solidFill>
                                              <a:schemeClr val="bg1"/>
                                            </a:solidFill>
                                            <a:latin typeface="Cambria Math" charset="0"/>
                                          </a:rPr>
                                          <m:t>𝑖</m:t>
                                        </m:r>
                                        <m:r>
                                          <a:rPr lang="en-US" sz="1600" b="0" i="1" smtClean="0">
                                            <a:solidFill>
                                              <a:schemeClr val="bg1"/>
                                            </a:solidFill>
                                            <a:latin typeface="Cambria Math" charset="0"/>
                                          </a:rPr>
                                          <m:t>≠</m:t>
                                        </m:r>
                                        <m:r>
                                          <a:rPr lang="en-US" sz="1600" b="0" i="1" smtClean="0">
                                            <a:solidFill>
                                              <a:schemeClr val="bg1"/>
                                            </a:solidFill>
                                            <a:latin typeface="Cambria Math" charset="0"/>
                                          </a:rPr>
                                          <m:t>𝑗</m:t>
                                        </m:r>
                                        <m:r>
                                          <a:rPr lang="en-US" sz="1600" b="0" i="1" smtClean="0">
                                            <a:solidFill>
                                              <a:schemeClr val="bg1"/>
                                            </a:solidFill>
                                            <a:latin typeface="Cambria Math" charset="0"/>
                                          </a:rPr>
                                          <m:t> </m:t>
                                        </m:r>
                                      </m:sub>
                                    </m:sSub>
                                    <m:r>
                                      <a:rPr lang="en-US" sz="1600" b="0" i="1" smtClean="0">
                                        <a:solidFill>
                                          <a:schemeClr val="bg1"/>
                                        </a:solidFill>
                                        <a:latin typeface="Cambria Math" charset="0"/>
                                      </a:rPr>
                                      <m:t>|</m:t>
                                    </m:r>
                                    <m:sSub>
                                      <m:sSubPr>
                                        <m:ctrlPr>
                                          <a:rPr lang="en-US" sz="1600" b="0" i="1" smtClean="0">
                                            <a:solidFill>
                                              <a:schemeClr val="bg1"/>
                                            </a:solidFill>
                                            <a:latin typeface="Cambria Math" panose="02040503050406030204" pitchFamily="18" charset="0"/>
                                          </a:rPr>
                                        </m:ctrlPr>
                                      </m:sSubPr>
                                      <m:e>
                                        <m:r>
                                          <a:rPr lang="en-US" sz="1600" b="0" i="1" smtClean="0">
                                            <a:solidFill>
                                              <a:schemeClr val="bg1"/>
                                            </a:solidFill>
                                            <a:latin typeface="Cambria Math" charset="0"/>
                                          </a:rPr>
                                          <m:t>𝑎</m:t>
                                        </m:r>
                                      </m:e>
                                      <m:sub>
                                        <m:r>
                                          <a:rPr lang="en-US" sz="1600" b="0" i="1" smtClean="0">
                                            <a:solidFill>
                                              <a:schemeClr val="bg1"/>
                                            </a:solidFill>
                                            <a:latin typeface="Cambria Math" charset="0"/>
                                          </a:rPr>
                                          <m:t>𝑖𝑗</m:t>
                                        </m:r>
                                      </m:sub>
                                    </m:sSub>
                                    <m:r>
                                      <a:rPr lang="en-US" sz="1600" b="0" i="1" smtClean="0">
                                        <a:solidFill>
                                          <a:schemeClr val="bg1"/>
                                        </a:solidFill>
                                        <a:latin typeface="Cambria Math" charset="0"/>
                                      </a:rPr>
                                      <m:t>| )</m:t>
                                    </m:r>
                                  </m:e>
                                </m:func>
                              </m:oMath>
                            </m:oMathPara>
                          </a14:m>
                          <a:endParaRPr lang="en-US" sz="1600" dirty="0">
                            <a:solidFill>
                              <a:schemeClr val="bg1"/>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mc:Choice>
        <mc:Fallback xmlns="">
          <p:graphicFrame>
            <p:nvGraphicFramePr>
              <p:cNvPr id="5" name="Content Placeholder 4"/>
              <p:cNvGraphicFramePr>
                <a:graphicFrameLocks noGrp="1"/>
              </p:cNvGraphicFramePr>
              <p:nvPr>
                <p:ph idx="1"/>
                <p:extLst>
                  <p:ext uri="{D42A27DB-BD31-4B8C-83A1-F6EECF244321}">
                    <p14:modId xmlns:p14="http://schemas.microsoft.com/office/powerpoint/2010/main" val="2223741694"/>
                  </p:ext>
                </p:extLst>
              </p:nvPr>
            </p:nvGraphicFramePr>
            <p:xfrm>
              <a:off x="457200" y="2111209"/>
              <a:ext cx="8229600" cy="1869631"/>
            </p:xfrm>
            <a:graphic>
              <a:graphicData uri="http://schemas.openxmlformats.org/drawingml/2006/table">
                <a:tbl>
                  <a:tblPr firstRow="1" bandRow="1">
                    <a:tableStyleId>{5940675A-B579-460E-94D1-54222C63F5DA}</a:tableStyleId>
                  </a:tblPr>
                  <a:tblGrid>
                    <a:gridCol w="1941226">
                      <a:extLst>
                        <a:ext uri="{9D8B030D-6E8A-4147-A177-3AD203B41FA5}">
                          <a16:colId xmlns:a16="http://schemas.microsoft.com/office/drawing/2014/main" val="20000"/>
                        </a:ext>
                      </a:extLst>
                    </a:gridCol>
                    <a:gridCol w="3043004">
                      <a:extLst>
                        <a:ext uri="{9D8B030D-6E8A-4147-A177-3AD203B41FA5}">
                          <a16:colId xmlns:a16="http://schemas.microsoft.com/office/drawing/2014/main" val="20001"/>
                        </a:ext>
                      </a:extLst>
                    </a:gridCol>
                    <a:gridCol w="3245370">
                      <a:extLst>
                        <a:ext uri="{9D8B030D-6E8A-4147-A177-3AD203B41FA5}">
                          <a16:colId xmlns:a16="http://schemas.microsoft.com/office/drawing/2014/main" val="20002"/>
                        </a:ext>
                      </a:extLst>
                    </a:gridCol>
                  </a:tblGrid>
                  <a:tr h="370840">
                    <a:tc>
                      <a:txBody>
                        <a:bodyPr/>
                        <a:lstStyle/>
                        <a:p>
                          <a:pPr algn="ctr"/>
                          <a:r>
                            <a:rPr lang="en-US" dirty="0">
                              <a:solidFill>
                                <a:schemeClr val="bg1"/>
                              </a:solidFill>
                            </a:rPr>
                            <a:t>Vector norm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dirty="0">
                              <a:solidFill>
                                <a:schemeClr val="bg1"/>
                              </a:solidFill>
                            </a:rPr>
                            <a:t>Induced matrix norm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dirty="0">
                              <a:solidFill>
                                <a:schemeClr val="bg1"/>
                              </a:solidFill>
                            </a:rPr>
                            <a:t>Matrix measure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455549">
                    <a:tc>
                      <a:txBody>
                        <a:bodyPr/>
                        <a:lstStyle/>
                        <a:p>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blipFill>
                          <a:blip r:embed="rId4"/>
                          <a:stretch>
                            <a:fillRect l="-629" t="-88000" r="-325472" b="-233333"/>
                          </a:stretch>
                        </a:blipFill>
                      </a:tcPr>
                    </a:tc>
                    <a:tc>
                      <a:txBody>
                        <a:bodyPr/>
                        <a:lstStyle/>
                        <a:p>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blipFill>
                          <a:blip r:embed="rId4"/>
                          <a:stretch>
                            <a:fillRect l="-64000" t="-88000" r="-107000" b="-233333"/>
                          </a:stretch>
                        </a:blipFill>
                      </a:tcPr>
                    </a:tc>
                    <a:tc>
                      <a:txBody>
                        <a:bodyPr/>
                        <a:lstStyle/>
                        <a:p>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blipFill>
                          <a:blip r:embed="rId4"/>
                          <a:stretch>
                            <a:fillRect l="-154135" t="-88000" r="-564" b="-233333"/>
                          </a:stretch>
                        </a:blipFill>
                      </a:tcPr>
                    </a:tc>
                    <a:extLst>
                      <a:ext uri="{0D108BD9-81ED-4DB2-BD59-A6C34878D82A}">
                        <a16:rowId xmlns:a16="http://schemas.microsoft.com/office/drawing/2014/main" val="10001"/>
                      </a:ext>
                    </a:extLst>
                  </a:tr>
                  <a:tr h="587693">
                    <a:tc>
                      <a:txBody>
                        <a:bodyPr/>
                        <a:lstStyle/>
                        <a:p>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blipFill>
                          <a:blip r:embed="rId4"/>
                          <a:stretch>
                            <a:fillRect l="-629" t="-145361" r="-325472" b="-80412"/>
                          </a:stretch>
                        </a:blipFill>
                      </a:tcPr>
                    </a:tc>
                    <a:tc>
                      <a:txBody>
                        <a:bodyPr/>
                        <a:lstStyle/>
                        <a:p>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blipFill>
                          <a:blip r:embed="rId4"/>
                          <a:stretch>
                            <a:fillRect l="-64000" t="-145361" r="-107000" b="-80412"/>
                          </a:stretch>
                        </a:blipFill>
                      </a:tcPr>
                    </a:tc>
                    <a:tc>
                      <a:txBody>
                        <a:bodyPr/>
                        <a:lstStyle/>
                        <a:p>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blipFill>
                          <a:blip r:embed="rId4"/>
                          <a:stretch>
                            <a:fillRect l="-154135" t="-145361" r="-564" b="-80412"/>
                          </a:stretch>
                        </a:blipFill>
                      </a:tcPr>
                    </a:tc>
                    <a:extLst>
                      <a:ext uri="{0D108BD9-81ED-4DB2-BD59-A6C34878D82A}">
                        <a16:rowId xmlns:a16="http://schemas.microsoft.com/office/drawing/2014/main" val="10002"/>
                      </a:ext>
                    </a:extLst>
                  </a:tr>
                  <a:tr h="455549">
                    <a:tc>
                      <a:txBody>
                        <a:bodyPr/>
                        <a:lstStyle/>
                        <a:p>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blipFill>
                          <a:blip r:embed="rId4"/>
                          <a:stretch>
                            <a:fillRect l="-629" t="-317333" r="-325472" b="-4000"/>
                          </a:stretch>
                        </a:blipFill>
                      </a:tcPr>
                    </a:tc>
                    <a:tc>
                      <a:txBody>
                        <a:bodyPr/>
                        <a:lstStyle/>
                        <a:p>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blipFill>
                          <a:blip r:embed="rId4"/>
                          <a:stretch>
                            <a:fillRect l="-64000" t="-317333" r="-107000" b="-4000"/>
                          </a:stretch>
                        </a:blipFill>
                      </a:tcPr>
                    </a:tc>
                    <a:tc>
                      <a:txBody>
                        <a:bodyPr/>
                        <a:lstStyle/>
                        <a:p>
                          <a:endParaRPr 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blipFill>
                          <a:blip r:embed="rId4"/>
                          <a:stretch>
                            <a:fillRect l="-154135" t="-317333" r="-564" b="-4000"/>
                          </a:stretch>
                        </a:blipFill>
                      </a:tcPr>
                    </a:tc>
                    <a:extLst>
                      <a:ext uri="{0D108BD9-81ED-4DB2-BD59-A6C34878D82A}">
                        <a16:rowId xmlns:a16="http://schemas.microsoft.com/office/drawing/2014/main" val="10003"/>
                      </a:ext>
                    </a:extLst>
                  </a:tr>
                </a:tbl>
              </a:graphicData>
            </a:graphic>
          </p:graphicFrame>
        </mc:Fallback>
      </mc:AlternateContent>
      <p:sp>
        <p:nvSpPr>
          <p:cNvPr id="4" name="Slide Number Placeholder 3"/>
          <p:cNvSpPr>
            <a:spLocks noGrp="1"/>
          </p:cNvSpPr>
          <p:nvPr>
            <p:ph type="sldNum" sz="quarter" idx="12"/>
          </p:nvPr>
        </p:nvSpPr>
        <p:spPr/>
        <p:txBody>
          <a:bodyPr/>
          <a:lstStyle/>
          <a:p>
            <a:fld id="{EAAE5373-EA94-42CD-B08F-88E8C680AB44}" type="slidenum">
              <a:rPr lang="en-US" smtClean="0"/>
              <a:t>19</a:t>
            </a:fld>
            <a:endParaRPr lang="en-US"/>
          </a:p>
        </p:txBody>
      </p:sp>
      <p:sp>
        <p:nvSpPr>
          <p:cNvPr id="6" name="TextBox 5"/>
          <p:cNvSpPr txBox="1"/>
          <p:nvPr/>
        </p:nvSpPr>
        <p:spPr>
          <a:xfrm>
            <a:off x="457200" y="4072154"/>
            <a:ext cx="6096000" cy="923330"/>
          </a:xfrm>
          <a:prstGeom prst="rect">
            <a:avLst/>
          </a:prstGeom>
          <a:noFill/>
        </p:spPr>
        <p:txBody>
          <a:bodyPr wrap="square" rtlCol="0">
            <a:spAutoFit/>
          </a:bodyPr>
          <a:lstStyle/>
          <a:p>
            <a:r>
              <a:rPr lang="en-US" dirty="0">
                <a:solidFill>
                  <a:schemeClr val="bg1">
                    <a:lumMod val="85000"/>
                  </a:schemeClr>
                </a:solidFill>
              </a:rPr>
              <a:t>Table from: Reachability Analysis of Nonlinear Systems Using Matrix Measures </a:t>
            </a:r>
            <a:r>
              <a:rPr lang="en-US" b="1" dirty="0">
                <a:solidFill>
                  <a:srgbClr val="00B0F0"/>
                </a:solidFill>
              </a:rPr>
              <a:t>[Maidens and </a:t>
            </a:r>
            <a:r>
              <a:rPr lang="en-US" b="1" dirty="0" err="1">
                <a:solidFill>
                  <a:srgbClr val="00B0F0"/>
                </a:solidFill>
              </a:rPr>
              <a:t>Arcak</a:t>
            </a:r>
            <a:r>
              <a:rPr lang="en-US" b="1" dirty="0">
                <a:solidFill>
                  <a:srgbClr val="00B0F0"/>
                </a:solidFill>
              </a:rPr>
              <a:t>, 2015]</a:t>
            </a:r>
          </a:p>
          <a:p>
            <a:endParaRPr lang="en-US" dirty="0">
              <a:solidFill>
                <a:schemeClr val="bg1">
                  <a:lumMod val="85000"/>
                </a:schemeClr>
              </a:solidFill>
            </a:endParaRPr>
          </a:p>
        </p:txBody>
      </p:sp>
    </p:spTree>
    <p:extLst>
      <p:ext uri="{BB962C8B-B14F-4D97-AF65-F5344CB8AC3E}">
        <p14:creationId xmlns:p14="http://schemas.microsoft.com/office/powerpoint/2010/main" val="1185045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p:txBody>
      </p:sp>
      <p:sp>
        <p:nvSpPr>
          <p:cNvPr id="2" name="Slide Number Placeholder 1"/>
          <p:cNvSpPr>
            <a:spLocks noGrp="1"/>
          </p:cNvSpPr>
          <p:nvPr>
            <p:ph type="sldNum" sz="quarter" idx="12"/>
          </p:nvPr>
        </p:nvSpPr>
        <p:spPr/>
        <p:txBody>
          <a:bodyPr/>
          <a:lstStyle/>
          <a:p>
            <a:fld id="{EAAE5373-EA94-42CD-B08F-88E8C680AB44}" type="slidenum">
              <a:rPr lang="en-US" smtClean="0"/>
              <a:t>2</a:t>
            </a:fld>
            <a:endParaRPr lang="en-US"/>
          </a:p>
        </p:txBody>
      </p:sp>
      <p:sp>
        <p:nvSpPr>
          <p:cNvPr id="22" name="Content Placeholder 2"/>
          <p:cNvSpPr>
            <a:spLocks noGrp="1"/>
          </p:cNvSpPr>
          <p:nvPr>
            <p:ph idx="1"/>
          </p:nvPr>
        </p:nvSpPr>
        <p:spPr>
          <a:xfrm>
            <a:off x="628649" y="3842181"/>
            <a:ext cx="7886701" cy="2009988"/>
          </a:xfrm>
        </p:spPr>
        <p:txBody>
          <a:bodyPr/>
          <a:lstStyle/>
          <a:p>
            <a:pPr marL="0" indent="0">
              <a:buNone/>
            </a:pPr>
            <a:r>
              <a:rPr lang="en-US" sz="2400" dirty="0">
                <a:solidFill>
                  <a:schemeClr val="tx1"/>
                </a:solidFill>
              </a:rPr>
              <a:t>Is there a behavior of system  S violating safety requirement R within time bound T? </a:t>
            </a:r>
          </a:p>
          <a:p>
            <a:pPr marL="0" indent="0">
              <a:buNone/>
            </a:pPr>
            <a:r>
              <a:rPr lang="en-US" sz="2400" dirty="0">
                <a:solidFill>
                  <a:schemeClr val="tx1"/>
                </a:solidFill>
              </a:rPr>
              <a:t>Yes -&gt; bug-trace -&gt; design improvement</a:t>
            </a:r>
          </a:p>
          <a:p>
            <a:pPr marL="0" indent="0">
              <a:buNone/>
            </a:pPr>
            <a:r>
              <a:rPr lang="en-US" sz="2400" dirty="0">
                <a:solidFill>
                  <a:schemeClr val="tx1"/>
                </a:solidFill>
              </a:rPr>
              <a:t>No -&gt; safety proof -&gt; certification </a:t>
            </a:r>
          </a:p>
        </p:txBody>
      </p:sp>
      <p:grpSp>
        <p:nvGrpSpPr>
          <p:cNvPr id="30" name="Group 29"/>
          <p:cNvGrpSpPr/>
          <p:nvPr/>
        </p:nvGrpSpPr>
        <p:grpSpPr>
          <a:xfrm>
            <a:off x="968188" y="1524000"/>
            <a:ext cx="7070912" cy="1664111"/>
            <a:chOff x="758311" y="2413698"/>
            <a:chExt cx="6840667" cy="1838491"/>
          </a:xfrm>
        </p:grpSpPr>
        <p:cxnSp>
          <p:nvCxnSpPr>
            <p:cNvPr id="31" name="Straight Arrow Connector 30"/>
            <p:cNvCxnSpPr>
              <a:stCxn id="43" idx="1"/>
              <a:endCxn id="47" idx="3"/>
            </p:cNvCxnSpPr>
            <p:nvPr/>
          </p:nvCxnSpPr>
          <p:spPr>
            <a:xfrm flipH="1" flipV="1">
              <a:off x="2292184" y="3317444"/>
              <a:ext cx="906472" cy="15500"/>
            </a:xfrm>
            <a:prstGeom prst="straightConnector1">
              <a:avLst/>
            </a:prstGeom>
            <a:noFill/>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Flowchart: Card 39"/>
            <p:cNvSpPr/>
            <p:nvPr/>
          </p:nvSpPr>
          <p:spPr>
            <a:xfrm>
              <a:off x="6120935" y="3527727"/>
              <a:ext cx="1478043" cy="724462"/>
            </a:xfrm>
            <a:prstGeom prst="flowChartPunchedCar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Certificate</a:t>
              </a:r>
            </a:p>
          </p:txBody>
        </p:sp>
        <p:grpSp>
          <p:nvGrpSpPr>
            <p:cNvPr id="41" name="Group 40"/>
            <p:cNvGrpSpPr/>
            <p:nvPr/>
          </p:nvGrpSpPr>
          <p:grpSpPr>
            <a:xfrm>
              <a:off x="758311" y="2424571"/>
              <a:ext cx="1533873" cy="1785745"/>
              <a:chOff x="909428" y="1643255"/>
              <a:chExt cx="1533873" cy="1785745"/>
            </a:xfrm>
          </p:grpSpPr>
          <p:sp>
            <p:nvSpPr>
              <p:cNvPr id="47" name="Flowchart: Card 46"/>
              <p:cNvSpPr/>
              <p:nvPr/>
            </p:nvSpPr>
            <p:spPr>
              <a:xfrm>
                <a:off x="909428" y="1643255"/>
                <a:ext cx="1533873" cy="1785745"/>
              </a:xfrm>
              <a:prstGeom prst="flowChartPunchedCar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System S requirement R</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sp>
            <p:nvSpPr>
              <p:cNvPr id="48" name="Oval 47"/>
              <p:cNvSpPr/>
              <p:nvPr/>
            </p:nvSpPr>
            <p:spPr>
              <a:xfrm rot="18329684">
                <a:off x="1636225" y="2832551"/>
                <a:ext cx="162014" cy="1401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49" name="Oval 48"/>
              <p:cNvSpPr/>
              <p:nvPr/>
            </p:nvSpPr>
            <p:spPr>
              <a:xfrm rot="18329684">
                <a:off x="1697872" y="3160829"/>
                <a:ext cx="162014" cy="1401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50" name="Oval 49"/>
              <p:cNvSpPr/>
              <p:nvPr/>
            </p:nvSpPr>
            <p:spPr>
              <a:xfrm rot="18329684">
                <a:off x="1358435" y="3091821"/>
                <a:ext cx="162014" cy="1401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cxnSp>
            <p:nvCxnSpPr>
              <p:cNvPr id="51" name="Curved Connector 50"/>
              <p:cNvCxnSpPr>
                <a:stCxn id="50" idx="7"/>
                <a:endCxn id="48" idx="0"/>
              </p:cNvCxnSpPr>
              <p:nvPr/>
            </p:nvCxnSpPr>
            <p:spPr>
              <a:xfrm rot="12929684" flipH="1">
                <a:off x="1518721" y="2816660"/>
                <a:ext cx="55106" cy="315102"/>
              </a:xfrm>
              <a:prstGeom prst="curvedConnector3">
                <a:avLst>
                  <a:gd name="adj1" fmla="val -117057"/>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p:cNvCxnSpPr>
                <a:stCxn id="50" idx="3"/>
                <a:endCxn id="49" idx="2"/>
              </p:cNvCxnSpPr>
              <p:nvPr/>
            </p:nvCxnSpPr>
            <p:spPr>
              <a:xfrm rot="12929684" flipH="1">
                <a:off x="1455742" y="3208484"/>
                <a:ext cx="266881" cy="117176"/>
              </a:xfrm>
              <a:prstGeom prst="curvedConnector2">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50" idx="6"/>
                <a:endCxn id="49" idx="7"/>
              </p:cNvCxnSpPr>
              <p:nvPr/>
            </p:nvCxnSpPr>
            <p:spPr>
              <a:xfrm rot="18329684">
                <a:off x="1570550" y="2992274"/>
                <a:ext cx="117176" cy="266881"/>
              </a:xfrm>
              <a:prstGeom prst="curvedConnector2">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p:cNvCxnSpPr>
                <a:stCxn id="49" idx="6"/>
                <a:endCxn id="48" idx="5"/>
              </p:cNvCxnSpPr>
              <p:nvPr/>
            </p:nvCxnSpPr>
            <p:spPr>
              <a:xfrm rot="18329684" flipV="1">
                <a:off x="1704495" y="2929221"/>
                <a:ext cx="207754" cy="191253"/>
              </a:xfrm>
              <a:prstGeom prst="curvedConnector2">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Flowchart: Card 41"/>
            <p:cNvSpPr/>
            <p:nvPr/>
          </p:nvSpPr>
          <p:spPr>
            <a:xfrm>
              <a:off x="6148566" y="2413698"/>
              <a:ext cx="1450412" cy="770935"/>
            </a:xfrm>
            <a:prstGeom prst="flowChartPunchedCar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Bug trace </a:t>
              </a:r>
            </a:p>
          </p:txBody>
        </p:sp>
        <p:sp>
          <p:nvSpPr>
            <p:cNvPr id="43" name="Rectangle 42"/>
            <p:cNvSpPr/>
            <p:nvPr/>
          </p:nvSpPr>
          <p:spPr>
            <a:xfrm>
              <a:off x="3198656" y="2413699"/>
              <a:ext cx="1947829" cy="18384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Algorithm</a:t>
              </a:r>
              <a:endParaRPr lang="en-US" sz="1600" dirty="0">
                <a:solidFill>
                  <a:schemeClr val="tx1"/>
                </a:solidFill>
              </a:endParaRPr>
            </a:p>
          </p:txBody>
        </p:sp>
        <p:cxnSp>
          <p:nvCxnSpPr>
            <p:cNvPr id="45" name="Straight Arrow Connector 44"/>
            <p:cNvCxnSpPr>
              <a:stCxn id="42" idx="1"/>
              <a:endCxn id="43" idx="3"/>
            </p:cNvCxnSpPr>
            <p:nvPr/>
          </p:nvCxnSpPr>
          <p:spPr>
            <a:xfrm flipH="1">
              <a:off x="5146485" y="2799166"/>
              <a:ext cx="1002081" cy="533778"/>
            </a:xfrm>
            <a:prstGeom prst="straightConnector1">
              <a:avLst/>
            </a:prstGeom>
            <a:noFill/>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0" idx="1"/>
              <a:endCxn id="43" idx="3"/>
            </p:cNvCxnSpPr>
            <p:nvPr/>
          </p:nvCxnSpPr>
          <p:spPr>
            <a:xfrm flipH="1" flipV="1">
              <a:off x="5146485" y="3332944"/>
              <a:ext cx="974450" cy="557014"/>
            </a:xfrm>
            <a:prstGeom prst="straightConnector1">
              <a:avLst/>
            </a:prstGeom>
            <a:noFill/>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23" name="Title 1"/>
          <p:cNvSpPr>
            <a:spLocks noGrp="1"/>
          </p:cNvSpPr>
          <p:nvPr>
            <p:ph type="title"/>
          </p:nvPr>
        </p:nvSpPr>
        <p:spPr>
          <a:xfrm>
            <a:off x="628650" y="278042"/>
            <a:ext cx="7886700" cy="998668"/>
          </a:xfrm>
        </p:spPr>
        <p:txBody>
          <a:bodyPr>
            <a:normAutofit/>
          </a:bodyPr>
          <a:lstStyle/>
          <a:p>
            <a:r>
              <a:rPr lang="en-US" dirty="0">
                <a:solidFill>
                  <a:schemeClr val="tx1"/>
                </a:solidFill>
                <a:latin typeface="+mn-lt"/>
              </a:rPr>
              <a:t>Safety verification problem</a:t>
            </a:r>
            <a:endParaRPr lang="en-US" sz="3200" dirty="0">
              <a:solidFill>
                <a:schemeClr val="tx1"/>
              </a:solidFill>
              <a:latin typeface="+mn-lt"/>
            </a:endParaRPr>
          </a:p>
        </p:txBody>
      </p:sp>
    </p:spTree>
    <p:extLst>
      <p:ext uri="{BB962C8B-B14F-4D97-AF65-F5344CB8AC3E}">
        <p14:creationId xmlns:p14="http://schemas.microsoft.com/office/powerpoint/2010/main" val="262131874"/>
      </p:ext>
    </p:extLst>
  </p:cSld>
  <p:clrMapOvr>
    <a:masterClrMapping/>
  </p:clrMapOvr>
  <mc:AlternateContent xmlns:mc="http://schemas.openxmlformats.org/markup-compatibility/2006" xmlns:p14="http://schemas.microsoft.com/office/powerpoint/2010/main">
    <mc:Choice Requires="p14">
      <p:transition spd="med" p14:dur="700" advTm="1231">
        <p:fade/>
      </p:transition>
    </mc:Choice>
    <mc:Fallback xmlns="">
      <p:transition spd="med" advTm="12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Matrix measure</a:t>
            </a:r>
            <a:r>
              <a:rPr lang="en-US" altLang="zh-CN" dirty="0"/>
              <a:t>s</a:t>
            </a:r>
            <a:r>
              <a:rPr lang="zh-CN" altLang="en-US" dirty="0"/>
              <a:t> </a:t>
            </a:r>
            <a:r>
              <a:rPr lang="en-US" altLang="zh-CN" dirty="0"/>
              <a:t>can</a:t>
            </a:r>
            <a:r>
              <a:rPr lang="zh-CN" altLang="en-US" dirty="0"/>
              <a:t> </a:t>
            </a:r>
            <a:r>
              <a:rPr lang="en-US" altLang="zh-CN" dirty="0"/>
              <a:t>be</a:t>
            </a:r>
            <a:r>
              <a:rPr lang="zh-CN" altLang="en-US" dirty="0"/>
              <a:t> </a:t>
            </a:r>
            <a:r>
              <a:rPr lang="en-US" altLang="zh-CN" dirty="0"/>
              <a:t>used</a:t>
            </a:r>
            <a:r>
              <a:rPr lang="en-US" dirty="0"/>
              <a:t> to </a:t>
            </a:r>
            <a:r>
              <a:rPr lang="en-US" altLang="zh-CN" dirty="0"/>
              <a:t>c</a:t>
            </a:r>
            <a:r>
              <a:rPr lang="en-US" dirty="0"/>
              <a:t>ompute </a:t>
            </a:r>
            <a:r>
              <a:rPr lang="en-US" altLang="zh-CN" dirty="0"/>
              <a:t>d</a:t>
            </a:r>
            <a:r>
              <a:rPr lang="en-US" dirty="0"/>
              <a:t>iscrepancy</a:t>
            </a:r>
          </a:p>
        </p:txBody>
      </p:sp>
      <p:sp>
        <p:nvSpPr>
          <p:cNvPr id="4" name="Slide Number Placeholder 3"/>
          <p:cNvSpPr>
            <a:spLocks noGrp="1"/>
          </p:cNvSpPr>
          <p:nvPr>
            <p:ph type="sldNum" sz="quarter" idx="12"/>
          </p:nvPr>
        </p:nvSpPr>
        <p:spPr/>
        <p:txBody>
          <a:bodyPr/>
          <a:lstStyle/>
          <a:p>
            <a:fld id="{25BA54BD-C84D-46CE-8B72-31BFB26ABA43}" type="slidenum">
              <a:rPr lang="en-US" smtClean="0"/>
              <a:t>20</a:t>
            </a:fld>
            <a:endParaRPr lang="en-US"/>
          </a:p>
        </p:txBody>
      </p:sp>
      <mc:AlternateContent xmlns:mc="http://schemas.openxmlformats.org/markup-compatibility/2006" xmlns:a14="http://schemas.microsoft.com/office/drawing/2010/main">
        <mc:Choice Requires="a14">
          <p:sp>
            <p:nvSpPr>
              <p:cNvPr id="8" name="Content Placeholder 1"/>
              <p:cNvSpPr txBox="1">
                <a:spLocks/>
              </p:cNvSpPr>
              <p:nvPr/>
            </p:nvSpPr>
            <p:spPr>
              <a:xfrm>
                <a:off x="638725" y="2043226"/>
                <a:ext cx="6154357" cy="2600990"/>
              </a:xfrm>
              <a:prstGeom prst="rect">
                <a:avLst/>
              </a:prstGeom>
            </p:spPr>
            <p:txBody>
              <a:bodyPr vert="horz" lIns="68598" tIns="34299" rIns="68598" bIns="34299" rtlCol="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spcBef>
                    <a:spcPts val="450"/>
                  </a:spcBef>
                  <a:spcAft>
                    <a:spcPts val="450"/>
                  </a:spcAft>
                  <a:buSzPct val="106000"/>
                  <a:buNone/>
                </a:pPr>
                <a:r>
                  <a:rPr lang="en-US" sz="2000" dirty="0">
                    <a:solidFill>
                      <a:schemeClr val="bg1"/>
                    </a:solidFill>
                    <a:ea typeface="Cambria Math" charset="0"/>
                    <a:cs typeface="Cambria Math" charset="0"/>
                  </a:rPr>
                  <a:t>Theorem</a:t>
                </a:r>
                <a:r>
                  <a:rPr lang="en-US" sz="2000" dirty="0">
                    <a:solidFill>
                      <a:srgbClr val="00B0F0"/>
                    </a:solidFill>
                    <a:ea typeface="Cambria Math" charset="0"/>
                    <a:cs typeface="Cambria Math" charset="0"/>
                  </a:rPr>
                  <a:t> [Sontag 10</a:t>
                </a:r>
                <a:r>
                  <a:rPr lang="en-US" sz="2000" dirty="0">
                    <a:solidFill>
                      <a:schemeClr val="bg1"/>
                    </a:solidFill>
                    <a:ea typeface="Cambria Math" charset="0"/>
                    <a:cs typeface="Cambria Math" charset="0"/>
                  </a:rPr>
                  <a:t>]:</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For</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any</a:t>
                </a:r>
                <a:r>
                  <a:rPr lang="en-US" sz="2000" dirty="0">
                    <a:solidFill>
                      <a:schemeClr val="bg1"/>
                    </a:solidFill>
                    <a:ea typeface="Cambria Math" charset="0"/>
                    <a:cs typeface="Cambria Math" charset="0"/>
                  </a:rPr>
                  <a:t> </a:t>
                </a:r>
                <a14:m>
                  <m:oMath xmlns:m="http://schemas.openxmlformats.org/officeDocument/2006/math">
                    <m:r>
                      <a:rPr lang="en-US" sz="2000" i="1">
                        <a:solidFill>
                          <a:schemeClr val="bg1"/>
                        </a:solidFill>
                        <a:latin typeface="Cambria Math" panose="02040503050406030204" pitchFamily="18" charset="0"/>
                        <a:ea typeface="Cambria Math" panose="02040503050406030204" pitchFamily="18" charset="0"/>
                        <a:cs typeface="Cambria Math" charset="0"/>
                      </a:rPr>
                      <m:t>𝒟</m:t>
                    </m:r>
                    <m:r>
                      <a:rPr lang="en-US" sz="2000" i="1">
                        <a:solidFill>
                          <a:schemeClr val="bg1"/>
                        </a:solidFill>
                        <a:latin typeface="Cambria Math" panose="02040503050406030204" pitchFamily="18" charset="0"/>
                        <a:ea typeface="Cambria Math" panose="02040503050406030204" pitchFamily="18" charset="0"/>
                        <a:cs typeface="Cambria Math" charset="0"/>
                      </a:rPr>
                      <m:t>⊆</m:t>
                    </m:r>
                    <m:sSup>
                      <m:sSupPr>
                        <m:ctrlPr>
                          <a:rPr lang="en-US" sz="2000" i="1">
                            <a:solidFill>
                              <a:schemeClr val="bg1"/>
                            </a:solidFill>
                            <a:latin typeface="Cambria Math" panose="02040503050406030204" pitchFamily="18" charset="0"/>
                            <a:ea typeface="Cambria Math" panose="02040503050406030204" pitchFamily="18" charset="0"/>
                            <a:cs typeface="Cambria Math" charset="0"/>
                          </a:rPr>
                        </m:ctrlPr>
                      </m:sSupPr>
                      <m:e>
                        <m:r>
                          <a:rPr lang="en-US" sz="2000" i="1">
                            <a:solidFill>
                              <a:schemeClr val="bg1"/>
                            </a:solidFill>
                            <a:latin typeface="Cambria Math" panose="02040503050406030204" pitchFamily="18" charset="0"/>
                            <a:ea typeface="Cambria Math" panose="02040503050406030204" pitchFamily="18" charset="0"/>
                            <a:cs typeface="Cambria Math" charset="0"/>
                          </a:rPr>
                          <m:t>ℝ</m:t>
                        </m:r>
                      </m:e>
                      <m:sup>
                        <m:r>
                          <a:rPr lang="en-US" sz="2000" i="1">
                            <a:solidFill>
                              <a:schemeClr val="bg1"/>
                            </a:solidFill>
                            <a:latin typeface="Cambria Math" panose="02040503050406030204" pitchFamily="18" charset="0"/>
                            <a:ea typeface="Cambria Math" panose="02040503050406030204" pitchFamily="18" charset="0"/>
                            <a:cs typeface="Cambria Math" charset="0"/>
                          </a:rPr>
                          <m:t>𝑛</m:t>
                        </m:r>
                      </m:sup>
                    </m:sSup>
                  </m:oMath>
                </a14:m>
                <a:r>
                  <a:rPr lang="en-US" altLang="zh-CN" sz="2000" dirty="0">
                    <a:solidFill>
                      <a:schemeClr val="bg1"/>
                    </a:solidFill>
                    <a:ea typeface="Cambria Math" charset="0"/>
                    <a:cs typeface="Cambria Math" charset="0"/>
                  </a:rPr>
                  <a:t>,if</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the</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matrix</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measure</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of</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the</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Jacobian</a:t>
                </a:r>
                <a:r>
                  <a:rPr lang="zh-CN" altLang="en-US" sz="2000" dirty="0">
                    <a:solidFill>
                      <a:schemeClr val="bg1"/>
                    </a:solidFill>
                    <a:ea typeface="Cambria Math" charset="0"/>
                    <a:cs typeface="Cambria Math" charset="0"/>
                  </a:rPr>
                  <a:t> </a:t>
                </a:r>
                <a14:m>
                  <m:oMath xmlns:m="http://schemas.openxmlformats.org/officeDocument/2006/math">
                    <m:r>
                      <a:rPr lang="en-US" sz="2000" i="1">
                        <a:solidFill>
                          <a:schemeClr val="bg1"/>
                        </a:solidFill>
                        <a:latin typeface="Cambria Math" panose="02040503050406030204" pitchFamily="18" charset="0"/>
                        <a:ea typeface="Cambria Math" charset="0"/>
                        <a:cs typeface="Cambria Math" charset="0"/>
                      </a:rPr>
                      <m:t>𝜇</m:t>
                    </m:r>
                    <m:d>
                      <m:dPr>
                        <m:ctrlPr>
                          <a:rPr lang="en-US" sz="2000" i="1">
                            <a:solidFill>
                              <a:schemeClr val="bg1"/>
                            </a:solidFill>
                            <a:latin typeface="Cambria Math" panose="02040503050406030204" pitchFamily="18" charset="0"/>
                            <a:ea typeface="Cambria Math" charset="0"/>
                            <a:cs typeface="Cambria Math" charset="0"/>
                          </a:rPr>
                        </m:ctrlPr>
                      </m:dPr>
                      <m:e>
                        <m:r>
                          <a:rPr lang="en-US" sz="2000" i="1">
                            <a:solidFill>
                              <a:schemeClr val="bg1"/>
                            </a:solidFill>
                            <a:latin typeface="Cambria Math" panose="02040503050406030204" pitchFamily="18" charset="0"/>
                            <a:ea typeface="Cambria Math" charset="0"/>
                            <a:cs typeface="Cambria Math" charset="0"/>
                          </a:rPr>
                          <m:t>𝐽</m:t>
                        </m:r>
                        <m:d>
                          <m:dPr>
                            <m:ctrlPr>
                              <a:rPr lang="en-US" sz="2000" i="1">
                                <a:solidFill>
                                  <a:schemeClr val="bg1"/>
                                </a:solidFill>
                                <a:latin typeface="Cambria Math" panose="02040503050406030204" pitchFamily="18" charset="0"/>
                                <a:ea typeface="Cambria Math" charset="0"/>
                                <a:cs typeface="Cambria Math" charset="0"/>
                              </a:rPr>
                            </m:ctrlPr>
                          </m:dPr>
                          <m:e>
                            <m:r>
                              <a:rPr lang="en-US" sz="2000" i="1">
                                <a:solidFill>
                                  <a:schemeClr val="bg1"/>
                                </a:solidFill>
                                <a:latin typeface="Cambria Math" panose="02040503050406030204" pitchFamily="18" charset="0"/>
                                <a:ea typeface="Cambria Math" charset="0"/>
                                <a:cs typeface="Cambria Math" charset="0"/>
                              </a:rPr>
                              <m:t>𝑡</m:t>
                            </m:r>
                            <m:r>
                              <a:rPr lang="en-US" sz="2000" i="1">
                                <a:solidFill>
                                  <a:schemeClr val="bg1"/>
                                </a:solidFill>
                                <a:latin typeface="Cambria Math" panose="02040503050406030204" pitchFamily="18" charset="0"/>
                                <a:ea typeface="Cambria Math" charset="0"/>
                                <a:cs typeface="Cambria Math" charset="0"/>
                              </a:rPr>
                              <m:t>,</m:t>
                            </m:r>
                            <m:r>
                              <a:rPr lang="en-US" sz="2000" i="1">
                                <a:solidFill>
                                  <a:schemeClr val="bg1"/>
                                </a:solidFill>
                                <a:latin typeface="Cambria Math" panose="02040503050406030204" pitchFamily="18" charset="0"/>
                                <a:ea typeface="Cambria Math" charset="0"/>
                                <a:cs typeface="Cambria Math" charset="0"/>
                              </a:rPr>
                              <m:t>𝑥</m:t>
                            </m:r>
                          </m:e>
                        </m:d>
                      </m:e>
                    </m:d>
                    <m:r>
                      <a:rPr lang="en-US" sz="2000" i="1">
                        <a:solidFill>
                          <a:schemeClr val="bg1"/>
                        </a:solidFill>
                        <a:latin typeface="Cambria Math" panose="02040503050406030204" pitchFamily="18" charset="0"/>
                        <a:ea typeface="Cambria Math" charset="0"/>
                        <a:cs typeface="Cambria Math" charset="0"/>
                      </a:rPr>
                      <m:t>≤</m:t>
                    </m:r>
                    <m:r>
                      <a:rPr lang="en-US" sz="2000" i="1">
                        <a:solidFill>
                          <a:schemeClr val="bg1"/>
                        </a:solidFill>
                        <a:latin typeface="Cambria Math" panose="02040503050406030204" pitchFamily="18" charset="0"/>
                        <a:ea typeface="Cambria Math" charset="0"/>
                        <a:cs typeface="Cambria Math" charset="0"/>
                      </a:rPr>
                      <m:t>𝑐</m:t>
                    </m:r>
                  </m:oMath>
                </a14:m>
                <a:r>
                  <a:rPr 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over</a:t>
                </a:r>
                <a:r>
                  <a:rPr lang="zh-CN" altLang="en-US" sz="2000" dirty="0">
                    <a:solidFill>
                      <a:schemeClr val="bg1"/>
                    </a:solidFill>
                    <a:ea typeface="Cambria Math" charset="0"/>
                    <a:cs typeface="Cambria Math" charset="0"/>
                  </a:rPr>
                  <a:t> </a:t>
                </a:r>
                <a14:m>
                  <m:oMath xmlns:m="http://schemas.openxmlformats.org/officeDocument/2006/math">
                    <m:r>
                      <a:rPr lang="en-US" sz="2000" i="1">
                        <a:solidFill>
                          <a:schemeClr val="bg1"/>
                        </a:solidFill>
                        <a:latin typeface="Cambria Math" panose="02040503050406030204" pitchFamily="18" charset="0"/>
                        <a:ea typeface="Cambria Math" charset="0"/>
                        <a:cs typeface="Cambria Math" charset="0"/>
                      </a:rPr>
                      <m:t>𝒟</m:t>
                    </m:r>
                  </m:oMath>
                </a14:m>
                <a:r>
                  <a:rPr lang="en-US" altLang="zh-CN" sz="2000" dirty="0">
                    <a:solidFill>
                      <a:schemeClr val="bg1"/>
                    </a:solidFill>
                    <a:ea typeface="Cambria Math" charset="0"/>
                    <a:cs typeface="Cambria Math" charset="0"/>
                  </a:rPr>
                  <a:t>,</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and</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all</a:t>
                </a:r>
                <a:r>
                  <a:rPr lang="en-US" sz="2000" dirty="0">
                    <a:solidFill>
                      <a:schemeClr val="bg1"/>
                    </a:solidFill>
                    <a:ea typeface="Cambria Math" charset="0"/>
                    <a:cs typeface="Cambria Math" charset="0"/>
                  </a:rPr>
                  <a:t> trajector</a:t>
                </a:r>
                <a:r>
                  <a:rPr lang="en-US" altLang="zh-CN" sz="2000" dirty="0">
                    <a:solidFill>
                      <a:schemeClr val="bg1"/>
                    </a:solidFill>
                    <a:ea typeface="Cambria Math" charset="0"/>
                    <a:cs typeface="Cambria Math" charset="0"/>
                  </a:rPr>
                  <a:t>ies</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starting</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from</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the</a:t>
                </a:r>
                <a:r>
                  <a:rPr lang="zh-CN" altLang="en-US" sz="2000" dirty="0">
                    <a:solidFill>
                      <a:schemeClr val="bg1"/>
                    </a:solidFill>
                    <a:ea typeface="Cambria Math" charset="0"/>
                    <a:cs typeface="Cambria Math" charset="0"/>
                  </a:rPr>
                  <a:t> </a:t>
                </a:r>
                <a:r>
                  <a:rPr lang="en-US" altLang="zh-CN" sz="2000" dirty="0">
                    <a:solidFill>
                      <a:schemeClr val="bg1"/>
                    </a:solidFill>
                    <a:ea typeface="Cambria Math" charset="0"/>
                    <a:cs typeface="Cambria Math" charset="0"/>
                  </a:rPr>
                  <a:t>line</a:t>
                </a:r>
                <a:r>
                  <a:rPr lang="zh-CN" altLang="en-US" sz="2000" dirty="0">
                    <a:solidFill>
                      <a:schemeClr val="bg1"/>
                    </a:solidFill>
                    <a:ea typeface="Cambria Math" charset="0"/>
                    <a:cs typeface="Cambria Math" charset="0"/>
                  </a:rPr>
                  <a:t> </a:t>
                </a:r>
                <a:r>
                  <a:rPr lang="en-US" sz="2000" dirty="0">
                    <a:solidFill>
                      <a:schemeClr val="bg1"/>
                    </a:solidFill>
                    <a:ea typeface="Cambria Math" charset="0"/>
                    <a:cs typeface="Cambria Math" charset="0"/>
                  </a:rPr>
                  <a:t>remains in </a:t>
                </a:r>
                <a14:m>
                  <m:oMath xmlns:m="http://schemas.openxmlformats.org/officeDocument/2006/math">
                    <m:r>
                      <a:rPr lang="en-US" sz="2000" i="1">
                        <a:solidFill>
                          <a:schemeClr val="bg1"/>
                        </a:solidFill>
                        <a:latin typeface="Cambria Math" panose="02040503050406030204" pitchFamily="18" charset="0"/>
                        <a:ea typeface="Cambria Math" charset="0"/>
                        <a:cs typeface="Cambria Math" charset="0"/>
                      </a:rPr>
                      <m:t>𝒟</m:t>
                    </m:r>
                    <m:r>
                      <a:rPr lang="zh-CN" altLang="en-US" sz="2000">
                        <a:solidFill>
                          <a:schemeClr val="bg1"/>
                        </a:solidFill>
                        <a:latin typeface="Cambria Math" charset="0"/>
                        <a:ea typeface="Cambria Math" charset="0"/>
                        <a:cs typeface="Cambria Math" charset="0"/>
                      </a:rPr>
                      <m:t> </m:t>
                    </m:r>
                  </m:oMath>
                </a14:m>
                <a:r>
                  <a:rPr lang="en-US" altLang="zh-CN" sz="2000" dirty="0">
                    <a:solidFill>
                      <a:schemeClr val="bg1"/>
                    </a:solidFill>
                    <a:ea typeface="Cambria Math" charset="0"/>
                    <a:cs typeface="Cambria Math" charset="0"/>
                  </a:rPr>
                  <a:t>t</a:t>
                </a:r>
                <a:r>
                  <a:rPr lang="en-US" sz="2000" dirty="0">
                    <a:solidFill>
                      <a:schemeClr val="bg1"/>
                    </a:solidFill>
                    <a:ea typeface="Cambria Math" charset="0"/>
                    <a:cs typeface="Cambria Math" charset="0"/>
                  </a:rPr>
                  <a:t>hen the solutions satisfies:</a:t>
                </a:r>
              </a:p>
              <a:p>
                <a:pPr marL="219515" lvl="1" indent="0">
                  <a:lnSpc>
                    <a:spcPct val="110000"/>
                  </a:lnSpc>
                  <a:spcAft>
                    <a:spcPts val="450"/>
                  </a:spcAft>
                  <a:buSzPct val="106000"/>
                  <a:buNone/>
                </a:pPr>
                <a14:m>
                  <m:oMathPara xmlns:m="http://schemas.openxmlformats.org/officeDocument/2006/math">
                    <m:oMathParaPr>
                      <m:jc m:val="centerGroup"/>
                    </m:oMathParaPr>
                    <m:oMath xmlns:m="http://schemas.openxmlformats.org/officeDocument/2006/math">
                      <m:d>
                        <m:dPr>
                          <m:begChr m:val="|"/>
                          <m:endChr m:val="|"/>
                          <m:ctrlPr>
                            <a:rPr lang="en-US" i="1">
                              <a:solidFill>
                                <a:schemeClr val="bg1"/>
                              </a:solidFill>
                              <a:latin typeface="Cambria Math" panose="02040503050406030204" pitchFamily="18" charset="0"/>
                              <a:ea typeface="Cambria Math" charset="0"/>
                            </a:rPr>
                          </m:ctrlPr>
                        </m:dPr>
                        <m:e>
                          <m:r>
                            <a:rPr lang="en-US" i="1">
                              <a:solidFill>
                                <a:schemeClr val="bg1"/>
                              </a:solidFill>
                              <a:latin typeface="Cambria Math"/>
                              <a:ea typeface="Cambria Math"/>
                            </a:rPr>
                            <m:t>𝜉</m:t>
                          </m:r>
                          <m:d>
                            <m:dPr>
                              <m:ctrlPr>
                                <a:rPr lang="en-US" i="1">
                                  <a:solidFill>
                                    <a:schemeClr val="bg1"/>
                                  </a:solidFill>
                                  <a:latin typeface="Cambria Math" panose="02040503050406030204" pitchFamily="18" charset="0"/>
                                  <a:ea typeface="Cambria Math"/>
                                </a:rPr>
                              </m:ctrlPr>
                            </m:dPr>
                            <m:e>
                              <m:sSub>
                                <m:sSubPr>
                                  <m:ctrlPr>
                                    <a:rPr lang="en-US" i="1">
                                      <a:solidFill>
                                        <a:schemeClr val="bg1"/>
                                      </a:solidFill>
                                      <a:latin typeface="Cambria Math" panose="02040503050406030204" pitchFamily="18" charset="0"/>
                                      <a:ea typeface="Cambria Math"/>
                                    </a:rPr>
                                  </m:ctrlPr>
                                </m:sSubPr>
                                <m:e>
                                  <m:r>
                                    <a:rPr lang="en-US" i="1">
                                      <a:solidFill>
                                        <a:schemeClr val="bg1"/>
                                      </a:solidFill>
                                      <a:latin typeface="Cambria Math"/>
                                      <a:ea typeface="Cambria Math"/>
                                    </a:rPr>
                                    <m:t>𝑥</m:t>
                                  </m:r>
                                </m:e>
                                <m:sub>
                                  <m:r>
                                    <a:rPr lang="en-US" i="1">
                                      <a:solidFill>
                                        <a:schemeClr val="bg1"/>
                                      </a:solidFill>
                                      <a:latin typeface="Cambria Math"/>
                                      <a:ea typeface="Cambria Math"/>
                                    </a:rPr>
                                    <m:t>1</m:t>
                                  </m:r>
                                </m:sub>
                              </m:sSub>
                              <m:r>
                                <a:rPr lang="en-US" i="1">
                                  <a:solidFill>
                                    <a:schemeClr val="bg1"/>
                                  </a:solidFill>
                                  <a:latin typeface="Cambria Math"/>
                                  <a:ea typeface="Cambria Math"/>
                                </a:rPr>
                                <m:t>,</m:t>
                              </m:r>
                              <m:r>
                                <a:rPr lang="en-US" i="1">
                                  <a:solidFill>
                                    <a:schemeClr val="bg1"/>
                                  </a:solidFill>
                                  <a:latin typeface="Cambria Math"/>
                                  <a:ea typeface="Cambria Math"/>
                                </a:rPr>
                                <m:t>𝑡</m:t>
                              </m:r>
                            </m:e>
                          </m:d>
                          <m:r>
                            <m:rPr>
                              <m:nor/>
                            </m:rPr>
                            <a:rPr lang="en-US" dirty="0">
                              <a:solidFill>
                                <a:schemeClr val="bg1"/>
                              </a:solidFill>
                              <a:latin typeface="Arial" charset="0"/>
                              <a:ea typeface="ＭＳ Ｐゴシック" pitchFamily="32" charset="-128"/>
                            </a:rPr>
                            <m:t> </m:t>
                          </m:r>
                          <m:r>
                            <a:rPr lang="en-US" i="1" dirty="0">
                              <a:solidFill>
                                <a:schemeClr val="bg1"/>
                              </a:solidFill>
                              <a:latin typeface="Cambria Math"/>
                              <a:ea typeface="ＭＳ Ｐゴシック" pitchFamily="32" charset="-128"/>
                            </a:rPr>
                            <m:t>−</m:t>
                          </m:r>
                          <m:r>
                            <a:rPr lang="en-US" i="1">
                              <a:solidFill>
                                <a:schemeClr val="bg1"/>
                              </a:solidFill>
                              <a:latin typeface="Cambria Math"/>
                              <a:ea typeface="Cambria Math"/>
                            </a:rPr>
                            <m:t>𝜉</m:t>
                          </m:r>
                          <m:d>
                            <m:dPr>
                              <m:ctrlPr>
                                <a:rPr lang="en-US" i="1">
                                  <a:solidFill>
                                    <a:schemeClr val="bg1"/>
                                  </a:solidFill>
                                  <a:latin typeface="Cambria Math" panose="02040503050406030204" pitchFamily="18" charset="0"/>
                                  <a:ea typeface="Cambria Math"/>
                                </a:rPr>
                              </m:ctrlPr>
                            </m:dPr>
                            <m:e>
                              <m:sSub>
                                <m:sSubPr>
                                  <m:ctrlPr>
                                    <a:rPr lang="en-US" i="1">
                                      <a:solidFill>
                                        <a:schemeClr val="bg1"/>
                                      </a:solidFill>
                                      <a:latin typeface="Cambria Math" panose="02040503050406030204" pitchFamily="18" charset="0"/>
                                      <a:ea typeface="Cambria Math"/>
                                    </a:rPr>
                                  </m:ctrlPr>
                                </m:sSubPr>
                                <m:e>
                                  <m:r>
                                    <a:rPr lang="en-US" i="1">
                                      <a:solidFill>
                                        <a:schemeClr val="bg1"/>
                                      </a:solidFill>
                                      <a:latin typeface="Cambria Math"/>
                                      <a:ea typeface="Cambria Math"/>
                                    </a:rPr>
                                    <m:t>𝑥</m:t>
                                  </m:r>
                                </m:e>
                                <m:sub>
                                  <m:r>
                                    <a:rPr lang="en-US" i="1">
                                      <a:solidFill>
                                        <a:schemeClr val="bg1"/>
                                      </a:solidFill>
                                      <a:latin typeface="Cambria Math"/>
                                      <a:ea typeface="Cambria Math"/>
                                    </a:rPr>
                                    <m:t>2</m:t>
                                  </m:r>
                                </m:sub>
                              </m:sSub>
                              <m:r>
                                <a:rPr lang="en-US" i="1">
                                  <a:solidFill>
                                    <a:schemeClr val="bg1"/>
                                  </a:solidFill>
                                  <a:latin typeface="Cambria Math"/>
                                  <a:ea typeface="Cambria Math"/>
                                </a:rPr>
                                <m:t>,</m:t>
                              </m:r>
                              <m:r>
                                <a:rPr lang="en-US" i="1">
                                  <a:solidFill>
                                    <a:schemeClr val="bg1"/>
                                  </a:solidFill>
                                  <a:latin typeface="Cambria Math"/>
                                  <a:ea typeface="Cambria Math"/>
                                </a:rPr>
                                <m:t>𝑡</m:t>
                              </m:r>
                            </m:e>
                          </m:d>
                          <m:r>
                            <m:rPr>
                              <m:nor/>
                            </m:rPr>
                            <a:rPr lang="en-US" dirty="0">
                              <a:solidFill>
                                <a:schemeClr val="bg1"/>
                              </a:solidFill>
                              <a:latin typeface="Arial" charset="0"/>
                              <a:ea typeface="ＭＳ Ｐゴシック" pitchFamily="32" charset="-128"/>
                            </a:rPr>
                            <m:t> </m:t>
                          </m:r>
                        </m:e>
                      </m:d>
                      <m:r>
                        <a:rPr lang="en-US" i="1">
                          <a:solidFill>
                            <a:schemeClr val="bg1"/>
                          </a:solidFill>
                          <a:latin typeface="Cambria Math" panose="02040503050406030204" pitchFamily="18" charset="0"/>
                          <a:ea typeface="Cambria Math" charset="0"/>
                        </a:rPr>
                        <m:t>≤</m:t>
                      </m:r>
                      <m:d>
                        <m:dPr>
                          <m:begChr m:val="|"/>
                          <m:endChr m:val="|"/>
                          <m:ctrlPr>
                            <a:rPr lang="en-US" i="1">
                              <a:solidFill>
                                <a:schemeClr val="bg1"/>
                              </a:solidFill>
                              <a:latin typeface="Cambria Math" panose="02040503050406030204" pitchFamily="18" charset="0"/>
                              <a:ea typeface="Cambria Math" charset="0"/>
                            </a:rPr>
                          </m:ctrlPr>
                        </m:dPr>
                        <m:e>
                          <m:sSub>
                            <m:sSubPr>
                              <m:ctrlPr>
                                <a:rPr lang="en-US" b="1" i="1">
                                  <a:solidFill>
                                    <a:schemeClr val="bg1"/>
                                  </a:solidFill>
                                  <a:latin typeface="Cambria Math" panose="02040503050406030204" pitchFamily="18" charset="0"/>
                                  <a:ea typeface="Cambria Math"/>
                                </a:rPr>
                              </m:ctrlPr>
                            </m:sSubPr>
                            <m:e>
                              <m:r>
                                <a:rPr lang="en-US" b="1" i="1">
                                  <a:solidFill>
                                    <a:schemeClr val="bg1"/>
                                  </a:solidFill>
                                  <a:latin typeface="Cambria Math"/>
                                  <a:ea typeface="Cambria Math"/>
                                </a:rPr>
                                <m:t>𝒙</m:t>
                              </m:r>
                            </m:e>
                            <m:sub>
                              <m:r>
                                <a:rPr lang="en-US" b="1" i="1">
                                  <a:solidFill>
                                    <a:schemeClr val="bg1"/>
                                  </a:solidFill>
                                  <a:latin typeface="Cambria Math"/>
                                  <a:ea typeface="Cambria Math"/>
                                </a:rPr>
                                <m:t>𝟏</m:t>
                              </m:r>
                            </m:sub>
                          </m:sSub>
                          <m:r>
                            <a:rPr lang="en-US" b="1" i="1">
                              <a:solidFill>
                                <a:schemeClr val="bg1"/>
                              </a:solidFill>
                              <a:latin typeface="Cambria Math"/>
                              <a:ea typeface="Cambria Math"/>
                            </a:rPr>
                            <m:t>−</m:t>
                          </m:r>
                          <m:sSub>
                            <m:sSubPr>
                              <m:ctrlPr>
                                <a:rPr lang="en-US" b="1" i="1">
                                  <a:solidFill>
                                    <a:schemeClr val="bg1"/>
                                  </a:solidFill>
                                  <a:latin typeface="Cambria Math" panose="02040503050406030204" pitchFamily="18" charset="0"/>
                                  <a:ea typeface="Cambria Math"/>
                                </a:rPr>
                              </m:ctrlPr>
                            </m:sSubPr>
                            <m:e>
                              <m:r>
                                <a:rPr lang="en-US" b="1" i="1">
                                  <a:solidFill>
                                    <a:schemeClr val="bg1"/>
                                  </a:solidFill>
                                  <a:latin typeface="Cambria Math"/>
                                  <a:ea typeface="Cambria Math"/>
                                </a:rPr>
                                <m:t>𝒙</m:t>
                              </m:r>
                            </m:e>
                            <m:sub>
                              <m:r>
                                <a:rPr lang="en-US" b="1" i="1">
                                  <a:solidFill>
                                    <a:schemeClr val="bg1"/>
                                  </a:solidFill>
                                  <a:latin typeface="Cambria Math"/>
                                  <a:ea typeface="Cambria Math"/>
                                </a:rPr>
                                <m:t>𝟐</m:t>
                              </m:r>
                            </m:sub>
                          </m:sSub>
                        </m:e>
                      </m:d>
                      <m:sSup>
                        <m:sSupPr>
                          <m:ctrlPr>
                            <a:rPr lang="en-US" i="1">
                              <a:solidFill>
                                <a:schemeClr val="bg1"/>
                              </a:solidFill>
                              <a:latin typeface="Cambria Math" panose="02040503050406030204" pitchFamily="18" charset="0"/>
                              <a:ea typeface="Cambria Math" charset="0"/>
                            </a:rPr>
                          </m:ctrlPr>
                        </m:sSupPr>
                        <m:e>
                          <m:r>
                            <a:rPr lang="en-US" i="1">
                              <a:solidFill>
                                <a:schemeClr val="bg1"/>
                              </a:solidFill>
                              <a:latin typeface="Cambria Math" panose="02040503050406030204" pitchFamily="18" charset="0"/>
                              <a:ea typeface="Cambria Math" charset="0"/>
                            </a:rPr>
                            <m:t>𝑒</m:t>
                          </m:r>
                        </m:e>
                        <m:sup>
                          <m:r>
                            <a:rPr lang="en-US" i="1">
                              <a:solidFill>
                                <a:schemeClr val="bg1"/>
                              </a:solidFill>
                              <a:latin typeface="Cambria Math" panose="02040503050406030204" pitchFamily="18" charset="0"/>
                              <a:ea typeface="Cambria Math" charset="0"/>
                            </a:rPr>
                            <m:t>𝑐𝑡</m:t>
                          </m:r>
                        </m:sup>
                      </m:sSup>
                    </m:oMath>
                  </m:oMathPara>
                </a14:m>
                <a:endParaRPr lang="en-US" dirty="0">
                  <a:solidFill>
                    <a:schemeClr val="bg1"/>
                  </a:solidFill>
                  <a:ea typeface="Cambria Math" charset="0"/>
                </a:endParaRPr>
              </a:p>
              <a:p>
                <a:pPr marL="433884" lvl="1" indent="-214370">
                  <a:lnSpc>
                    <a:spcPct val="110000"/>
                  </a:lnSpc>
                  <a:spcAft>
                    <a:spcPts val="450"/>
                  </a:spcAft>
                  <a:buSzPct val="106000"/>
                </a:pPr>
                <a:r>
                  <a:rPr lang="en-US" altLang="zh-CN" dirty="0">
                    <a:solidFill>
                      <a:schemeClr val="bg1"/>
                    </a:solidFill>
                    <a:ea typeface="Cambria Math" charset="0"/>
                    <a:cs typeface="Cambria Math" charset="0"/>
                  </a:rPr>
                  <a:t>That</a:t>
                </a:r>
                <a:r>
                  <a:rPr lang="zh-CN" altLang="en-US" dirty="0">
                    <a:solidFill>
                      <a:schemeClr val="bg1"/>
                    </a:solidFill>
                    <a:ea typeface="Cambria Math" charset="0"/>
                    <a:cs typeface="Cambria Math" charset="0"/>
                  </a:rPr>
                  <a:t> </a:t>
                </a:r>
                <a:r>
                  <a:rPr lang="en-US" altLang="zh-CN" dirty="0">
                    <a:solidFill>
                      <a:schemeClr val="bg1"/>
                    </a:solidFill>
                    <a:ea typeface="Cambria Math" charset="0"/>
                    <a:cs typeface="Cambria Math" charset="0"/>
                  </a:rPr>
                  <a:t>is,</a:t>
                </a:r>
                <a:r>
                  <a:rPr lang="zh-CN" altLang="en-US" dirty="0">
                    <a:solidFill>
                      <a:schemeClr val="bg1"/>
                    </a:solidFill>
                    <a:ea typeface="Cambria Math" charset="0"/>
                    <a:cs typeface="Cambria Math" charset="0"/>
                  </a:rPr>
                  <a:t> </a:t>
                </a:r>
                <a14:m>
                  <m:oMath xmlns:m="http://schemas.openxmlformats.org/officeDocument/2006/math">
                    <m:d>
                      <m:dPr>
                        <m:begChr m:val="|"/>
                        <m:endChr m:val="|"/>
                        <m:ctrlPr>
                          <a:rPr lang="en-US" altLang="zh-CN" i="1" dirty="0">
                            <a:solidFill>
                              <a:schemeClr val="bg1"/>
                            </a:solidFill>
                            <a:latin typeface="Cambria Math" panose="02040503050406030204" pitchFamily="18" charset="0"/>
                            <a:ea typeface="Cambria Math" charset="0"/>
                            <a:cs typeface="Cambria Math" charset="0"/>
                          </a:rPr>
                        </m:ctrlPr>
                      </m:dPr>
                      <m:e>
                        <m:sSub>
                          <m:sSubPr>
                            <m:ctrlPr>
                              <a:rPr lang="en-US" altLang="zh-CN" i="1" dirty="0">
                                <a:solidFill>
                                  <a:schemeClr val="bg1"/>
                                </a:solidFill>
                                <a:latin typeface="Cambria Math" panose="02040503050406030204" pitchFamily="18" charset="0"/>
                                <a:ea typeface="Cambria Math" charset="0"/>
                                <a:cs typeface="Cambria Math" charset="0"/>
                              </a:rPr>
                            </m:ctrlPr>
                          </m:sSubPr>
                          <m:e>
                            <m:r>
                              <a:rPr lang="en-US" altLang="zh-CN" i="1" dirty="0">
                                <a:solidFill>
                                  <a:schemeClr val="bg1"/>
                                </a:solidFill>
                                <a:latin typeface="Cambria Math"/>
                                <a:ea typeface="Cambria Math" charset="0"/>
                                <a:cs typeface="Cambria Math" charset="0"/>
                              </a:rPr>
                              <m:t>𝑥</m:t>
                            </m:r>
                          </m:e>
                          <m:sub>
                            <m:r>
                              <a:rPr lang="en-US" altLang="zh-CN" i="1" dirty="0">
                                <a:solidFill>
                                  <a:schemeClr val="bg1"/>
                                </a:solidFill>
                                <a:latin typeface="Cambria Math"/>
                                <a:ea typeface="Cambria Math" charset="0"/>
                                <a:cs typeface="Cambria Math" charset="0"/>
                              </a:rPr>
                              <m:t>1</m:t>
                            </m:r>
                          </m:sub>
                        </m:sSub>
                        <m:r>
                          <a:rPr lang="en-US" altLang="zh-CN" i="1" dirty="0">
                            <a:solidFill>
                              <a:schemeClr val="bg1"/>
                            </a:solidFill>
                            <a:latin typeface="Cambria Math"/>
                            <a:ea typeface="Cambria Math" charset="0"/>
                            <a:cs typeface="Cambria Math" charset="0"/>
                          </a:rPr>
                          <m:t>−</m:t>
                        </m:r>
                        <m:sSub>
                          <m:sSubPr>
                            <m:ctrlPr>
                              <a:rPr lang="en-US" altLang="zh-CN" i="1" dirty="0">
                                <a:solidFill>
                                  <a:schemeClr val="bg1"/>
                                </a:solidFill>
                                <a:latin typeface="Cambria Math" panose="02040503050406030204" pitchFamily="18" charset="0"/>
                                <a:ea typeface="Cambria Math" charset="0"/>
                                <a:cs typeface="Cambria Math" charset="0"/>
                              </a:rPr>
                            </m:ctrlPr>
                          </m:sSubPr>
                          <m:e>
                            <m:r>
                              <a:rPr lang="en-US" altLang="zh-CN" i="1" dirty="0">
                                <a:solidFill>
                                  <a:schemeClr val="bg1"/>
                                </a:solidFill>
                                <a:latin typeface="Cambria Math"/>
                                <a:ea typeface="Cambria Math" charset="0"/>
                                <a:cs typeface="Cambria Math" charset="0"/>
                              </a:rPr>
                              <m:t>𝑥</m:t>
                            </m:r>
                          </m:e>
                          <m:sub>
                            <m:r>
                              <a:rPr lang="en-US" altLang="zh-CN" i="1" dirty="0">
                                <a:solidFill>
                                  <a:schemeClr val="bg1"/>
                                </a:solidFill>
                                <a:latin typeface="Cambria Math"/>
                                <a:ea typeface="Cambria Math" charset="0"/>
                                <a:cs typeface="Cambria Math" charset="0"/>
                              </a:rPr>
                              <m:t>2</m:t>
                            </m:r>
                          </m:sub>
                        </m:sSub>
                      </m:e>
                    </m:d>
                    <m:sSup>
                      <m:sSupPr>
                        <m:ctrlPr>
                          <a:rPr lang="en-US" altLang="zh-CN" i="1" dirty="0">
                            <a:solidFill>
                              <a:schemeClr val="bg1"/>
                            </a:solidFill>
                            <a:latin typeface="Cambria Math" panose="02040503050406030204" pitchFamily="18" charset="0"/>
                            <a:ea typeface="Cambria Math" charset="0"/>
                            <a:cs typeface="Cambria Math" charset="0"/>
                          </a:rPr>
                        </m:ctrlPr>
                      </m:sSupPr>
                      <m:e>
                        <m:r>
                          <a:rPr lang="en-US" altLang="zh-CN" i="1" dirty="0">
                            <a:solidFill>
                              <a:schemeClr val="bg1"/>
                            </a:solidFill>
                            <a:latin typeface="Cambria Math"/>
                            <a:ea typeface="Cambria Math" charset="0"/>
                            <a:cs typeface="Cambria Math" charset="0"/>
                          </a:rPr>
                          <m:t>𝑒</m:t>
                        </m:r>
                      </m:e>
                      <m:sup>
                        <m:r>
                          <a:rPr lang="en-US" altLang="zh-CN" i="1" dirty="0">
                            <a:solidFill>
                              <a:schemeClr val="bg1"/>
                            </a:solidFill>
                            <a:latin typeface="Cambria Math"/>
                            <a:ea typeface="Cambria Math" charset="0"/>
                            <a:cs typeface="Cambria Math" charset="0"/>
                          </a:rPr>
                          <m:t>𝑐𝑡</m:t>
                        </m:r>
                      </m:sup>
                    </m:sSup>
                  </m:oMath>
                </a14:m>
                <a:r>
                  <a:rPr lang="zh-CN" altLang="en-US" dirty="0">
                    <a:solidFill>
                      <a:schemeClr val="bg1"/>
                    </a:solidFill>
                    <a:ea typeface="Cambria Math" charset="0"/>
                    <a:cs typeface="Cambria Math" charset="0"/>
                  </a:rPr>
                  <a:t> </a:t>
                </a:r>
                <a:r>
                  <a:rPr lang="en-US" altLang="zh-CN" dirty="0">
                    <a:solidFill>
                      <a:schemeClr val="bg1"/>
                    </a:solidFill>
                    <a:ea typeface="Cambria Math" charset="0"/>
                    <a:cs typeface="Cambria Math" charset="0"/>
                  </a:rPr>
                  <a:t>is</a:t>
                </a:r>
                <a:r>
                  <a:rPr lang="zh-CN" altLang="en-US" dirty="0">
                    <a:solidFill>
                      <a:schemeClr val="bg1"/>
                    </a:solidFill>
                    <a:ea typeface="Cambria Math" charset="0"/>
                    <a:cs typeface="Cambria Math" charset="0"/>
                  </a:rPr>
                  <a:t> </a:t>
                </a:r>
                <a:r>
                  <a:rPr lang="en-US" altLang="zh-CN" dirty="0">
                    <a:solidFill>
                      <a:schemeClr val="bg1"/>
                    </a:solidFill>
                    <a:ea typeface="Cambria Math" charset="0"/>
                    <a:cs typeface="Cambria Math" charset="0"/>
                  </a:rPr>
                  <a:t>a</a:t>
                </a:r>
                <a:r>
                  <a:rPr lang="zh-CN" altLang="en-US" dirty="0">
                    <a:solidFill>
                      <a:schemeClr val="bg1"/>
                    </a:solidFill>
                    <a:ea typeface="Cambria Math" charset="0"/>
                    <a:cs typeface="Cambria Math" charset="0"/>
                  </a:rPr>
                  <a:t> </a:t>
                </a:r>
                <a:r>
                  <a:rPr lang="en-US" altLang="zh-CN" dirty="0">
                    <a:solidFill>
                      <a:schemeClr val="bg1"/>
                    </a:solidFill>
                    <a:ea typeface="Cambria Math" charset="0"/>
                    <a:cs typeface="Cambria Math" charset="0"/>
                  </a:rPr>
                  <a:t>discrepancy</a:t>
                </a:r>
                <a:r>
                  <a:rPr lang="zh-CN" altLang="en-US" dirty="0">
                    <a:solidFill>
                      <a:schemeClr val="bg1"/>
                    </a:solidFill>
                    <a:ea typeface="Cambria Math" charset="0"/>
                    <a:cs typeface="Cambria Math" charset="0"/>
                  </a:rPr>
                  <a:t> </a:t>
                </a:r>
                <a:r>
                  <a:rPr lang="en-US" altLang="zh-CN" dirty="0">
                    <a:solidFill>
                      <a:schemeClr val="bg1"/>
                    </a:solidFill>
                    <a:ea typeface="Cambria Math" charset="0"/>
                    <a:cs typeface="Cambria Math" charset="0"/>
                  </a:rPr>
                  <a:t>function</a:t>
                </a:r>
              </a:p>
              <a:p>
                <a:pPr marL="433884" lvl="1" indent="-214370">
                  <a:lnSpc>
                    <a:spcPct val="110000"/>
                  </a:lnSpc>
                  <a:spcAft>
                    <a:spcPts val="450"/>
                  </a:spcAft>
                  <a:buSzPct val="106000"/>
                </a:pPr>
                <a:r>
                  <a:rPr lang="en-US" altLang="zh-CN" dirty="0">
                    <a:solidFill>
                      <a:schemeClr val="bg1"/>
                    </a:solidFill>
                    <a:ea typeface="Cambria Math" charset="0"/>
                    <a:cs typeface="Cambria Math" charset="0"/>
                  </a:rPr>
                  <a:t>Here</a:t>
                </a:r>
                <a:r>
                  <a:rPr lang="zh-CN" altLang="en-US" dirty="0">
                    <a:solidFill>
                      <a:schemeClr val="bg1"/>
                    </a:solidFill>
                    <a:ea typeface="Cambria Math" charset="0"/>
                    <a:cs typeface="Cambria Math" charset="0"/>
                  </a:rPr>
                  <a:t> </a:t>
                </a:r>
                <a14:m>
                  <m:oMath xmlns:m="http://schemas.openxmlformats.org/officeDocument/2006/math">
                    <m:r>
                      <a:rPr lang="en-US" altLang="zh-CN" i="1" dirty="0">
                        <a:solidFill>
                          <a:schemeClr val="bg1"/>
                        </a:solidFill>
                        <a:latin typeface="Cambria Math"/>
                        <a:ea typeface="Cambria Math" charset="0"/>
                        <a:cs typeface="Cambria Math" charset="0"/>
                      </a:rPr>
                      <m:t>𝐽</m:t>
                    </m:r>
                  </m:oMath>
                </a14:m>
                <a:r>
                  <a:rPr lang="zh-CN" altLang="en-US" dirty="0">
                    <a:solidFill>
                      <a:schemeClr val="bg1"/>
                    </a:solidFill>
                    <a:ea typeface="Cambria Math" charset="0"/>
                    <a:cs typeface="Cambria Math" charset="0"/>
                  </a:rPr>
                  <a:t> </a:t>
                </a:r>
                <a:r>
                  <a:rPr lang="en-US" altLang="zh-CN" dirty="0">
                    <a:solidFill>
                      <a:schemeClr val="bg1"/>
                    </a:solidFill>
                    <a:ea typeface="Cambria Math" charset="0"/>
                    <a:cs typeface="Cambria Math" charset="0"/>
                  </a:rPr>
                  <a:t>is</a:t>
                </a:r>
                <a:r>
                  <a:rPr lang="zh-CN" altLang="en-US" dirty="0">
                    <a:solidFill>
                      <a:schemeClr val="bg1"/>
                    </a:solidFill>
                    <a:ea typeface="Cambria Math" charset="0"/>
                    <a:cs typeface="Cambria Math" charset="0"/>
                  </a:rPr>
                  <a:t> </a:t>
                </a:r>
                <a:r>
                  <a:rPr lang="en-US" altLang="zh-CN" dirty="0">
                    <a:solidFill>
                      <a:schemeClr val="bg1"/>
                    </a:solidFill>
                    <a:ea typeface="Cambria Math" charset="0"/>
                    <a:cs typeface="Cambria Math" charset="0"/>
                  </a:rPr>
                  <a:t>the</a:t>
                </a:r>
                <a:r>
                  <a:rPr lang="zh-CN" altLang="en-US" dirty="0">
                    <a:solidFill>
                      <a:schemeClr val="bg1"/>
                    </a:solidFill>
                    <a:ea typeface="Cambria Math" charset="0"/>
                    <a:cs typeface="Cambria Math" charset="0"/>
                  </a:rPr>
                  <a:t> </a:t>
                </a:r>
                <a:r>
                  <a:rPr lang="en-US" altLang="zh-CN" dirty="0">
                    <a:solidFill>
                      <a:schemeClr val="bg1"/>
                    </a:solidFill>
                    <a:ea typeface="Cambria Math" charset="0"/>
                    <a:cs typeface="Cambria Math" charset="0"/>
                  </a:rPr>
                  <a:t>Jacobian</a:t>
                </a:r>
                <a:r>
                  <a:rPr lang="zh-CN" altLang="en-US" dirty="0">
                    <a:solidFill>
                      <a:schemeClr val="bg1"/>
                    </a:solidFill>
                    <a:ea typeface="Cambria Math" charset="0"/>
                    <a:cs typeface="Cambria Math" charset="0"/>
                  </a:rPr>
                  <a:t> </a:t>
                </a:r>
                <a:r>
                  <a:rPr lang="en-US" altLang="zh-CN" dirty="0">
                    <a:solidFill>
                      <a:schemeClr val="bg1"/>
                    </a:solidFill>
                    <a:ea typeface="Cambria Math" charset="0"/>
                    <a:cs typeface="Cambria Math" charset="0"/>
                  </a:rPr>
                  <a:t>of</a:t>
                </a:r>
                <a:r>
                  <a:rPr lang="zh-CN" altLang="en-US" dirty="0">
                    <a:solidFill>
                      <a:schemeClr val="bg1"/>
                    </a:solidFill>
                    <a:ea typeface="Cambria Math" charset="0"/>
                    <a:cs typeface="Cambria Math" charset="0"/>
                  </a:rPr>
                  <a:t> </a:t>
                </a:r>
                <a14:m>
                  <m:oMath xmlns:m="http://schemas.openxmlformats.org/officeDocument/2006/math">
                    <m:r>
                      <a:rPr lang="en-US" altLang="zh-CN" i="1" dirty="0">
                        <a:solidFill>
                          <a:schemeClr val="bg1"/>
                        </a:solidFill>
                        <a:latin typeface="Cambria Math"/>
                        <a:ea typeface="Cambria Math" charset="0"/>
                        <a:cs typeface="Cambria Math" charset="0"/>
                      </a:rPr>
                      <m:t>𝑓</m:t>
                    </m:r>
                    <m:r>
                      <a:rPr lang="en-US" altLang="zh-CN" i="1" dirty="0">
                        <a:solidFill>
                          <a:schemeClr val="bg1"/>
                        </a:solidFill>
                        <a:latin typeface="Cambria Math"/>
                        <a:ea typeface="Cambria Math" charset="0"/>
                        <a:cs typeface="Cambria Math" charset="0"/>
                      </a:rPr>
                      <m:t>(</m:t>
                    </m:r>
                    <m:r>
                      <a:rPr lang="en-US" altLang="zh-CN" i="1" dirty="0">
                        <a:solidFill>
                          <a:schemeClr val="bg1"/>
                        </a:solidFill>
                        <a:latin typeface="Cambria Math"/>
                        <a:ea typeface="Cambria Math" charset="0"/>
                        <a:cs typeface="Cambria Math" charset="0"/>
                      </a:rPr>
                      <m:t>𝑥</m:t>
                    </m:r>
                    <m:r>
                      <a:rPr lang="en-US" altLang="zh-CN" i="1" dirty="0">
                        <a:solidFill>
                          <a:schemeClr val="bg1"/>
                        </a:solidFill>
                        <a:latin typeface="Cambria Math"/>
                        <a:ea typeface="Cambria Math" charset="0"/>
                        <a:cs typeface="Cambria Math" charset="0"/>
                      </a:rPr>
                      <m:t>)</m:t>
                    </m:r>
                  </m:oMath>
                </a14:m>
                <a:endParaRPr lang="en-US" dirty="0">
                  <a:solidFill>
                    <a:schemeClr val="bg1"/>
                  </a:solidFill>
                  <a:ea typeface="Cambria Math" charset="0"/>
                  <a:cs typeface="Cambria Math" charset="0"/>
                </a:endParaRPr>
              </a:p>
              <a:p>
                <a:pPr marL="476758" lvl="1" indent="-257244">
                  <a:spcAft>
                    <a:spcPts val="450"/>
                  </a:spcAft>
                  <a:buSzPct val="106000"/>
                </a:pPr>
                <a:r>
                  <a:rPr lang="en-US" altLang="zh-CN" sz="2400" dirty="0">
                    <a:solidFill>
                      <a:schemeClr val="bg1"/>
                    </a:solidFill>
                  </a:rPr>
                  <a:t>This</a:t>
                </a:r>
                <a:r>
                  <a:rPr lang="zh-CN" altLang="en-US" sz="2400" dirty="0">
                    <a:solidFill>
                      <a:schemeClr val="bg1"/>
                    </a:solidFill>
                  </a:rPr>
                  <a:t> </a:t>
                </a:r>
                <a14:m>
                  <m:oMath xmlns:m="http://schemas.openxmlformats.org/officeDocument/2006/math">
                    <m:r>
                      <a:rPr lang="en-US" altLang="zh-CN" sz="2400" i="1" dirty="0">
                        <a:solidFill>
                          <a:schemeClr val="bg1"/>
                        </a:solidFill>
                        <a:latin typeface="Cambria Math"/>
                      </a:rPr>
                      <m:t>𝑐</m:t>
                    </m:r>
                  </m:oMath>
                </a14:m>
                <a:r>
                  <a:rPr lang="zh-CN" altLang="en-US" sz="2400" dirty="0">
                    <a:solidFill>
                      <a:schemeClr val="bg1"/>
                    </a:solidFill>
                  </a:rPr>
                  <a:t> </a:t>
                </a:r>
                <a:r>
                  <a:rPr lang="en-US" altLang="zh-CN" sz="2400" dirty="0">
                    <a:solidFill>
                      <a:schemeClr val="bg1"/>
                    </a:solidFill>
                  </a:rPr>
                  <a:t>can</a:t>
                </a:r>
                <a:r>
                  <a:rPr lang="zh-CN" altLang="en-US" sz="2400" dirty="0">
                    <a:solidFill>
                      <a:schemeClr val="bg1"/>
                    </a:solidFill>
                  </a:rPr>
                  <a:t> </a:t>
                </a:r>
                <a:r>
                  <a:rPr lang="en-US" altLang="zh-CN" sz="2400" dirty="0">
                    <a:solidFill>
                      <a:schemeClr val="bg1"/>
                    </a:solidFill>
                  </a:rPr>
                  <a:t>be</a:t>
                </a:r>
                <a:r>
                  <a:rPr lang="zh-CN" altLang="en-US" sz="2400" dirty="0">
                    <a:solidFill>
                      <a:schemeClr val="bg1"/>
                    </a:solidFill>
                  </a:rPr>
                  <a:t> </a:t>
                </a:r>
                <a:r>
                  <a:rPr lang="en-US" altLang="zh-CN" sz="2400" dirty="0">
                    <a:solidFill>
                      <a:schemeClr val="bg1"/>
                    </a:solidFill>
                  </a:rPr>
                  <a:t>negative</a:t>
                </a:r>
                <a:r>
                  <a:rPr lang="zh-CN" altLang="en-US" sz="2400" dirty="0">
                    <a:solidFill>
                      <a:schemeClr val="bg1"/>
                    </a:solidFill>
                  </a:rPr>
                  <a:t> </a:t>
                </a:r>
                <a:r>
                  <a:rPr lang="en-US" altLang="zh-CN" sz="2400" dirty="0">
                    <a:solidFill>
                      <a:schemeClr val="bg1"/>
                    </a:solidFill>
                  </a:rPr>
                  <a:t>and</a:t>
                </a:r>
                <a:r>
                  <a:rPr lang="zh-CN" altLang="en-US" sz="2400" dirty="0">
                    <a:solidFill>
                      <a:schemeClr val="bg1"/>
                    </a:solidFill>
                  </a:rPr>
                  <a:t> </a:t>
                </a:r>
                <a:r>
                  <a:rPr lang="en-US" altLang="zh-CN" sz="2400" dirty="0">
                    <a:solidFill>
                      <a:schemeClr val="bg1"/>
                    </a:solidFill>
                  </a:rPr>
                  <a:t>is</a:t>
                </a:r>
                <a:r>
                  <a:rPr lang="zh-CN" altLang="en-US" sz="2400" dirty="0">
                    <a:solidFill>
                      <a:schemeClr val="bg1"/>
                    </a:solidFill>
                  </a:rPr>
                  <a:t> </a:t>
                </a:r>
                <a:r>
                  <a:rPr lang="en-US" altLang="zh-CN" sz="2400" dirty="0">
                    <a:solidFill>
                      <a:schemeClr val="bg1"/>
                    </a:solidFill>
                  </a:rPr>
                  <a:t>usually</a:t>
                </a:r>
                <a:r>
                  <a:rPr lang="zh-CN" altLang="en-US" sz="2400" dirty="0">
                    <a:solidFill>
                      <a:schemeClr val="bg1"/>
                    </a:solidFill>
                  </a:rPr>
                  <a:t> </a:t>
                </a:r>
                <a:r>
                  <a:rPr lang="en-US" altLang="zh-CN" sz="2400" dirty="0">
                    <a:solidFill>
                      <a:schemeClr val="bg1"/>
                    </a:solidFill>
                  </a:rPr>
                  <a:t>much</a:t>
                </a:r>
                <a:r>
                  <a:rPr lang="zh-CN" altLang="en-US" sz="2400" dirty="0">
                    <a:solidFill>
                      <a:schemeClr val="bg1"/>
                    </a:solidFill>
                  </a:rPr>
                  <a:t> </a:t>
                </a:r>
                <a:r>
                  <a:rPr lang="en-US" altLang="zh-CN" sz="2400" dirty="0">
                    <a:solidFill>
                      <a:schemeClr val="bg1"/>
                    </a:solidFill>
                  </a:rPr>
                  <a:t>smaller</a:t>
                </a:r>
                <a:r>
                  <a:rPr lang="zh-CN" altLang="en-US" sz="2400" dirty="0">
                    <a:solidFill>
                      <a:schemeClr val="bg1"/>
                    </a:solidFill>
                  </a:rPr>
                  <a:t> </a:t>
                </a:r>
                <a:r>
                  <a:rPr lang="en-US" altLang="zh-CN" sz="2400" dirty="0">
                    <a:solidFill>
                      <a:schemeClr val="bg1"/>
                    </a:solidFill>
                  </a:rPr>
                  <a:t>than</a:t>
                </a:r>
                <a:r>
                  <a:rPr lang="zh-CN" altLang="en-US" sz="2400" dirty="0">
                    <a:solidFill>
                      <a:schemeClr val="bg1"/>
                    </a:solidFill>
                  </a:rPr>
                  <a:t> </a:t>
                </a:r>
                <a:r>
                  <a:rPr lang="en-US" altLang="zh-CN" sz="2400" dirty="0">
                    <a:solidFill>
                      <a:schemeClr val="bg1"/>
                    </a:solidFill>
                  </a:rPr>
                  <a:t>the</a:t>
                </a:r>
                <a:r>
                  <a:rPr lang="zh-CN" altLang="en-US" sz="2400" dirty="0">
                    <a:solidFill>
                      <a:schemeClr val="bg1"/>
                    </a:solidFill>
                  </a:rPr>
                  <a:t> </a:t>
                </a:r>
                <a:r>
                  <a:rPr lang="en-US" altLang="zh-CN" sz="2400" dirty="0">
                    <a:solidFill>
                      <a:schemeClr val="bg1"/>
                    </a:solidFill>
                  </a:rPr>
                  <a:t>Lipschitz</a:t>
                </a:r>
                <a:r>
                  <a:rPr lang="zh-CN" altLang="en-US" sz="2400" dirty="0">
                    <a:solidFill>
                      <a:schemeClr val="bg1"/>
                    </a:solidFill>
                  </a:rPr>
                  <a:t> </a:t>
                </a:r>
                <a:r>
                  <a:rPr lang="en-US" altLang="zh-CN" sz="2400" dirty="0">
                    <a:solidFill>
                      <a:schemeClr val="bg1"/>
                    </a:solidFill>
                  </a:rPr>
                  <a:t>constant</a:t>
                </a:r>
                <a:endParaRPr lang="en-US" sz="2800" dirty="0">
                  <a:solidFill>
                    <a:schemeClr val="bg1"/>
                  </a:solidFill>
                  <a:ea typeface="Cambria Math" charset="0"/>
                  <a:cs typeface="Cambria Math" charset="0"/>
                </a:endParaRPr>
              </a:p>
            </p:txBody>
          </p:sp>
        </mc:Choice>
        <mc:Fallback xmlns="">
          <p:sp>
            <p:nvSpPr>
              <p:cNvPr id="8" name="Content Placeholder 1"/>
              <p:cNvSpPr txBox="1">
                <a:spLocks noRot="1" noChangeAspect="1" noMove="1" noResize="1" noEditPoints="1" noAdjustHandles="1" noChangeArrowheads="1" noChangeShapeType="1" noTextEdit="1"/>
              </p:cNvSpPr>
              <p:nvPr/>
            </p:nvSpPr>
            <p:spPr>
              <a:xfrm>
                <a:off x="638725" y="2043226"/>
                <a:ext cx="6154357" cy="2600990"/>
              </a:xfrm>
              <a:prstGeom prst="rect">
                <a:avLst/>
              </a:prstGeom>
              <a:blipFill>
                <a:blip r:embed="rId2"/>
                <a:stretch>
                  <a:fillRect l="-1388" t="-2810" b="-34426"/>
                </a:stretch>
              </a:blipFill>
            </p:spPr>
            <p:txBody>
              <a:bodyPr/>
              <a:lstStyle/>
              <a:p>
                <a:r>
                  <a:rPr lang="en-US">
                    <a:noFill/>
                  </a:rPr>
                  <a:t> </a:t>
                </a:r>
              </a:p>
            </p:txBody>
          </p:sp>
        </mc:Fallback>
      </mc:AlternateContent>
      <p:sp>
        <p:nvSpPr>
          <p:cNvPr id="22" name="Freeform 6">
            <a:extLst>
              <a:ext uri="{FF2B5EF4-FFF2-40B4-BE49-F238E27FC236}">
                <a16:creationId xmlns:a16="http://schemas.microsoft.com/office/drawing/2014/main" id="{D44757D5-FEAC-4E88-82CF-7017AB6119F5}"/>
              </a:ext>
            </a:extLst>
          </p:cNvPr>
          <p:cNvSpPr/>
          <p:nvPr/>
        </p:nvSpPr>
        <p:spPr>
          <a:xfrm>
            <a:off x="6684978" y="2609295"/>
            <a:ext cx="2192740" cy="1870364"/>
          </a:xfrm>
          <a:custGeom>
            <a:avLst/>
            <a:gdLst>
              <a:gd name="connsiteX0" fmla="*/ 415637 w 2192740"/>
              <a:gd name="connsiteY0" fmla="*/ 1828800 h 1870364"/>
              <a:gd name="connsiteX1" fmla="*/ 415637 w 2192740"/>
              <a:gd name="connsiteY1" fmla="*/ 1828800 h 1870364"/>
              <a:gd name="connsiteX2" fmla="*/ 318655 w 2192740"/>
              <a:gd name="connsiteY2" fmla="*/ 1745673 h 1870364"/>
              <a:gd name="connsiteX3" fmla="*/ 249382 w 2192740"/>
              <a:gd name="connsiteY3" fmla="*/ 1634836 h 1870364"/>
              <a:gd name="connsiteX4" fmla="*/ 180109 w 2192740"/>
              <a:gd name="connsiteY4" fmla="*/ 1510145 h 1870364"/>
              <a:gd name="connsiteX5" fmla="*/ 166255 w 2192740"/>
              <a:gd name="connsiteY5" fmla="*/ 1468582 h 1870364"/>
              <a:gd name="connsiteX6" fmla="*/ 124691 w 2192740"/>
              <a:gd name="connsiteY6" fmla="*/ 1413164 h 1870364"/>
              <a:gd name="connsiteX7" fmla="*/ 96982 w 2192740"/>
              <a:gd name="connsiteY7" fmla="*/ 1302327 h 1870364"/>
              <a:gd name="connsiteX8" fmla="*/ 69273 w 2192740"/>
              <a:gd name="connsiteY8" fmla="*/ 1205345 h 1870364"/>
              <a:gd name="connsiteX9" fmla="*/ 41564 w 2192740"/>
              <a:gd name="connsiteY9" fmla="*/ 1025236 h 1870364"/>
              <a:gd name="connsiteX10" fmla="*/ 27709 w 2192740"/>
              <a:gd name="connsiteY10" fmla="*/ 914400 h 1870364"/>
              <a:gd name="connsiteX11" fmla="*/ 0 w 2192740"/>
              <a:gd name="connsiteY11" fmla="*/ 748145 h 1870364"/>
              <a:gd name="connsiteX12" fmla="*/ 55418 w 2192740"/>
              <a:gd name="connsiteY12" fmla="*/ 581891 h 1870364"/>
              <a:gd name="connsiteX13" fmla="*/ 83128 w 2192740"/>
              <a:gd name="connsiteY13" fmla="*/ 498764 h 1870364"/>
              <a:gd name="connsiteX14" fmla="*/ 138546 w 2192740"/>
              <a:gd name="connsiteY14" fmla="*/ 415636 h 1870364"/>
              <a:gd name="connsiteX15" fmla="*/ 235528 w 2192740"/>
              <a:gd name="connsiteY15" fmla="*/ 304800 h 1870364"/>
              <a:gd name="connsiteX16" fmla="*/ 360218 w 2192740"/>
              <a:gd name="connsiteY16" fmla="*/ 221673 h 1870364"/>
              <a:gd name="connsiteX17" fmla="*/ 401782 w 2192740"/>
              <a:gd name="connsiteY17" fmla="*/ 193964 h 1870364"/>
              <a:gd name="connsiteX18" fmla="*/ 443346 w 2192740"/>
              <a:gd name="connsiteY18" fmla="*/ 166254 h 1870364"/>
              <a:gd name="connsiteX19" fmla="*/ 484909 w 2192740"/>
              <a:gd name="connsiteY19" fmla="*/ 152400 h 1870364"/>
              <a:gd name="connsiteX20" fmla="*/ 568037 w 2192740"/>
              <a:gd name="connsiteY20" fmla="*/ 96982 h 1870364"/>
              <a:gd name="connsiteX21" fmla="*/ 734291 w 2192740"/>
              <a:gd name="connsiteY21" fmla="*/ 41564 h 1870364"/>
              <a:gd name="connsiteX22" fmla="*/ 775855 w 2192740"/>
              <a:gd name="connsiteY22" fmla="*/ 27709 h 1870364"/>
              <a:gd name="connsiteX23" fmla="*/ 817418 w 2192740"/>
              <a:gd name="connsiteY23" fmla="*/ 13854 h 1870364"/>
              <a:gd name="connsiteX24" fmla="*/ 928255 w 2192740"/>
              <a:gd name="connsiteY24" fmla="*/ 0 h 1870364"/>
              <a:gd name="connsiteX25" fmla="*/ 1316182 w 2192740"/>
              <a:gd name="connsiteY25" fmla="*/ 13854 h 1870364"/>
              <a:gd name="connsiteX26" fmla="*/ 1357746 w 2192740"/>
              <a:gd name="connsiteY26" fmla="*/ 27709 h 1870364"/>
              <a:gd name="connsiteX27" fmla="*/ 1496291 w 2192740"/>
              <a:gd name="connsiteY27" fmla="*/ 69273 h 1870364"/>
              <a:gd name="connsiteX28" fmla="*/ 1579418 w 2192740"/>
              <a:gd name="connsiteY28" fmla="*/ 96982 h 1870364"/>
              <a:gd name="connsiteX29" fmla="*/ 1662546 w 2192740"/>
              <a:gd name="connsiteY29" fmla="*/ 138545 h 1870364"/>
              <a:gd name="connsiteX30" fmla="*/ 1828800 w 2192740"/>
              <a:gd name="connsiteY30" fmla="*/ 249382 h 1870364"/>
              <a:gd name="connsiteX31" fmla="*/ 1925782 w 2192740"/>
              <a:gd name="connsiteY31" fmla="*/ 318654 h 1870364"/>
              <a:gd name="connsiteX32" fmla="*/ 2022764 w 2192740"/>
              <a:gd name="connsiteY32" fmla="*/ 429491 h 1870364"/>
              <a:gd name="connsiteX33" fmla="*/ 2092037 w 2192740"/>
              <a:gd name="connsiteY33" fmla="*/ 512618 h 1870364"/>
              <a:gd name="connsiteX34" fmla="*/ 2119746 w 2192740"/>
              <a:gd name="connsiteY34" fmla="*/ 595745 h 1870364"/>
              <a:gd name="connsiteX35" fmla="*/ 2133600 w 2192740"/>
              <a:gd name="connsiteY35" fmla="*/ 637309 h 1870364"/>
              <a:gd name="connsiteX36" fmla="*/ 2175164 w 2192740"/>
              <a:gd name="connsiteY36" fmla="*/ 789709 h 1870364"/>
              <a:gd name="connsiteX37" fmla="*/ 2189018 w 2192740"/>
              <a:gd name="connsiteY37" fmla="*/ 955964 h 1870364"/>
              <a:gd name="connsiteX38" fmla="*/ 2147455 w 2192740"/>
              <a:gd name="connsiteY38" fmla="*/ 1343891 h 1870364"/>
              <a:gd name="connsiteX39" fmla="*/ 2092037 w 2192740"/>
              <a:gd name="connsiteY39" fmla="*/ 1413164 h 1870364"/>
              <a:gd name="connsiteX40" fmla="*/ 1995055 w 2192740"/>
              <a:gd name="connsiteY40" fmla="*/ 1524000 h 1870364"/>
              <a:gd name="connsiteX41" fmla="*/ 1953491 w 2192740"/>
              <a:gd name="connsiteY41" fmla="*/ 1537854 h 1870364"/>
              <a:gd name="connsiteX42" fmla="*/ 1925782 w 2192740"/>
              <a:gd name="connsiteY42" fmla="*/ 1565564 h 1870364"/>
              <a:gd name="connsiteX43" fmla="*/ 1828800 w 2192740"/>
              <a:gd name="connsiteY43" fmla="*/ 1593273 h 1870364"/>
              <a:gd name="connsiteX44" fmla="*/ 1773382 w 2192740"/>
              <a:gd name="connsiteY44" fmla="*/ 1620982 h 1870364"/>
              <a:gd name="connsiteX45" fmla="*/ 1704109 w 2192740"/>
              <a:gd name="connsiteY45" fmla="*/ 1634836 h 1870364"/>
              <a:gd name="connsiteX46" fmla="*/ 1260764 w 2192740"/>
              <a:gd name="connsiteY46" fmla="*/ 1662545 h 1870364"/>
              <a:gd name="connsiteX47" fmla="*/ 1136073 w 2192740"/>
              <a:gd name="connsiteY47" fmla="*/ 1690254 h 1870364"/>
              <a:gd name="connsiteX48" fmla="*/ 1080655 w 2192740"/>
              <a:gd name="connsiteY48" fmla="*/ 1704109 h 1870364"/>
              <a:gd name="connsiteX49" fmla="*/ 1025237 w 2192740"/>
              <a:gd name="connsiteY49" fmla="*/ 1731818 h 1870364"/>
              <a:gd name="connsiteX50" fmla="*/ 942109 w 2192740"/>
              <a:gd name="connsiteY50" fmla="*/ 1759527 h 1870364"/>
              <a:gd name="connsiteX51" fmla="*/ 858982 w 2192740"/>
              <a:gd name="connsiteY51" fmla="*/ 1787236 h 1870364"/>
              <a:gd name="connsiteX52" fmla="*/ 817418 w 2192740"/>
              <a:gd name="connsiteY52" fmla="*/ 1801091 h 1870364"/>
              <a:gd name="connsiteX53" fmla="*/ 775855 w 2192740"/>
              <a:gd name="connsiteY53" fmla="*/ 1828800 h 1870364"/>
              <a:gd name="connsiteX54" fmla="*/ 595746 w 2192740"/>
              <a:gd name="connsiteY54" fmla="*/ 1870364 h 1870364"/>
              <a:gd name="connsiteX55" fmla="*/ 443346 w 2192740"/>
              <a:gd name="connsiteY55" fmla="*/ 1842654 h 1870364"/>
              <a:gd name="connsiteX56" fmla="*/ 415637 w 2192740"/>
              <a:gd name="connsiteY56" fmla="*/ 1828800 h 18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92740" h="1870364">
                <a:moveTo>
                  <a:pt x="415637" y="1828800"/>
                </a:moveTo>
                <a:lnTo>
                  <a:pt x="415637" y="1828800"/>
                </a:lnTo>
                <a:cubicBezTo>
                  <a:pt x="383310" y="1801091"/>
                  <a:pt x="346364" y="1778000"/>
                  <a:pt x="318655" y="1745673"/>
                </a:cubicBezTo>
                <a:cubicBezTo>
                  <a:pt x="290301" y="1712594"/>
                  <a:pt x="272773" y="1671593"/>
                  <a:pt x="249382" y="1634836"/>
                </a:cubicBezTo>
                <a:cubicBezTo>
                  <a:pt x="209467" y="1572112"/>
                  <a:pt x="219857" y="1599578"/>
                  <a:pt x="180109" y="1510145"/>
                </a:cubicBezTo>
                <a:cubicBezTo>
                  <a:pt x="174178" y="1496800"/>
                  <a:pt x="173500" y="1481262"/>
                  <a:pt x="166255" y="1468582"/>
                </a:cubicBezTo>
                <a:cubicBezTo>
                  <a:pt x="154799" y="1448533"/>
                  <a:pt x="138546" y="1431637"/>
                  <a:pt x="124691" y="1413164"/>
                </a:cubicBezTo>
                <a:cubicBezTo>
                  <a:pt x="115455" y="1376218"/>
                  <a:pt x="109025" y="1338456"/>
                  <a:pt x="96982" y="1302327"/>
                </a:cubicBezTo>
                <a:cubicBezTo>
                  <a:pt x="83778" y="1262714"/>
                  <a:pt x="77971" y="1248835"/>
                  <a:pt x="69273" y="1205345"/>
                </a:cubicBezTo>
                <a:cubicBezTo>
                  <a:pt x="60803" y="1162995"/>
                  <a:pt x="46890" y="1065179"/>
                  <a:pt x="41564" y="1025236"/>
                </a:cubicBezTo>
                <a:cubicBezTo>
                  <a:pt x="36643" y="988330"/>
                  <a:pt x="33232" y="951221"/>
                  <a:pt x="27709" y="914400"/>
                </a:cubicBezTo>
                <a:cubicBezTo>
                  <a:pt x="19375" y="858839"/>
                  <a:pt x="0" y="748145"/>
                  <a:pt x="0" y="748145"/>
                </a:cubicBezTo>
                <a:lnTo>
                  <a:pt x="55418" y="581891"/>
                </a:lnTo>
                <a:cubicBezTo>
                  <a:pt x="55418" y="581890"/>
                  <a:pt x="83127" y="498765"/>
                  <a:pt x="83128" y="498764"/>
                </a:cubicBezTo>
                <a:lnTo>
                  <a:pt x="138546" y="415636"/>
                </a:lnTo>
                <a:cubicBezTo>
                  <a:pt x="167838" y="371698"/>
                  <a:pt x="186902" y="337217"/>
                  <a:pt x="235528" y="304800"/>
                </a:cubicBezTo>
                <a:lnTo>
                  <a:pt x="360218" y="221673"/>
                </a:lnTo>
                <a:lnTo>
                  <a:pt x="401782" y="193964"/>
                </a:lnTo>
                <a:cubicBezTo>
                  <a:pt x="415637" y="184727"/>
                  <a:pt x="427549" y="171520"/>
                  <a:pt x="443346" y="166254"/>
                </a:cubicBezTo>
                <a:lnTo>
                  <a:pt x="484909" y="152400"/>
                </a:lnTo>
                <a:cubicBezTo>
                  <a:pt x="512618" y="133927"/>
                  <a:pt x="536444" y="107513"/>
                  <a:pt x="568037" y="96982"/>
                </a:cubicBezTo>
                <a:lnTo>
                  <a:pt x="734291" y="41564"/>
                </a:lnTo>
                <a:lnTo>
                  <a:pt x="775855" y="27709"/>
                </a:lnTo>
                <a:cubicBezTo>
                  <a:pt x="789709" y="23091"/>
                  <a:pt x="802927" y="15665"/>
                  <a:pt x="817418" y="13854"/>
                </a:cubicBezTo>
                <a:lnTo>
                  <a:pt x="928255" y="0"/>
                </a:lnTo>
                <a:cubicBezTo>
                  <a:pt x="1057564" y="4618"/>
                  <a:pt x="1187059" y="5524"/>
                  <a:pt x="1316182" y="13854"/>
                </a:cubicBezTo>
                <a:cubicBezTo>
                  <a:pt x="1330756" y="14794"/>
                  <a:pt x="1343704" y="23697"/>
                  <a:pt x="1357746" y="27709"/>
                </a:cubicBezTo>
                <a:cubicBezTo>
                  <a:pt x="1504341" y="69595"/>
                  <a:pt x="1298706" y="3412"/>
                  <a:pt x="1496291" y="69273"/>
                </a:cubicBezTo>
                <a:cubicBezTo>
                  <a:pt x="1496296" y="69275"/>
                  <a:pt x="1579413" y="96978"/>
                  <a:pt x="1579418" y="96982"/>
                </a:cubicBezTo>
                <a:cubicBezTo>
                  <a:pt x="1633133" y="132792"/>
                  <a:pt x="1605185" y="119426"/>
                  <a:pt x="1662546" y="138545"/>
                </a:cubicBezTo>
                <a:lnTo>
                  <a:pt x="1828800" y="249382"/>
                </a:lnTo>
                <a:cubicBezTo>
                  <a:pt x="1858597" y="269246"/>
                  <a:pt x="1900004" y="295741"/>
                  <a:pt x="1925782" y="318654"/>
                </a:cubicBezTo>
                <a:cubicBezTo>
                  <a:pt x="2064548" y="442001"/>
                  <a:pt x="1947510" y="339187"/>
                  <a:pt x="2022764" y="429491"/>
                </a:cubicBezTo>
                <a:cubicBezTo>
                  <a:pt x="2111661" y="536166"/>
                  <a:pt x="2023241" y="409422"/>
                  <a:pt x="2092037" y="512618"/>
                </a:cubicBezTo>
                <a:lnTo>
                  <a:pt x="2119746" y="595745"/>
                </a:lnTo>
                <a:cubicBezTo>
                  <a:pt x="2124364" y="609600"/>
                  <a:pt x="2130058" y="623141"/>
                  <a:pt x="2133600" y="637309"/>
                </a:cubicBezTo>
                <a:cubicBezTo>
                  <a:pt x="2164851" y="762313"/>
                  <a:pt x="2149266" y="712017"/>
                  <a:pt x="2175164" y="789709"/>
                </a:cubicBezTo>
                <a:cubicBezTo>
                  <a:pt x="2179782" y="845127"/>
                  <a:pt x="2189018" y="900354"/>
                  <a:pt x="2189018" y="955964"/>
                </a:cubicBezTo>
                <a:cubicBezTo>
                  <a:pt x="2189018" y="1125962"/>
                  <a:pt x="2211156" y="1216489"/>
                  <a:pt x="2147455" y="1343891"/>
                </a:cubicBezTo>
                <a:cubicBezTo>
                  <a:pt x="2119030" y="1400742"/>
                  <a:pt x="2126398" y="1370213"/>
                  <a:pt x="2092037" y="1413164"/>
                </a:cubicBezTo>
                <a:cubicBezTo>
                  <a:pt x="2063773" y="1448494"/>
                  <a:pt x="2041665" y="1508464"/>
                  <a:pt x="1995055" y="1524000"/>
                </a:cubicBezTo>
                <a:lnTo>
                  <a:pt x="1953491" y="1537854"/>
                </a:lnTo>
                <a:cubicBezTo>
                  <a:pt x="1944255" y="1547091"/>
                  <a:pt x="1936983" y="1558843"/>
                  <a:pt x="1925782" y="1565564"/>
                </a:cubicBezTo>
                <a:cubicBezTo>
                  <a:pt x="1907180" y="1576725"/>
                  <a:pt x="1844894" y="1587238"/>
                  <a:pt x="1828800" y="1593273"/>
                </a:cubicBezTo>
                <a:cubicBezTo>
                  <a:pt x="1809462" y="1600525"/>
                  <a:pt x="1792975" y="1614451"/>
                  <a:pt x="1773382" y="1620982"/>
                </a:cubicBezTo>
                <a:cubicBezTo>
                  <a:pt x="1751042" y="1628429"/>
                  <a:pt x="1727277" y="1630624"/>
                  <a:pt x="1704109" y="1634836"/>
                </a:cubicBezTo>
                <a:cubicBezTo>
                  <a:pt x="1523759" y="1667627"/>
                  <a:pt x="1557926" y="1651116"/>
                  <a:pt x="1260764" y="1662545"/>
                </a:cubicBezTo>
                <a:cubicBezTo>
                  <a:pt x="1110760" y="1687547"/>
                  <a:pt x="1231566" y="1662971"/>
                  <a:pt x="1136073" y="1690254"/>
                </a:cubicBezTo>
                <a:cubicBezTo>
                  <a:pt x="1117764" y="1695485"/>
                  <a:pt x="1098484" y="1697423"/>
                  <a:pt x="1080655" y="1704109"/>
                </a:cubicBezTo>
                <a:cubicBezTo>
                  <a:pt x="1061317" y="1711361"/>
                  <a:pt x="1044413" y="1724148"/>
                  <a:pt x="1025237" y="1731818"/>
                </a:cubicBezTo>
                <a:cubicBezTo>
                  <a:pt x="998118" y="1742666"/>
                  <a:pt x="969818" y="1750290"/>
                  <a:pt x="942109" y="1759527"/>
                </a:cubicBezTo>
                <a:lnTo>
                  <a:pt x="858982" y="1787236"/>
                </a:lnTo>
                <a:cubicBezTo>
                  <a:pt x="845127" y="1791854"/>
                  <a:pt x="829569" y="1792990"/>
                  <a:pt x="817418" y="1801091"/>
                </a:cubicBezTo>
                <a:cubicBezTo>
                  <a:pt x="803564" y="1810327"/>
                  <a:pt x="791071" y="1822037"/>
                  <a:pt x="775855" y="1828800"/>
                </a:cubicBezTo>
                <a:cubicBezTo>
                  <a:pt x="703789" y="1860830"/>
                  <a:pt x="674639" y="1859093"/>
                  <a:pt x="595746" y="1870364"/>
                </a:cubicBezTo>
                <a:cubicBezTo>
                  <a:pt x="557534" y="1865587"/>
                  <a:pt x="486062" y="1864012"/>
                  <a:pt x="443346" y="1842654"/>
                </a:cubicBezTo>
                <a:lnTo>
                  <a:pt x="415637" y="1828800"/>
                </a:lnTo>
                <a:close/>
              </a:path>
            </a:pathLst>
          </a:cu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D3CAF5D1-0800-47F0-A977-4179441C7918}"/>
              </a:ext>
            </a:extLst>
          </p:cNvPr>
          <p:cNvCxnSpPr/>
          <p:nvPr/>
        </p:nvCxnSpPr>
        <p:spPr>
          <a:xfrm flipV="1">
            <a:off x="7118191" y="3114228"/>
            <a:ext cx="235527" cy="526473"/>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4" name="Freeform 10">
            <a:extLst>
              <a:ext uri="{FF2B5EF4-FFF2-40B4-BE49-F238E27FC236}">
                <a16:creationId xmlns:a16="http://schemas.microsoft.com/office/drawing/2014/main" id="{4522A09C-E328-4747-87E8-986E2DC7DB8C}"/>
              </a:ext>
            </a:extLst>
          </p:cNvPr>
          <p:cNvSpPr/>
          <p:nvPr/>
        </p:nvSpPr>
        <p:spPr>
          <a:xfrm>
            <a:off x="7353718" y="3017246"/>
            <a:ext cx="1166178" cy="193964"/>
          </a:xfrm>
          <a:custGeom>
            <a:avLst/>
            <a:gdLst>
              <a:gd name="connsiteX0" fmla="*/ 0 w 1400783"/>
              <a:gd name="connsiteY0" fmla="*/ 242870 h 333661"/>
              <a:gd name="connsiteX1" fmla="*/ 201038 w 1400783"/>
              <a:gd name="connsiteY1" fmla="*/ 41831 h 333661"/>
              <a:gd name="connsiteX2" fmla="*/ 538263 w 1400783"/>
              <a:gd name="connsiteY2" fmla="*/ 165048 h 333661"/>
              <a:gd name="connsiteX3" fmla="*/ 817123 w 1400783"/>
              <a:gd name="connsiteY3" fmla="*/ 2921 h 333661"/>
              <a:gd name="connsiteX4" fmla="*/ 1400783 w 1400783"/>
              <a:gd name="connsiteY4" fmla="*/ 333661 h 33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783" h="333661">
                <a:moveTo>
                  <a:pt x="0" y="242870"/>
                </a:moveTo>
                <a:cubicBezTo>
                  <a:pt x="55664" y="148835"/>
                  <a:pt x="111328" y="54801"/>
                  <a:pt x="201038" y="41831"/>
                </a:cubicBezTo>
                <a:cubicBezTo>
                  <a:pt x="290748" y="28861"/>
                  <a:pt x="435582" y="171533"/>
                  <a:pt x="538263" y="165048"/>
                </a:cubicBezTo>
                <a:cubicBezTo>
                  <a:pt x="640944" y="158563"/>
                  <a:pt x="673370" y="-25181"/>
                  <a:pt x="817123" y="2921"/>
                </a:cubicBezTo>
                <a:cubicBezTo>
                  <a:pt x="960876" y="31023"/>
                  <a:pt x="1400783" y="333661"/>
                  <a:pt x="1400783" y="333661"/>
                </a:cubicBezTo>
              </a:path>
            </a:pathLst>
          </a:custGeom>
          <a:noFill/>
          <a:ln w="2857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87DCA4B7-4087-4850-92E9-51D9127F7A99}"/>
                  </a:ext>
                </a:extLst>
              </p:cNvPr>
              <p:cNvSpPr/>
              <p:nvPr/>
            </p:nvSpPr>
            <p:spPr>
              <a:xfrm flipH="1">
                <a:off x="7016241" y="2841878"/>
                <a:ext cx="268381"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192716"/>
                              </a:solidFill>
                              <a:latin typeface="Cambria Math" panose="02040503050406030204" pitchFamily="18" charset="0"/>
                            </a:rPr>
                          </m:ctrlPr>
                        </m:sSubPr>
                        <m:e>
                          <m:r>
                            <a:rPr lang="en-US" i="1">
                              <a:solidFill>
                                <a:srgbClr val="192716"/>
                              </a:solidFill>
                              <a:latin typeface="Cambria Math" charset="0"/>
                            </a:rPr>
                            <m:t>𝑥</m:t>
                          </m:r>
                        </m:e>
                        <m:sub>
                          <m:r>
                            <a:rPr lang="en-US" i="1">
                              <a:solidFill>
                                <a:srgbClr val="192716"/>
                              </a:solidFill>
                              <a:latin typeface="Cambria Math" charset="0"/>
                            </a:rPr>
                            <m:t>1</m:t>
                          </m:r>
                        </m:sub>
                      </m:sSub>
                    </m:oMath>
                  </m:oMathPara>
                </a14:m>
                <a:endParaRPr lang="en-US" dirty="0"/>
              </a:p>
            </p:txBody>
          </p:sp>
        </mc:Choice>
        <mc:Fallback xmlns="">
          <p:sp>
            <p:nvSpPr>
              <p:cNvPr id="25" name="Rectangle 24">
                <a:extLst>
                  <a:ext uri="{FF2B5EF4-FFF2-40B4-BE49-F238E27FC236}">
                    <a16:creationId xmlns:a16="http://schemas.microsoft.com/office/drawing/2014/main" id="{87DCA4B7-4087-4850-92E9-51D9127F7A99}"/>
                  </a:ext>
                </a:extLst>
              </p:cNvPr>
              <p:cNvSpPr>
                <a:spLocks noRot="1" noChangeAspect="1" noMove="1" noResize="1" noEditPoints="1" noAdjustHandles="1" noChangeArrowheads="1" noChangeShapeType="1" noTextEdit="1"/>
              </p:cNvSpPr>
              <p:nvPr/>
            </p:nvSpPr>
            <p:spPr>
              <a:xfrm flipH="1">
                <a:off x="7016241" y="2841878"/>
                <a:ext cx="268381" cy="369332"/>
              </a:xfrm>
              <a:prstGeom prst="rect">
                <a:avLst/>
              </a:prstGeom>
              <a:blipFill>
                <a:blip r:embed="rId3"/>
                <a:stretch>
                  <a:fillRect r="-34091"/>
                </a:stretch>
              </a:blipFill>
            </p:spPr>
            <p:txBody>
              <a:bodyPr/>
              <a:lstStyle/>
              <a:p>
                <a:r>
                  <a:rPr lang="en-US">
                    <a:noFill/>
                  </a:rPr>
                  <a:t> </a:t>
                </a:r>
              </a:p>
            </p:txBody>
          </p:sp>
        </mc:Fallback>
      </mc:AlternateContent>
      <p:sp>
        <p:nvSpPr>
          <p:cNvPr id="26" name="Freeform 12">
            <a:extLst>
              <a:ext uri="{FF2B5EF4-FFF2-40B4-BE49-F238E27FC236}">
                <a16:creationId xmlns:a16="http://schemas.microsoft.com/office/drawing/2014/main" id="{C642A60C-E162-4DB8-9D63-CC97A0FB0030}"/>
              </a:ext>
            </a:extLst>
          </p:cNvPr>
          <p:cNvSpPr/>
          <p:nvPr/>
        </p:nvSpPr>
        <p:spPr>
          <a:xfrm rot="1185373">
            <a:off x="7123021" y="3714119"/>
            <a:ext cx="1401705" cy="215504"/>
          </a:xfrm>
          <a:custGeom>
            <a:avLst/>
            <a:gdLst>
              <a:gd name="connsiteX0" fmla="*/ 0 w 1400783"/>
              <a:gd name="connsiteY0" fmla="*/ 242870 h 333661"/>
              <a:gd name="connsiteX1" fmla="*/ 201038 w 1400783"/>
              <a:gd name="connsiteY1" fmla="*/ 41831 h 333661"/>
              <a:gd name="connsiteX2" fmla="*/ 538263 w 1400783"/>
              <a:gd name="connsiteY2" fmla="*/ 165048 h 333661"/>
              <a:gd name="connsiteX3" fmla="*/ 817123 w 1400783"/>
              <a:gd name="connsiteY3" fmla="*/ 2921 h 333661"/>
              <a:gd name="connsiteX4" fmla="*/ 1400783 w 1400783"/>
              <a:gd name="connsiteY4" fmla="*/ 333661 h 33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783" h="333661">
                <a:moveTo>
                  <a:pt x="0" y="242870"/>
                </a:moveTo>
                <a:cubicBezTo>
                  <a:pt x="55664" y="148835"/>
                  <a:pt x="111328" y="54801"/>
                  <a:pt x="201038" y="41831"/>
                </a:cubicBezTo>
                <a:cubicBezTo>
                  <a:pt x="290748" y="28861"/>
                  <a:pt x="435582" y="171533"/>
                  <a:pt x="538263" y="165048"/>
                </a:cubicBezTo>
                <a:cubicBezTo>
                  <a:pt x="640944" y="158563"/>
                  <a:pt x="673370" y="-25181"/>
                  <a:pt x="817123" y="2921"/>
                </a:cubicBezTo>
                <a:cubicBezTo>
                  <a:pt x="960876" y="31023"/>
                  <a:pt x="1400783" y="333661"/>
                  <a:pt x="1400783" y="333661"/>
                </a:cubicBezTo>
              </a:path>
            </a:pathLst>
          </a:custGeom>
          <a:noFill/>
          <a:ln w="2857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CED6BCB-71D3-42E7-83C8-FD475DEA5E2E}"/>
              </a:ext>
            </a:extLst>
          </p:cNvPr>
          <p:cNvCxnSpPr>
            <a:stCxn id="26" idx="4"/>
          </p:cNvCxnSpPr>
          <p:nvPr/>
        </p:nvCxnSpPr>
        <p:spPr>
          <a:xfrm flipV="1">
            <a:off x="8447051" y="3164084"/>
            <a:ext cx="72845" cy="996098"/>
          </a:xfrm>
          <a:prstGeom prst="line">
            <a:avLst/>
          </a:prstGeom>
          <a:ln>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4F4167AB-A25A-4AE1-99B4-F8BFD36B7047}"/>
                  </a:ext>
                </a:extLst>
              </p:cNvPr>
              <p:cNvSpPr/>
              <p:nvPr/>
            </p:nvSpPr>
            <p:spPr>
              <a:xfrm flipH="1">
                <a:off x="6849810" y="3558331"/>
                <a:ext cx="268381"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192716"/>
                              </a:solidFill>
                              <a:latin typeface="Cambria Math" panose="02040503050406030204" pitchFamily="18" charset="0"/>
                            </a:rPr>
                          </m:ctrlPr>
                        </m:sSubPr>
                        <m:e>
                          <m:r>
                            <a:rPr lang="en-US" i="1">
                              <a:solidFill>
                                <a:srgbClr val="192716"/>
                              </a:solidFill>
                              <a:latin typeface="Cambria Math" charset="0"/>
                            </a:rPr>
                            <m:t>𝑥</m:t>
                          </m:r>
                        </m:e>
                        <m:sub>
                          <m:r>
                            <a:rPr lang="en-US" b="0" i="1" smtClean="0">
                              <a:solidFill>
                                <a:srgbClr val="192716"/>
                              </a:solidFill>
                              <a:latin typeface="Cambria Math" charset="0"/>
                            </a:rPr>
                            <m:t>2</m:t>
                          </m:r>
                        </m:sub>
                      </m:sSub>
                    </m:oMath>
                  </m:oMathPara>
                </a14:m>
                <a:endParaRPr lang="en-US" dirty="0"/>
              </a:p>
            </p:txBody>
          </p:sp>
        </mc:Choice>
        <mc:Fallback xmlns="">
          <p:sp>
            <p:nvSpPr>
              <p:cNvPr id="28" name="Rectangle 27">
                <a:extLst>
                  <a:ext uri="{FF2B5EF4-FFF2-40B4-BE49-F238E27FC236}">
                    <a16:creationId xmlns:a16="http://schemas.microsoft.com/office/drawing/2014/main" id="{4F4167AB-A25A-4AE1-99B4-F8BFD36B7047}"/>
                  </a:ext>
                </a:extLst>
              </p:cNvPr>
              <p:cNvSpPr>
                <a:spLocks noRot="1" noChangeAspect="1" noMove="1" noResize="1" noEditPoints="1" noAdjustHandles="1" noChangeArrowheads="1" noChangeShapeType="1" noTextEdit="1"/>
              </p:cNvSpPr>
              <p:nvPr/>
            </p:nvSpPr>
            <p:spPr>
              <a:xfrm flipH="1">
                <a:off x="6849810" y="3558331"/>
                <a:ext cx="268381" cy="369332"/>
              </a:xfrm>
              <a:prstGeom prst="rect">
                <a:avLst/>
              </a:prstGeom>
              <a:blipFill>
                <a:blip r:embed="rId4"/>
                <a:stretch>
                  <a:fillRect r="-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FD89FECA-89CD-407C-8B9F-6A0CB4351644}"/>
                  </a:ext>
                </a:extLst>
              </p:cNvPr>
              <p:cNvSpPr/>
              <p:nvPr/>
            </p:nvSpPr>
            <p:spPr>
              <a:xfrm flipH="1">
                <a:off x="7263840" y="3975516"/>
                <a:ext cx="268381"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solidFill>
                            <a:srgbClr val="192716"/>
                          </a:solidFill>
                          <a:latin typeface="Cambria Math" charset="0"/>
                        </a:rPr>
                        <m:t>𝑫</m:t>
                      </m:r>
                    </m:oMath>
                  </m:oMathPara>
                </a14:m>
                <a:endParaRPr lang="en-US" b="1" dirty="0"/>
              </a:p>
            </p:txBody>
          </p:sp>
        </mc:Choice>
        <mc:Fallback xmlns="">
          <p:sp>
            <p:nvSpPr>
              <p:cNvPr id="29" name="Rectangle 28">
                <a:extLst>
                  <a:ext uri="{FF2B5EF4-FFF2-40B4-BE49-F238E27FC236}">
                    <a16:creationId xmlns:a16="http://schemas.microsoft.com/office/drawing/2014/main" id="{FD89FECA-89CD-407C-8B9F-6A0CB4351644}"/>
                  </a:ext>
                </a:extLst>
              </p:cNvPr>
              <p:cNvSpPr>
                <a:spLocks noRot="1" noChangeAspect="1" noMove="1" noResize="1" noEditPoints="1" noAdjustHandles="1" noChangeArrowheads="1" noChangeShapeType="1" noTextEdit="1"/>
              </p:cNvSpPr>
              <p:nvPr/>
            </p:nvSpPr>
            <p:spPr>
              <a:xfrm flipH="1">
                <a:off x="7263840" y="3975516"/>
                <a:ext cx="268381" cy="369332"/>
              </a:xfrm>
              <a:prstGeom prst="rect">
                <a:avLst/>
              </a:prstGeom>
              <a:blipFill>
                <a:blip r:embed="rId5"/>
                <a:stretch>
                  <a:fillRect r="-29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70F3A69A-7275-448B-AC62-B21FB2A55995}"/>
                  </a:ext>
                </a:extLst>
              </p:cNvPr>
              <p:cNvSpPr/>
              <p:nvPr/>
            </p:nvSpPr>
            <p:spPr>
              <a:xfrm flipH="1">
                <a:off x="7422554" y="2655874"/>
                <a:ext cx="268381"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192716"/>
                          </a:solidFill>
                          <a:latin typeface="Cambria Math" charset="0"/>
                        </a:rPr>
                        <m:t>𝜉</m:t>
                      </m:r>
                      <m:r>
                        <a:rPr lang="en-US" b="0" i="1" smtClean="0">
                          <a:solidFill>
                            <a:srgbClr val="192716"/>
                          </a:solidFill>
                          <a:latin typeface="Cambria Math" charset="0"/>
                        </a:rPr>
                        <m:t>(</m:t>
                      </m:r>
                      <m:sSub>
                        <m:sSubPr>
                          <m:ctrlPr>
                            <a:rPr lang="en-US" b="0" i="1" smtClean="0">
                              <a:solidFill>
                                <a:srgbClr val="192716"/>
                              </a:solidFill>
                              <a:latin typeface="Cambria Math" panose="02040503050406030204" pitchFamily="18" charset="0"/>
                            </a:rPr>
                          </m:ctrlPr>
                        </m:sSubPr>
                        <m:e>
                          <m:r>
                            <a:rPr lang="en-US" b="0" i="1" smtClean="0">
                              <a:solidFill>
                                <a:srgbClr val="192716"/>
                              </a:solidFill>
                              <a:latin typeface="Cambria Math" charset="0"/>
                            </a:rPr>
                            <m:t>𝑥</m:t>
                          </m:r>
                        </m:e>
                        <m:sub>
                          <m:r>
                            <a:rPr lang="en-US" b="0" i="1" smtClean="0">
                              <a:solidFill>
                                <a:srgbClr val="192716"/>
                              </a:solidFill>
                              <a:latin typeface="Cambria Math" charset="0"/>
                            </a:rPr>
                            <m:t>1</m:t>
                          </m:r>
                        </m:sub>
                      </m:sSub>
                      <m:r>
                        <a:rPr lang="en-US" b="0" i="1" smtClean="0">
                          <a:solidFill>
                            <a:srgbClr val="192716"/>
                          </a:solidFill>
                          <a:latin typeface="Cambria Math" charset="0"/>
                        </a:rPr>
                        <m:t>,.)</m:t>
                      </m:r>
                    </m:oMath>
                  </m:oMathPara>
                </a14:m>
                <a:endParaRPr lang="en-US" dirty="0"/>
              </a:p>
            </p:txBody>
          </p:sp>
        </mc:Choice>
        <mc:Fallback xmlns="">
          <p:sp>
            <p:nvSpPr>
              <p:cNvPr id="30" name="Rectangle 29">
                <a:extLst>
                  <a:ext uri="{FF2B5EF4-FFF2-40B4-BE49-F238E27FC236}">
                    <a16:creationId xmlns:a16="http://schemas.microsoft.com/office/drawing/2014/main" id="{70F3A69A-7275-448B-AC62-B21FB2A55995}"/>
                  </a:ext>
                </a:extLst>
              </p:cNvPr>
              <p:cNvSpPr>
                <a:spLocks noRot="1" noChangeAspect="1" noMove="1" noResize="1" noEditPoints="1" noAdjustHandles="1" noChangeArrowheads="1" noChangeShapeType="1" noTextEdit="1"/>
              </p:cNvSpPr>
              <p:nvPr/>
            </p:nvSpPr>
            <p:spPr>
              <a:xfrm flipH="1">
                <a:off x="7422554" y="2655874"/>
                <a:ext cx="268381" cy="369332"/>
              </a:xfrm>
              <a:prstGeom prst="rect">
                <a:avLst/>
              </a:prstGeom>
              <a:blipFill>
                <a:blip r:embed="rId6"/>
                <a:stretch>
                  <a:fillRect l="-6818" r="-236364"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94EE2D93-3141-470F-BE0B-4D11B08A653B}"/>
                  </a:ext>
                </a:extLst>
              </p:cNvPr>
              <p:cNvSpPr/>
              <p:nvPr/>
            </p:nvSpPr>
            <p:spPr>
              <a:xfrm flipH="1">
                <a:off x="7483117" y="3359811"/>
                <a:ext cx="268381"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192716"/>
                          </a:solidFill>
                          <a:latin typeface="Cambria Math" charset="0"/>
                        </a:rPr>
                        <m:t>𝜉</m:t>
                      </m:r>
                      <m:r>
                        <a:rPr lang="en-US" b="0" i="1" smtClean="0">
                          <a:solidFill>
                            <a:srgbClr val="192716"/>
                          </a:solidFill>
                          <a:latin typeface="Cambria Math" charset="0"/>
                        </a:rPr>
                        <m:t>(</m:t>
                      </m:r>
                      <m:sSub>
                        <m:sSubPr>
                          <m:ctrlPr>
                            <a:rPr lang="en-US" b="0" i="1" smtClean="0">
                              <a:solidFill>
                                <a:srgbClr val="192716"/>
                              </a:solidFill>
                              <a:latin typeface="Cambria Math" panose="02040503050406030204" pitchFamily="18" charset="0"/>
                            </a:rPr>
                          </m:ctrlPr>
                        </m:sSubPr>
                        <m:e>
                          <m:r>
                            <a:rPr lang="en-US" b="0" i="1" smtClean="0">
                              <a:solidFill>
                                <a:srgbClr val="192716"/>
                              </a:solidFill>
                              <a:latin typeface="Cambria Math" charset="0"/>
                            </a:rPr>
                            <m:t>𝑥</m:t>
                          </m:r>
                        </m:e>
                        <m:sub>
                          <m:r>
                            <a:rPr lang="en-US" b="0" i="1" smtClean="0">
                              <a:solidFill>
                                <a:srgbClr val="192716"/>
                              </a:solidFill>
                              <a:latin typeface="Cambria Math" charset="0"/>
                            </a:rPr>
                            <m:t>2</m:t>
                          </m:r>
                        </m:sub>
                      </m:sSub>
                      <m:r>
                        <a:rPr lang="en-US" b="0" i="1" smtClean="0">
                          <a:solidFill>
                            <a:srgbClr val="192716"/>
                          </a:solidFill>
                          <a:latin typeface="Cambria Math" charset="0"/>
                        </a:rPr>
                        <m:t>,.)</m:t>
                      </m:r>
                    </m:oMath>
                  </m:oMathPara>
                </a14:m>
                <a:endParaRPr lang="en-US" dirty="0"/>
              </a:p>
            </p:txBody>
          </p:sp>
        </mc:Choice>
        <mc:Fallback xmlns="">
          <p:sp>
            <p:nvSpPr>
              <p:cNvPr id="31" name="Rectangle 30">
                <a:extLst>
                  <a:ext uri="{FF2B5EF4-FFF2-40B4-BE49-F238E27FC236}">
                    <a16:creationId xmlns:a16="http://schemas.microsoft.com/office/drawing/2014/main" id="{94EE2D93-3141-470F-BE0B-4D11B08A653B}"/>
                  </a:ext>
                </a:extLst>
              </p:cNvPr>
              <p:cNvSpPr>
                <a:spLocks noRot="1" noChangeAspect="1" noMove="1" noResize="1" noEditPoints="1" noAdjustHandles="1" noChangeArrowheads="1" noChangeShapeType="1" noTextEdit="1"/>
              </p:cNvSpPr>
              <p:nvPr/>
            </p:nvSpPr>
            <p:spPr>
              <a:xfrm flipH="1">
                <a:off x="7483117" y="3359811"/>
                <a:ext cx="268381" cy="369332"/>
              </a:xfrm>
              <a:prstGeom prst="rect">
                <a:avLst/>
              </a:prstGeom>
              <a:blipFill>
                <a:blip r:embed="rId7"/>
                <a:stretch>
                  <a:fillRect l="-6818" r="-238636" b="-13115"/>
                </a:stretch>
              </a:blipFill>
            </p:spPr>
            <p:txBody>
              <a:bodyPr/>
              <a:lstStyle/>
              <a:p>
                <a:r>
                  <a:rPr lang="en-US">
                    <a:noFill/>
                  </a:rPr>
                  <a:t> </a:t>
                </a:r>
              </a:p>
            </p:txBody>
          </p:sp>
        </mc:Fallback>
      </mc:AlternateContent>
    </p:spTree>
    <p:extLst>
      <p:ext uri="{BB962C8B-B14F-4D97-AF65-F5344CB8AC3E}">
        <p14:creationId xmlns:p14="http://schemas.microsoft.com/office/powerpoint/2010/main" val="396246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Strategies for computing </a:t>
                </a:r>
                <a14:m>
                  <m:oMath xmlns:m="http://schemas.openxmlformats.org/officeDocument/2006/math">
                    <m:r>
                      <a:rPr lang="en-US" i="1">
                        <a:latin typeface="Cambria Math" charset="0"/>
                      </a:rPr>
                      <m:t>𝜇</m:t>
                    </m:r>
                  </m:oMath>
                </a14:m>
                <a:r>
                  <a:rPr lang="en-US" dirty="0"/>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b="-85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sz="2400" dirty="0"/>
                  <a:t>Define </a:t>
                </a:r>
                <a14:m>
                  <m:oMath xmlns:m="http://schemas.openxmlformats.org/officeDocument/2006/math">
                    <m:r>
                      <a:rPr lang="en-US" sz="2400" i="1" dirty="0">
                        <a:latin typeface="Cambria Math" charset="0"/>
                      </a:rPr>
                      <m:t>𝑦</m:t>
                    </m:r>
                    <m:d>
                      <m:dPr>
                        <m:ctrlPr>
                          <a:rPr lang="en-US" sz="2400" i="1" dirty="0">
                            <a:latin typeface="Cambria Math" panose="02040503050406030204" pitchFamily="18" charset="0"/>
                          </a:rPr>
                        </m:ctrlPr>
                      </m:dPr>
                      <m:e>
                        <m:r>
                          <a:rPr lang="en-US" sz="2400" i="1" dirty="0">
                            <a:latin typeface="Cambria Math" charset="0"/>
                          </a:rPr>
                          <m:t>𝑡</m:t>
                        </m:r>
                      </m:e>
                    </m:d>
                    <m:r>
                      <a:rPr lang="en-US" sz="2400" i="1" dirty="0">
                        <a:latin typeface="Cambria Math" charset="0"/>
                      </a:rPr>
                      <m:t>=</m:t>
                    </m:r>
                    <m:r>
                      <a:rPr lang="en-US" sz="2400" i="1" dirty="0">
                        <a:latin typeface="Cambria Math" charset="0"/>
                      </a:rPr>
                      <m:t>𝜉</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charset="0"/>
                              </a:rPr>
                              <m:t>𝑥</m:t>
                            </m:r>
                          </m:e>
                          <m:sub>
                            <m:r>
                              <a:rPr lang="en-US" sz="2400" i="1" dirty="0">
                                <a:latin typeface="Cambria Math" charset="0"/>
                              </a:rPr>
                              <m:t>1</m:t>
                            </m:r>
                          </m:sub>
                        </m:sSub>
                        <m:r>
                          <a:rPr lang="en-US" sz="2400" i="1" dirty="0">
                            <a:latin typeface="Cambria Math" charset="0"/>
                          </a:rPr>
                          <m:t>,</m:t>
                        </m:r>
                        <m:r>
                          <a:rPr lang="en-US" sz="2400" i="1" dirty="0">
                            <a:latin typeface="Cambria Math" charset="0"/>
                          </a:rPr>
                          <m:t>𝑡</m:t>
                        </m:r>
                      </m:e>
                    </m:d>
                    <m:r>
                      <a:rPr lang="en-US" sz="2400" i="1" dirty="0">
                        <a:latin typeface="Cambria Math" charset="0"/>
                      </a:rPr>
                      <m:t>−</m:t>
                    </m:r>
                    <m:r>
                      <a:rPr lang="en-US" sz="2400" i="1" dirty="0">
                        <a:latin typeface="Cambria Math" charset="0"/>
                      </a:rPr>
                      <m:t>𝜉</m:t>
                    </m:r>
                    <m:d>
                      <m:dPr>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charset="0"/>
                              </a:rPr>
                              <m:t>𝑥</m:t>
                            </m:r>
                          </m:e>
                          <m:sub>
                            <m:r>
                              <a:rPr lang="en-US" sz="2400" i="1" dirty="0">
                                <a:latin typeface="Cambria Math" charset="0"/>
                              </a:rPr>
                              <m:t>2</m:t>
                            </m:r>
                          </m:sub>
                        </m:sSub>
                        <m:r>
                          <a:rPr lang="en-US" sz="2400" i="1" dirty="0">
                            <a:latin typeface="Cambria Math" charset="0"/>
                          </a:rPr>
                          <m:t>,</m:t>
                        </m:r>
                        <m:r>
                          <a:rPr lang="en-US" sz="2400" i="1" dirty="0">
                            <a:latin typeface="Cambria Math" charset="0"/>
                          </a:rPr>
                          <m:t>𝑡</m:t>
                        </m:r>
                      </m:e>
                    </m:d>
                  </m:oMath>
                </a14:m>
                <a:endParaRPr lang="en-US" sz="2400" dirty="0"/>
              </a:p>
              <a:p>
                <a:r>
                  <a:rPr lang="en-US" sz="2400" dirty="0"/>
                  <a:t>Let interval matrix </a:t>
                </a:r>
                <a:r>
                  <a:rPr lang="en-US" sz="2400" b="1" dirty="0"/>
                  <a:t>A </a:t>
                </a:r>
                <a:r>
                  <a:rPr lang="en-US" sz="2400" dirty="0"/>
                  <a:t>be</a:t>
                </a:r>
                <a:r>
                  <a:rPr lang="en-US" sz="2400" b="1" dirty="0"/>
                  <a:t> </a:t>
                </a:r>
                <a:r>
                  <a:rPr lang="en-US" sz="2400" dirty="0"/>
                  <a:t>such that for all </a:t>
                </a:r>
                <a14:m>
                  <m:oMath xmlns:m="http://schemas.openxmlformats.org/officeDocument/2006/math">
                    <m:r>
                      <a:rPr lang="en-US" sz="2400" b="0" i="1" smtClean="0">
                        <a:latin typeface="Cambria Math" charset="0"/>
                      </a:rPr>
                      <m:t>𝑥</m:t>
                    </m:r>
                    <m:r>
                      <a:rPr lang="en-US" sz="2400" b="0" i="1" smtClean="0">
                        <a:latin typeface="Cambria Math" charset="0"/>
                      </a:rPr>
                      <m:t>∈</m:t>
                    </m:r>
                    <m:r>
                      <a:rPr lang="en-US" sz="2400" b="0" i="1" smtClean="0">
                        <a:latin typeface="Cambria Math" charset="0"/>
                      </a:rPr>
                      <m:t>𝐷</m:t>
                    </m:r>
                    <m:r>
                      <a:rPr lang="en-US" sz="2400" b="0" i="1"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𝐽</m:t>
                        </m:r>
                      </m:e>
                      <m:sub>
                        <m:r>
                          <a:rPr lang="en-US" sz="2400" b="0" i="1" smtClean="0">
                            <a:latin typeface="Cambria Math" charset="0"/>
                          </a:rPr>
                          <m:t>𝑓</m:t>
                        </m:r>
                      </m:sub>
                    </m:sSub>
                    <m:d>
                      <m:dPr>
                        <m:ctrlPr>
                          <a:rPr lang="en-US" sz="2400" b="0" i="1" smtClean="0">
                            <a:latin typeface="Cambria Math" panose="02040503050406030204" pitchFamily="18" charset="0"/>
                          </a:rPr>
                        </m:ctrlPr>
                      </m:dPr>
                      <m:e>
                        <m:r>
                          <a:rPr lang="en-US" sz="2400" b="0" i="1" smtClean="0">
                            <a:latin typeface="Cambria Math" charset="0"/>
                          </a:rPr>
                          <m:t>𝑥</m:t>
                        </m:r>
                      </m:e>
                    </m:d>
                    <m:r>
                      <a:rPr lang="en-US" sz="2400" b="0" i="1" smtClean="0">
                        <a:latin typeface="Cambria Math" charset="0"/>
                      </a:rPr>
                      <m:t>∈</m:t>
                    </m:r>
                    <m:r>
                      <a:rPr lang="en-US" sz="2400" b="1" i="1" smtClean="0">
                        <a:latin typeface="Cambria Math" charset="0"/>
                      </a:rPr>
                      <m:t>𝑨</m:t>
                    </m:r>
                  </m:oMath>
                </a14:m>
                <a:r>
                  <a:rPr lang="en-US" sz="2400" dirty="0"/>
                  <a:t>, </a:t>
                </a:r>
              </a:p>
              <a:p>
                <a:r>
                  <a:rPr lang="en-US" sz="2400" dirty="0"/>
                  <a:t>Then </a:t>
                </a:r>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charset="0"/>
                          </a:rPr>
                          <m:t>𝑦</m:t>
                        </m:r>
                      </m:e>
                    </m:acc>
                    <m:d>
                      <m:dPr>
                        <m:ctrlPr>
                          <a:rPr lang="en-US" sz="2400" i="1" dirty="0">
                            <a:latin typeface="Cambria Math" panose="02040503050406030204" pitchFamily="18" charset="0"/>
                          </a:rPr>
                        </m:ctrlPr>
                      </m:dPr>
                      <m:e>
                        <m:r>
                          <a:rPr lang="en-US" sz="2400" i="1" dirty="0">
                            <a:latin typeface="Cambria Math" charset="0"/>
                          </a:rPr>
                          <m:t>𝑡</m:t>
                        </m:r>
                      </m:e>
                    </m:d>
                    <m:r>
                      <a:rPr lang="en-US" sz="2400" i="1" dirty="0">
                        <a:latin typeface="Cambria Math" charset="0"/>
                      </a:rPr>
                      <m:t>=</m:t>
                    </m:r>
                    <m:r>
                      <a:rPr lang="en-US" sz="2400" i="1" dirty="0">
                        <a:latin typeface="Cambria Math" charset="0"/>
                      </a:rPr>
                      <m:t>𝐴</m:t>
                    </m:r>
                    <m:d>
                      <m:dPr>
                        <m:ctrlPr>
                          <a:rPr lang="en-US" sz="2400" i="1" dirty="0">
                            <a:latin typeface="Cambria Math" panose="02040503050406030204" pitchFamily="18" charset="0"/>
                          </a:rPr>
                        </m:ctrlPr>
                      </m:dPr>
                      <m:e>
                        <m:r>
                          <a:rPr lang="en-US" sz="2400" i="1" dirty="0">
                            <a:latin typeface="Cambria Math" charset="0"/>
                          </a:rPr>
                          <m:t>𝑡</m:t>
                        </m:r>
                      </m:e>
                    </m:d>
                    <m:r>
                      <a:rPr lang="en-US" sz="2400" i="1" dirty="0">
                        <a:latin typeface="Cambria Math" charset="0"/>
                      </a:rPr>
                      <m:t>𝑦</m:t>
                    </m:r>
                    <m:d>
                      <m:dPr>
                        <m:ctrlPr>
                          <a:rPr lang="en-US" sz="2400" i="1" dirty="0">
                            <a:latin typeface="Cambria Math" panose="02040503050406030204" pitchFamily="18" charset="0"/>
                          </a:rPr>
                        </m:ctrlPr>
                      </m:dPr>
                      <m:e>
                        <m:r>
                          <a:rPr lang="en-US" sz="2400" i="1" dirty="0">
                            <a:latin typeface="Cambria Math" charset="0"/>
                          </a:rPr>
                          <m:t>𝑡</m:t>
                        </m:r>
                      </m:e>
                    </m:d>
                    <m:r>
                      <a:rPr lang="en-US" sz="2400" b="0" i="1" dirty="0" smtClean="0">
                        <a:latin typeface="Cambria Math" charset="0"/>
                      </a:rPr>
                      <m:t>, </m:t>
                    </m:r>
                  </m:oMath>
                </a14:m>
                <a:r>
                  <a:rPr lang="en-US" sz="2400" dirty="0"/>
                  <a:t>for some </a:t>
                </a:r>
                <a14:m>
                  <m:oMath xmlns:m="http://schemas.openxmlformats.org/officeDocument/2006/math">
                    <m:r>
                      <m:rPr>
                        <m:sty m:val="p"/>
                      </m:rPr>
                      <a:rPr lang="en-US" sz="2400" b="0" i="0" dirty="0" smtClean="0">
                        <a:latin typeface="Cambria Math" charset="0"/>
                      </a:rPr>
                      <m:t>A</m:t>
                    </m:r>
                    <m:d>
                      <m:dPr>
                        <m:ctrlPr>
                          <a:rPr lang="en-US" sz="2400" b="0" i="1" dirty="0" smtClean="0">
                            <a:latin typeface="Cambria Math" panose="02040503050406030204" pitchFamily="18" charset="0"/>
                          </a:rPr>
                        </m:ctrlPr>
                      </m:dPr>
                      <m:e>
                        <m:r>
                          <m:rPr>
                            <m:sty m:val="p"/>
                          </m:rPr>
                          <a:rPr lang="en-US" sz="2400" b="0" i="0" dirty="0" smtClean="0">
                            <a:latin typeface="Cambria Math" charset="0"/>
                          </a:rPr>
                          <m:t>t</m:t>
                        </m:r>
                      </m:e>
                    </m:d>
                    <m:r>
                      <a:rPr lang="en-US" sz="2400" b="0" i="1" dirty="0" smtClean="0">
                        <a:latin typeface="Cambria Math" charset="0"/>
                      </a:rPr>
                      <m:t>∈</m:t>
                    </m:r>
                    <m:r>
                      <a:rPr lang="en-US" sz="2400" b="1" i="1" dirty="0" smtClean="0">
                        <a:latin typeface="Cambria Math" charset="0"/>
                      </a:rPr>
                      <m:t>𝑨</m:t>
                    </m:r>
                  </m:oMath>
                </a14:m>
                <a:endParaRPr lang="en-US" sz="2400" dirty="0"/>
              </a:p>
              <a:p>
                <a:r>
                  <a:rPr lang="en-US" sz="2400" dirty="0"/>
                  <a:t>This gives discrepancy </a:t>
                </a:r>
                <a14:m>
                  <m:oMath xmlns:m="http://schemas.openxmlformats.org/officeDocument/2006/math">
                    <m:r>
                      <a:rPr lang="en-US" sz="2400" b="0" i="1" dirty="0" smtClean="0">
                        <a:latin typeface="Cambria Math" charset="0"/>
                      </a:rPr>
                      <m:t>𝛽</m:t>
                    </m:r>
                    <m:d>
                      <m:dPr>
                        <m:ctrlPr>
                          <a:rPr lang="en-US" sz="2400" b="0" i="1" dirty="0" smtClean="0">
                            <a:latin typeface="Cambria Math" panose="02040503050406030204" pitchFamily="18" charset="0"/>
                          </a:rPr>
                        </m:ctrlPr>
                      </m:dPr>
                      <m:e>
                        <m:sSub>
                          <m:sSubPr>
                            <m:ctrlPr>
                              <a:rPr lang="en-US" sz="2400" b="0" i="1" dirty="0" smtClean="0">
                                <a:latin typeface="Cambria Math" panose="02040503050406030204" pitchFamily="18" charset="0"/>
                              </a:rPr>
                            </m:ctrlPr>
                          </m:sSubPr>
                          <m:e>
                            <m:d>
                              <m:dPr>
                                <m:begChr m:val="|"/>
                                <m:endChr m:val="|"/>
                                <m:ctrlPr>
                                  <a:rPr lang="en-US" sz="2400" b="0" i="1" dirty="0" smtClean="0">
                                    <a:latin typeface="Cambria Math" panose="02040503050406030204" pitchFamily="18" charset="0"/>
                                  </a:rPr>
                                </m:ctrlPr>
                              </m:dPr>
                              <m:e>
                                <m:d>
                                  <m:dPr>
                                    <m:begChr m:val="|"/>
                                    <m:endChr m:val="|"/>
                                    <m:ctrlPr>
                                      <a:rPr lang="en-US" sz="2400" b="0" i="1" dirty="0" smtClean="0">
                                        <a:latin typeface="Cambria Math" panose="02040503050406030204" pitchFamily="18" charset="0"/>
                                      </a:rPr>
                                    </m:ctrlPr>
                                  </m:dPr>
                                  <m:e>
                                    <m:sSub>
                                      <m:sSubPr>
                                        <m:ctrlPr>
                                          <a:rPr lang="en-US" sz="2400" b="0" i="1" dirty="0" smtClean="0">
                                            <a:latin typeface="Cambria Math" panose="02040503050406030204" pitchFamily="18" charset="0"/>
                                          </a:rPr>
                                        </m:ctrlPr>
                                      </m:sSubPr>
                                      <m:e>
                                        <m:r>
                                          <a:rPr lang="en-US" sz="2400" b="0" i="1" dirty="0" smtClean="0">
                                            <a:latin typeface="Cambria Math" charset="0"/>
                                          </a:rPr>
                                          <m:t>𝑥</m:t>
                                        </m:r>
                                      </m:e>
                                      <m:sub>
                                        <m:r>
                                          <a:rPr lang="en-US" sz="2400" b="0" i="1" dirty="0" smtClean="0">
                                            <a:latin typeface="Cambria Math" charset="0"/>
                                          </a:rPr>
                                          <m:t>1</m:t>
                                        </m:r>
                                      </m:sub>
                                    </m:sSub>
                                    <m:r>
                                      <a:rPr lang="en-US" sz="2400" b="0" i="1" dirty="0" smtClean="0">
                                        <a:latin typeface="Cambria Math" charset="0"/>
                                      </a:rPr>
                                      <m:t>−</m:t>
                                    </m:r>
                                    <m:sSub>
                                      <m:sSubPr>
                                        <m:ctrlPr>
                                          <a:rPr lang="en-US" sz="2400" b="0" i="1" dirty="0" smtClean="0">
                                            <a:latin typeface="Cambria Math" panose="02040503050406030204" pitchFamily="18" charset="0"/>
                                          </a:rPr>
                                        </m:ctrlPr>
                                      </m:sSubPr>
                                      <m:e>
                                        <m:r>
                                          <a:rPr lang="en-US" sz="2400" b="0" i="1" dirty="0" smtClean="0">
                                            <a:latin typeface="Cambria Math" charset="0"/>
                                          </a:rPr>
                                          <m:t>𝑥</m:t>
                                        </m:r>
                                      </m:e>
                                      <m:sub>
                                        <m:r>
                                          <a:rPr lang="en-US" sz="2400" b="0" i="1" dirty="0" smtClean="0">
                                            <a:latin typeface="Cambria Math" charset="0"/>
                                          </a:rPr>
                                          <m:t>2</m:t>
                                        </m:r>
                                      </m:sub>
                                    </m:sSub>
                                  </m:e>
                                </m:d>
                              </m:e>
                            </m:d>
                          </m:e>
                          <m:sub>
                            <m:r>
                              <a:rPr lang="en-US" sz="2400" b="0" i="1" dirty="0" smtClean="0">
                                <a:latin typeface="Cambria Math" charset="0"/>
                              </a:rPr>
                              <m:t>𝑀</m:t>
                            </m:r>
                          </m:sub>
                        </m:sSub>
                        <m:r>
                          <a:rPr lang="en-US" sz="2400" b="0" i="1" dirty="0" smtClean="0">
                            <a:latin typeface="Cambria Math" charset="0"/>
                          </a:rPr>
                          <m:t>, </m:t>
                        </m:r>
                        <m:r>
                          <a:rPr lang="en-US" sz="2400" b="0" i="1" dirty="0" smtClean="0">
                            <a:latin typeface="Cambria Math" charset="0"/>
                          </a:rPr>
                          <m:t>𝑡</m:t>
                        </m:r>
                      </m:e>
                    </m:d>
                    <m:r>
                      <a:rPr lang="en-US" sz="2400" b="0" i="1" dirty="0" smtClean="0">
                        <a:latin typeface="Cambria Math" charset="0"/>
                      </a:rPr>
                      <m:t>=</m:t>
                    </m:r>
                    <m:sSub>
                      <m:sSubPr>
                        <m:ctrlPr>
                          <a:rPr lang="en-US" sz="2400" b="0" i="1" dirty="0" smtClean="0">
                            <a:latin typeface="Cambria Math" panose="02040503050406030204" pitchFamily="18" charset="0"/>
                          </a:rPr>
                        </m:ctrlPr>
                      </m:sSubPr>
                      <m:e>
                        <m:d>
                          <m:dPr>
                            <m:begChr m:val="|"/>
                            <m:endChr m:val="|"/>
                            <m:ctrlPr>
                              <a:rPr lang="en-US" sz="2400" b="0" i="1" dirty="0" smtClean="0">
                                <a:latin typeface="Cambria Math" panose="02040503050406030204" pitchFamily="18" charset="0"/>
                              </a:rPr>
                            </m:ctrlPr>
                          </m:dPr>
                          <m:e>
                            <m:d>
                              <m:dPr>
                                <m:begChr m:val="|"/>
                                <m:endChr m:val="|"/>
                                <m:ctrlPr>
                                  <a:rPr lang="en-US" sz="2400" b="0" i="1" dirty="0" smtClean="0">
                                    <a:latin typeface="Cambria Math" panose="02040503050406030204" pitchFamily="18" charset="0"/>
                                  </a:rPr>
                                </m:ctrlPr>
                              </m:dPr>
                              <m:e>
                                <m:sSub>
                                  <m:sSubPr>
                                    <m:ctrlPr>
                                      <a:rPr lang="en-US" sz="2400" b="0" i="1" dirty="0" smtClean="0">
                                        <a:latin typeface="Cambria Math" panose="02040503050406030204" pitchFamily="18" charset="0"/>
                                      </a:rPr>
                                    </m:ctrlPr>
                                  </m:sSubPr>
                                  <m:e>
                                    <m:r>
                                      <a:rPr lang="en-US" sz="2400" b="0" i="1" dirty="0" smtClean="0">
                                        <a:latin typeface="Cambria Math" charset="0"/>
                                      </a:rPr>
                                      <m:t>𝑥</m:t>
                                    </m:r>
                                  </m:e>
                                  <m:sub>
                                    <m:r>
                                      <a:rPr lang="en-US" sz="2400" b="0" i="1" dirty="0" smtClean="0">
                                        <a:latin typeface="Cambria Math" charset="0"/>
                                      </a:rPr>
                                      <m:t>1</m:t>
                                    </m:r>
                                  </m:sub>
                                </m:sSub>
                                <m:r>
                                  <a:rPr lang="en-US" sz="2400" b="0" i="1" dirty="0" smtClean="0">
                                    <a:latin typeface="Cambria Math" charset="0"/>
                                  </a:rPr>
                                  <m:t>−</m:t>
                                </m:r>
                                <m:sSub>
                                  <m:sSubPr>
                                    <m:ctrlPr>
                                      <a:rPr lang="en-US" sz="2400" b="0" i="1" dirty="0" smtClean="0">
                                        <a:latin typeface="Cambria Math" panose="02040503050406030204" pitchFamily="18" charset="0"/>
                                      </a:rPr>
                                    </m:ctrlPr>
                                  </m:sSubPr>
                                  <m:e>
                                    <m:r>
                                      <a:rPr lang="en-US" sz="2400" b="0" i="1" dirty="0" smtClean="0">
                                        <a:latin typeface="Cambria Math" charset="0"/>
                                      </a:rPr>
                                      <m:t>𝑥</m:t>
                                    </m:r>
                                  </m:e>
                                  <m:sub>
                                    <m:r>
                                      <a:rPr lang="en-US" sz="2400" b="0" i="1" dirty="0" smtClean="0">
                                        <a:latin typeface="Cambria Math" charset="0"/>
                                      </a:rPr>
                                      <m:t>2</m:t>
                                    </m:r>
                                  </m:sub>
                                </m:sSub>
                              </m:e>
                            </m:d>
                          </m:e>
                        </m:d>
                      </m:e>
                      <m:sub>
                        <m:r>
                          <a:rPr lang="en-US" sz="2400" b="0" i="1" dirty="0" smtClean="0">
                            <a:latin typeface="Cambria Math" charset="0"/>
                          </a:rPr>
                          <m:t>𝑀</m:t>
                        </m:r>
                      </m:sub>
                    </m:sSub>
                    <m:sSup>
                      <m:sSupPr>
                        <m:ctrlPr>
                          <a:rPr lang="en-US" sz="2400" b="0" i="1" dirty="0" smtClean="0">
                            <a:latin typeface="Cambria Math" panose="02040503050406030204" pitchFamily="18" charset="0"/>
                          </a:rPr>
                        </m:ctrlPr>
                      </m:sSupPr>
                      <m:e>
                        <m:r>
                          <a:rPr lang="en-US" sz="2400" b="0" i="1" dirty="0" smtClean="0">
                            <a:latin typeface="Cambria Math" charset="0"/>
                          </a:rPr>
                          <m:t>𝑒</m:t>
                        </m:r>
                      </m:e>
                      <m:sup>
                        <m:f>
                          <m:fPr>
                            <m:ctrlPr>
                              <a:rPr lang="en-US" sz="2400" b="0" i="1" dirty="0" smtClean="0">
                                <a:latin typeface="Cambria Math" panose="02040503050406030204" pitchFamily="18" charset="0"/>
                              </a:rPr>
                            </m:ctrlPr>
                          </m:fPr>
                          <m:num>
                            <m:sSup>
                              <m:sSupPr>
                                <m:ctrlPr>
                                  <a:rPr lang="en-US" sz="2400" b="0" i="1" dirty="0" smtClean="0">
                                    <a:latin typeface="Cambria Math" panose="02040503050406030204" pitchFamily="18" charset="0"/>
                                  </a:rPr>
                                </m:ctrlPr>
                              </m:sSupPr>
                              <m:e>
                                <m:r>
                                  <a:rPr lang="en-US" sz="2400" b="0" i="1" dirty="0" smtClean="0">
                                    <a:latin typeface="Cambria Math" charset="0"/>
                                  </a:rPr>
                                  <m:t>𝛾</m:t>
                                </m:r>
                              </m:e>
                              <m:sup>
                                <m:r>
                                  <a:rPr lang="en-US" sz="2400" b="0" i="1" dirty="0" smtClean="0">
                                    <a:latin typeface="Cambria Math" charset="0"/>
                                  </a:rPr>
                                  <m:t>∗</m:t>
                                </m:r>
                              </m:sup>
                            </m:sSup>
                          </m:num>
                          <m:den>
                            <m:r>
                              <a:rPr lang="en-US" sz="2400" b="0" i="1" dirty="0" smtClean="0">
                                <a:latin typeface="Cambria Math" charset="0"/>
                              </a:rPr>
                              <m:t>2</m:t>
                            </m:r>
                          </m:den>
                        </m:f>
                        <m:r>
                          <a:rPr lang="en-US" sz="2400" b="0" i="1" dirty="0" smtClean="0">
                            <a:latin typeface="Cambria Math" charset="0"/>
                          </a:rPr>
                          <m:t>𝑡</m:t>
                        </m:r>
                      </m:sup>
                    </m:sSup>
                  </m:oMath>
                </a14:m>
                <a:r>
                  <a:rPr lang="en-US" sz="2400" dirty="0"/>
                  <a:t>, where</a:t>
                </a:r>
                <a14:m>
                  <m:oMath xmlns:m="http://schemas.openxmlformats.org/officeDocument/2006/math">
                    <m:r>
                      <a:rPr lang="en-US" sz="2400" b="0" i="1" smtClean="0">
                        <a:latin typeface="Cambria Math" charset="0"/>
                      </a:rPr>
                      <m:t> </m:t>
                    </m:r>
                    <m:sSup>
                      <m:sSupPr>
                        <m:ctrlPr>
                          <a:rPr lang="en-US" sz="2400" b="0" i="1" smtClean="0">
                            <a:latin typeface="Cambria Math" panose="02040503050406030204" pitchFamily="18" charset="0"/>
                          </a:rPr>
                        </m:ctrlPr>
                      </m:sSupPr>
                      <m:e>
                        <m:r>
                          <a:rPr lang="en-US" sz="2400" b="0" i="1" smtClean="0">
                            <a:latin typeface="Cambria Math" charset="0"/>
                          </a:rPr>
                          <m:t>𝛾</m:t>
                        </m:r>
                      </m:e>
                      <m:sup>
                        <m:r>
                          <a:rPr lang="en-US" sz="2400" b="0" i="1" smtClean="0">
                            <a:latin typeface="Cambria Math" charset="0"/>
                          </a:rPr>
                          <m:t>∗</m:t>
                        </m:r>
                      </m:sup>
                    </m:sSup>
                    <m:r>
                      <a:rPr lang="en-US" sz="2400" b="0" i="1" smtClean="0">
                        <a:latin typeface="Cambria Math" charset="0"/>
                      </a:rPr>
                      <m:t>=</m:t>
                    </m:r>
                    <m:func>
                      <m:funcPr>
                        <m:ctrlPr>
                          <a:rPr lang="en-US" sz="2400" b="0" i="1" smtClean="0">
                            <a:latin typeface="Cambria Math" panose="02040503050406030204" pitchFamily="18" charset="0"/>
                          </a:rPr>
                        </m:ctrlPr>
                      </m:funcPr>
                      <m:fName>
                        <m:r>
                          <m:rPr>
                            <m:sty m:val="p"/>
                          </m:rPr>
                          <a:rPr lang="en-US" sz="2400" b="0" i="0" smtClean="0">
                            <a:latin typeface="Cambria Math" charset="0"/>
                          </a:rPr>
                          <m:t>min</m:t>
                        </m:r>
                      </m:fName>
                      <m:e>
                        <m:r>
                          <a:rPr lang="en-US" sz="2400" b="0" i="1" smtClean="0">
                            <a:latin typeface="Cambria Math" charset="0"/>
                          </a:rPr>
                          <m:t>𝛾</m:t>
                        </m:r>
                      </m:e>
                    </m:func>
                  </m:oMath>
                </a14:m>
                <a:r>
                  <a:rPr lang="en-US" sz="2400" dirty="0"/>
                  <a:t> </a:t>
                </a:r>
                <a:r>
                  <a:rPr lang="en-US" sz="2400" dirty="0" err="1"/>
                  <a:t>s.t.</a:t>
                </a:r>
                <a:r>
                  <a:rPr lang="en-US" sz="2400" dirty="0"/>
                  <a:t>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charset="0"/>
                          </a:rPr>
                          <m:t>𝐴</m:t>
                        </m:r>
                      </m:e>
                      <m:sup>
                        <m:r>
                          <a:rPr lang="en-US" sz="2400" b="0" i="1" smtClean="0">
                            <a:latin typeface="Cambria Math" charset="0"/>
                          </a:rPr>
                          <m:t>𝑇</m:t>
                        </m:r>
                      </m:sup>
                    </m:sSup>
                    <m:r>
                      <a:rPr lang="en-US" sz="2400" b="0" i="1" smtClean="0">
                        <a:latin typeface="Cambria Math" charset="0"/>
                      </a:rPr>
                      <m:t>𝑀</m:t>
                    </m:r>
                    <m:r>
                      <a:rPr lang="en-US" sz="2400" b="0" i="1" smtClean="0">
                        <a:latin typeface="Cambria Math" charset="0"/>
                      </a:rPr>
                      <m:t>+</m:t>
                    </m:r>
                    <m:r>
                      <a:rPr lang="en-US" sz="2400" b="0" i="1" smtClean="0">
                        <a:latin typeface="Cambria Math" charset="0"/>
                      </a:rPr>
                      <m:t>𝑀𝐴</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𝛾</m:t>
                    </m:r>
                    <m:r>
                      <a:rPr lang="en-US" sz="2400" b="0" i="1" smtClean="0">
                        <a:latin typeface="Cambria Math" charset="0"/>
                        <a:ea typeface="Cambria Math" charset="0"/>
                        <a:cs typeface="Cambria Math" charset="0"/>
                      </a:rPr>
                      <m:t>𝑀</m:t>
                    </m:r>
                    <m:r>
                      <a:rPr lang="en-US" sz="2400" b="0" i="1" smtClean="0">
                        <a:latin typeface="Cambria Math" charset="0"/>
                        <a:ea typeface="Cambria Math" charset="0"/>
                        <a:cs typeface="Cambria Math" charset="0"/>
                      </a:rPr>
                      <m:t>, ∀</m:t>
                    </m:r>
                    <m:r>
                      <a:rPr lang="en-US" sz="2400" b="0" i="1" smtClean="0">
                        <a:latin typeface="Cambria Math" charset="0"/>
                        <a:ea typeface="Cambria Math" charset="0"/>
                        <a:cs typeface="Cambria Math" charset="0"/>
                      </a:rPr>
                      <m:t>𝐴</m:t>
                    </m:r>
                    <m:r>
                      <a:rPr lang="en-US" sz="2400" b="0" i="1" smtClean="0">
                        <a:latin typeface="Cambria Math" charset="0"/>
                        <a:ea typeface="Cambria Math" charset="0"/>
                        <a:cs typeface="Cambria Math" charset="0"/>
                      </a:rPr>
                      <m:t>∈</m:t>
                    </m:r>
                    <m:r>
                      <a:rPr lang="en-US" sz="2400" b="1" i="1" smtClean="0">
                        <a:latin typeface="Cambria Math" charset="0"/>
                        <a:ea typeface="Cambria Math" charset="0"/>
                        <a:cs typeface="Cambria Math" charset="0"/>
                      </a:rPr>
                      <m:t>𝑨</m:t>
                    </m:r>
                  </m:oMath>
                </a14:m>
                <a:r>
                  <a:rPr lang="en-US" sz="2400" dirty="0"/>
                  <a:t> --- (*)</a:t>
                </a:r>
              </a:p>
              <a:p>
                <a:endParaRPr lang="en-US" sz="2400" dirty="0"/>
              </a:p>
              <a:p>
                <a:r>
                  <a:rPr lang="en-US" sz="2400" dirty="0"/>
                  <a:t>Solving (*)</a:t>
                </a:r>
              </a:p>
              <a:p>
                <a:pPr lvl="1"/>
                <a:r>
                  <a:rPr lang="en-US" sz="2000" dirty="0"/>
                  <a:t>Fix </a:t>
                </a:r>
                <a14:m>
                  <m:oMath xmlns:m="http://schemas.openxmlformats.org/officeDocument/2006/math">
                    <m:r>
                      <a:rPr lang="en-US" sz="2000" b="0" i="1" smtClean="0">
                        <a:latin typeface="Cambria Math" charset="0"/>
                      </a:rPr>
                      <m:t>𝑀</m:t>
                    </m:r>
                    <m:r>
                      <a:rPr lang="en-US" sz="2000" b="0" i="1" smtClean="0">
                        <a:latin typeface="Cambria Math" charset="0"/>
                      </a:rPr>
                      <m:t>=</m:t>
                    </m:r>
                    <m:r>
                      <a:rPr lang="en-US" sz="2000" b="0" i="1" smtClean="0">
                        <a:latin typeface="Cambria Math" charset="0"/>
                      </a:rPr>
                      <m:t>𝐼</m:t>
                    </m:r>
                    <m:r>
                      <a:rPr lang="en-US" sz="2000" b="0" i="1" smtClean="0">
                        <a:latin typeface="Cambria Math" charset="0"/>
                      </a:rPr>
                      <m:t>,  </m:t>
                    </m:r>
                    <m:sSup>
                      <m:sSupPr>
                        <m:ctrlPr>
                          <a:rPr lang="en-US" sz="2000" b="0" i="1" smtClean="0">
                            <a:latin typeface="Cambria Math" panose="02040503050406030204" pitchFamily="18" charset="0"/>
                          </a:rPr>
                        </m:ctrlPr>
                      </m:sSupPr>
                      <m:e>
                        <m:r>
                          <a:rPr lang="en-US" sz="2000" b="0" i="1" smtClean="0">
                            <a:latin typeface="Cambria Math" charset="0"/>
                          </a:rPr>
                          <m:t>𝛾</m:t>
                        </m:r>
                      </m:e>
                      <m:sup>
                        <m:r>
                          <a:rPr lang="en-US" sz="2000" b="0" i="1" smtClean="0">
                            <a:latin typeface="Cambria Math" charset="0"/>
                          </a:rPr>
                          <m:t>∗</m:t>
                        </m:r>
                      </m:sup>
                    </m:sSup>
                    <m:r>
                      <a:rPr lang="en-US" sz="2000" b="0" i="1" smtClean="0">
                        <a:latin typeface="Cambria Math" charset="0"/>
                      </a:rPr>
                      <m:t>=</m:t>
                    </m:r>
                    <m:sSub>
                      <m:sSubPr>
                        <m:ctrlPr>
                          <a:rPr lang="en-US" sz="2000" i="1" smtClean="0">
                            <a:latin typeface="Cambria Math" panose="02040503050406030204" pitchFamily="18" charset="0"/>
                          </a:rPr>
                        </m:ctrlPr>
                      </m:sSubPr>
                      <m:e>
                        <m:r>
                          <a:rPr lang="en-US" sz="2000" i="1" smtClean="0">
                            <a:latin typeface="Cambria Math" charset="0"/>
                          </a:rPr>
                          <m:t>𝜆</m:t>
                        </m:r>
                      </m:e>
                      <m:sub>
                        <m:r>
                          <a:rPr lang="en-US" sz="2000" b="0" i="1" smtClean="0">
                            <a:latin typeface="Cambria Math" charset="0"/>
                          </a:rPr>
                          <m:t>𝑚𝑎𝑥</m:t>
                        </m:r>
                      </m:sub>
                    </m:sSub>
                    <m:d>
                      <m:dPr>
                        <m:ctrlPr>
                          <a:rPr lang="en-US" sz="2000" b="0" i="1" smtClean="0">
                            <a:latin typeface="Cambria Math" panose="02040503050406030204" pitchFamily="18" charset="0"/>
                          </a:rPr>
                        </m:ctrlPr>
                      </m:dPr>
                      <m:e>
                        <m:r>
                          <a:rPr lang="en-US" sz="2000" b="0" i="1" smtClean="0">
                            <a:latin typeface="Cambria Math" charset="0"/>
                          </a:rPr>
                          <m:t>𝐴</m:t>
                        </m:r>
                        <m:r>
                          <a:rPr lang="en-US" sz="2000" b="0" i="1" smtClean="0">
                            <a:latin typeface="Cambria Math" charset="0"/>
                          </a:rPr>
                          <m:t>+</m:t>
                        </m:r>
                        <m:sSup>
                          <m:sSupPr>
                            <m:ctrlPr>
                              <a:rPr lang="en-US" sz="2000" b="0" i="1" smtClean="0">
                                <a:latin typeface="Cambria Math" panose="02040503050406030204" pitchFamily="18" charset="0"/>
                              </a:rPr>
                            </m:ctrlPr>
                          </m:sSupPr>
                          <m:e>
                            <m:r>
                              <a:rPr lang="en-US" sz="2000" b="0" i="1" smtClean="0">
                                <a:latin typeface="Cambria Math" charset="0"/>
                              </a:rPr>
                              <m:t>𝐴</m:t>
                            </m:r>
                          </m:e>
                          <m:sup>
                            <m:r>
                              <a:rPr lang="en-US" sz="2000" b="0" i="1" smtClean="0">
                                <a:latin typeface="Cambria Math" charset="0"/>
                              </a:rPr>
                              <m:t>𝑇</m:t>
                            </m:r>
                          </m:sup>
                        </m:sSup>
                      </m:e>
                    </m:d>
                    <m:r>
                      <a:rPr lang="en-US" sz="2000" b="0" i="1" smtClean="0">
                        <a:latin typeface="Cambria Math" charset="0"/>
                      </a:rPr>
                      <m:t>+</m:t>
                    </m:r>
                    <m:r>
                      <a:rPr lang="en-US" sz="2000" b="0" i="1" smtClean="0">
                        <a:latin typeface="Cambria Math" charset="0"/>
                      </a:rPr>
                      <m:t>𝑒𝑟𝑟𝑜𝑟</m:t>
                    </m:r>
                  </m:oMath>
                </a14:m>
                <a:endParaRPr lang="en-US" sz="2000" dirty="0"/>
              </a:p>
              <a:p>
                <a:pPr lvl="1"/>
                <a:endParaRPr lang="en-US" sz="2000" dirty="0"/>
              </a:p>
              <a:p>
                <a:endParaRPr lang="en-US" sz="2400" dirty="0"/>
              </a:p>
              <a:p>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080" t="-840" r="-13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EAAE5373-EA94-42CD-B08F-88E8C680AB44}" type="slidenum">
              <a:rPr lang="en-US" smtClean="0"/>
              <a:t>21</a:t>
            </a:fld>
            <a:endParaRPr lang="en-US"/>
          </a:p>
        </p:txBody>
      </p:sp>
    </p:spTree>
    <p:extLst>
      <p:ext uri="{BB962C8B-B14F-4D97-AF65-F5344CB8AC3E}">
        <p14:creationId xmlns:p14="http://schemas.microsoft.com/office/powerpoint/2010/main" val="91163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sz="3600" dirty="0"/>
                  <a:t>Simulation</a:t>
                </a:r>
                <a14:m>
                  <m:oMath xmlns:m="http://schemas.openxmlformats.org/officeDocument/2006/math">
                    <m:r>
                      <a:rPr lang="en-US" sz="3600" b="0" i="0" smtClean="0">
                        <a:latin typeface="Cambria Math" charset="0"/>
                      </a:rPr>
                      <m:t> </m:t>
                    </m:r>
                    <m:r>
                      <a:rPr lang="en-US" sz="3600" b="0" i="1" smtClean="0">
                        <a:latin typeface="Cambria Math" charset="0"/>
                      </a:rPr>
                      <m:t>⊕</m:t>
                    </m:r>
                    <m:r>
                      <a:rPr lang="en-US" sz="3600" b="0" i="1" smtClean="0">
                        <a:latin typeface="Cambria Math" charset="0"/>
                      </a:rPr>
                      <m:t>𝛽</m:t>
                    </m:r>
                  </m:oMath>
                </a14:m>
                <a:r>
                  <a:rPr lang="en-US" sz="3600" dirty="0"/>
                  <a:t> </a:t>
                </a:r>
                <a:r>
                  <a:rPr lang="en-US" sz="3600" dirty="0">
                    <a:sym typeface="Wingdings" panose="05000000000000000000" pitchFamily="2" charset="2"/>
                  </a:rPr>
                  <a:t> </a:t>
                </a:r>
                <a:r>
                  <a:rPr lang="en-US" sz="3600" dirty="0" err="1"/>
                  <a:t>Reachtubes</a:t>
                </a:r>
                <a:endParaRPr lang="en-US" sz="36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15159" y="1289155"/>
                <a:ext cx="5775434" cy="4815988"/>
              </a:xfrm>
            </p:spPr>
            <p:txBody>
              <a:bodyPr/>
              <a:lstStyle/>
              <a:p>
                <a:pPr marL="0" indent="0">
                  <a:buNone/>
                </a:pPr>
                <a14:m>
                  <m:oMath xmlns:m="http://schemas.openxmlformats.org/officeDocument/2006/math">
                    <m:r>
                      <a:rPr lang="en-US" sz="1800" b="1" i="1" dirty="0" smtClean="0">
                        <a:solidFill>
                          <a:srgbClr val="00B0F0"/>
                        </a:solidFill>
                        <a:latin typeface="Cambria Math" panose="02040503050406030204" pitchFamily="18" charset="0"/>
                      </a:rPr>
                      <m:t>𝒔𝒊𝒎𝒖𝒍𝒂𝒕𝒊𝒐𝒏</m:t>
                    </m:r>
                    <m:r>
                      <a:rPr lang="en-US" sz="1800" b="1" i="1" dirty="0" smtClean="0">
                        <a:solidFill>
                          <a:srgbClr val="00B0F0"/>
                        </a:solidFill>
                        <a:latin typeface="Cambria Math" panose="02040503050406030204" pitchFamily="18" charset="0"/>
                      </a:rPr>
                      <m:t>(</m:t>
                    </m:r>
                    <m:sSub>
                      <m:sSubPr>
                        <m:ctrlPr>
                          <a:rPr lang="en-US" sz="1800" b="1" i="1" dirty="0" smtClean="0">
                            <a:solidFill>
                              <a:srgbClr val="00B0F0"/>
                            </a:solidFill>
                            <a:latin typeface="Cambria Math" panose="02040503050406030204" pitchFamily="18" charset="0"/>
                          </a:rPr>
                        </m:ctrlPr>
                      </m:sSubPr>
                      <m:e>
                        <m:r>
                          <a:rPr lang="en-US" sz="1800" b="1" i="1" dirty="0" smtClean="0">
                            <a:solidFill>
                              <a:srgbClr val="00B0F0"/>
                            </a:solidFill>
                            <a:latin typeface="Cambria Math" panose="02040503050406030204" pitchFamily="18" charset="0"/>
                          </a:rPr>
                          <m:t>𝒙</m:t>
                        </m:r>
                      </m:e>
                      <m:sub>
                        <m:r>
                          <a:rPr lang="en-US" sz="1800" b="1" i="1" dirty="0">
                            <a:solidFill>
                              <a:srgbClr val="00B0F0"/>
                            </a:solidFill>
                            <a:latin typeface="Cambria Math" panose="02040503050406030204" pitchFamily="18" charset="0"/>
                          </a:rPr>
                          <m:t>𝟎</m:t>
                        </m:r>
                      </m:sub>
                    </m:sSub>
                    <m:r>
                      <a:rPr lang="en-US" sz="1800" b="1" i="1" dirty="0">
                        <a:solidFill>
                          <a:srgbClr val="00B0F0"/>
                        </a:solidFill>
                        <a:latin typeface="Cambria Math" panose="02040503050406030204" pitchFamily="18" charset="0"/>
                      </a:rPr>
                      <m:t> ,</m:t>
                    </m:r>
                    <m:r>
                      <a:rPr lang="en-US" sz="1800" b="1" i="1" dirty="0" smtClean="0">
                        <a:solidFill>
                          <a:srgbClr val="00B0F0"/>
                        </a:solidFill>
                        <a:latin typeface="Cambria Math" panose="02040503050406030204" pitchFamily="18" charset="0"/>
                      </a:rPr>
                      <m:t>𝒉</m:t>
                    </m:r>
                    <m:r>
                      <a:rPr lang="en-US" sz="1800" b="1" i="1" dirty="0" smtClean="0">
                        <a:solidFill>
                          <a:srgbClr val="00B0F0"/>
                        </a:solidFill>
                        <a:latin typeface="Cambria Math" panose="02040503050406030204" pitchFamily="18" charset="0"/>
                      </a:rPr>
                      <m:t>,</m:t>
                    </m:r>
                    <m:r>
                      <a:rPr lang="en-US" sz="1800" b="1" i="1" dirty="0" smtClean="0">
                        <a:solidFill>
                          <a:srgbClr val="00B0F0"/>
                        </a:solidFill>
                        <a:latin typeface="Cambria Math" panose="02040503050406030204" pitchFamily="18" charset="0"/>
                      </a:rPr>
                      <m:t>𝝐</m:t>
                    </m:r>
                    <m:r>
                      <a:rPr lang="en-US" sz="1800" b="1" i="1" dirty="0" err="1">
                        <a:solidFill>
                          <a:srgbClr val="00B0F0"/>
                        </a:solidFill>
                        <a:latin typeface="Cambria Math" panose="02040503050406030204" pitchFamily="18" charset="0"/>
                      </a:rPr>
                      <m:t>,</m:t>
                    </m:r>
                    <m:r>
                      <a:rPr lang="en-US" sz="1800" b="1" i="1" dirty="0" err="1">
                        <a:solidFill>
                          <a:srgbClr val="00B0F0"/>
                        </a:solidFill>
                        <a:latin typeface="Cambria Math" panose="02040503050406030204" pitchFamily="18" charset="0"/>
                      </a:rPr>
                      <m:t>𝑻</m:t>
                    </m:r>
                    <m:r>
                      <a:rPr lang="en-US" sz="1800" b="1" i="1" dirty="0">
                        <a:solidFill>
                          <a:srgbClr val="00B0F0"/>
                        </a:solidFill>
                        <a:latin typeface="Cambria Math" panose="02040503050406030204" pitchFamily="18" charset="0"/>
                      </a:rPr>
                      <m:t>)</m:t>
                    </m:r>
                  </m:oMath>
                </a14:m>
                <a:r>
                  <a:rPr lang="en-US" sz="1800" dirty="0"/>
                  <a:t> of gives sequence </a:t>
                </a:r>
                <a14:m>
                  <m:oMath xmlns:m="http://schemas.openxmlformats.org/officeDocument/2006/math">
                    <m:sSub>
                      <m:sSubPr>
                        <m:ctrlPr>
                          <a:rPr lang="en-US" sz="1800" b="0" i="1" dirty="0" smtClean="0">
                            <a:latin typeface="Cambria Math" panose="02040503050406030204" pitchFamily="18" charset="0"/>
                          </a:rPr>
                        </m:ctrlPr>
                      </m:sSubPr>
                      <m:e>
                        <m:r>
                          <m:rPr>
                            <m:sty m:val="p"/>
                          </m:rPr>
                          <a:rPr lang="en-US" sz="1800" b="0" i="0" dirty="0" smtClean="0">
                            <a:latin typeface="Cambria Math" panose="02040503050406030204" pitchFamily="18" charset="0"/>
                          </a:rPr>
                          <m:t>S</m:t>
                        </m:r>
                      </m:e>
                      <m:sub>
                        <m:r>
                          <a:rPr lang="en-US" sz="1800" b="0" i="1" dirty="0" smtClean="0">
                            <a:latin typeface="Cambria Math" panose="02040503050406030204" pitchFamily="18" charset="0"/>
                          </a:rPr>
                          <m:t>0</m:t>
                        </m:r>
                      </m:sub>
                    </m:sSub>
                    <m:r>
                      <a:rPr lang="en-US" sz="1800" i="1" dirty="0" smtClean="0">
                        <a:latin typeface="Cambria Math" panose="02040503050406030204" pitchFamily="18" charset="0"/>
                      </a:rPr>
                      <m:t>, …,</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𝑆</m:t>
                        </m:r>
                      </m:e>
                      <m:sub>
                        <m:r>
                          <a:rPr lang="en-US" sz="1800" b="0" i="1" dirty="0" smtClean="0">
                            <a:latin typeface="Cambria Math" panose="02040503050406030204" pitchFamily="18" charset="0"/>
                          </a:rPr>
                          <m:t>𝑘</m:t>
                        </m:r>
                      </m:sub>
                    </m:sSub>
                    <m:r>
                      <a:rPr lang="en-US" sz="1800" b="0" i="0" dirty="0" smtClean="0">
                        <a:latin typeface="Cambria Math" panose="02040503050406030204" pitchFamily="18" charset="0"/>
                      </a:rPr>
                      <m:t>:</m:t>
                    </m:r>
                  </m:oMath>
                </a14:m>
                <a:r>
                  <a:rPr lang="en-US" sz="1800" dirty="0"/>
                  <a:t> </a:t>
                </a:r>
                <a14:m>
                  <m:oMath xmlns:m="http://schemas.openxmlformats.org/officeDocument/2006/math">
                    <m:r>
                      <a:rPr lang="en-US" sz="1800" i="1" dirty="0" smtClean="0">
                        <a:latin typeface="Cambria Math" panose="02040503050406030204" pitchFamily="18" charset="0"/>
                      </a:rPr>
                      <m:t>𝑑𝑖𝑎</m:t>
                    </m:r>
                    <m:d>
                      <m:dPr>
                        <m:ctrlPr>
                          <a:rPr lang="en-US" sz="1800" i="1" dirty="0" smtClean="0">
                            <a:latin typeface="Cambria Math" panose="02040503050406030204" pitchFamily="18" charset="0"/>
                          </a:rPr>
                        </m:ctrlPr>
                      </m:dPr>
                      <m:e>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𝑆</m:t>
                            </m:r>
                          </m:e>
                          <m:sub>
                            <m:r>
                              <a:rPr lang="en-US" sz="1800" b="0" i="1" dirty="0" smtClean="0">
                                <a:latin typeface="Cambria Math" panose="02040503050406030204" pitchFamily="18" charset="0"/>
                              </a:rPr>
                              <m:t>𝑖</m:t>
                            </m:r>
                          </m:sub>
                        </m:sSub>
                      </m:e>
                    </m:d>
                    <m:r>
                      <a:rPr lang="en-US" sz="1800" b="0" i="1" dirty="0" smtClean="0">
                        <a:latin typeface="Cambria Math" panose="02040503050406030204" pitchFamily="18" charset="0"/>
                      </a:rPr>
                      <m:t>≤</m:t>
                    </m:r>
                    <m:r>
                      <a:rPr lang="en-US" sz="1800" b="0" i="1" dirty="0" smtClean="0">
                        <a:latin typeface="Cambria Math" panose="02040503050406030204" pitchFamily="18" charset="0"/>
                      </a:rPr>
                      <m:t>𝜖</m:t>
                    </m:r>
                    <m:r>
                      <a:rPr lang="en-US" sz="1800" b="0" i="0" dirty="0" smtClean="0">
                        <a:latin typeface="Cambria Math" panose="02040503050406030204" pitchFamily="18" charset="0"/>
                      </a:rPr>
                      <m:t> </m:t>
                    </m:r>
                  </m:oMath>
                </a14:m>
                <a:r>
                  <a:rPr lang="en-US" sz="1800" dirty="0"/>
                  <a:t>&amp; at any time </a:t>
                </a:r>
                <a14:m>
                  <m:oMath xmlns:m="http://schemas.openxmlformats.org/officeDocument/2006/math">
                    <m:r>
                      <a:rPr lang="en-US" sz="1800" i="1" dirty="0" smtClean="0">
                        <a:latin typeface="Cambria Math" panose="02040503050406030204" pitchFamily="18" charset="0"/>
                      </a:rPr>
                      <m:t>𝑡</m:t>
                    </m:r>
                    <m:r>
                      <a:rPr lang="en-US" sz="1800" b="0" i="1" dirty="0" smtClean="0">
                        <a:latin typeface="Cambria Math" panose="02040503050406030204" pitchFamily="18" charset="0"/>
                      </a:rPr>
                      <m:t>∈[</m:t>
                    </m:r>
                    <m:r>
                      <a:rPr lang="en-US" sz="1800" b="0" i="1" dirty="0" smtClean="0">
                        <a:latin typeface="Cambria Math" panose="02040503050406030204" pitchFamily="18" charset="0"/>
                      </a:rPr>
                      <m:t>𝑖h</m:t>
                    </m:r>
                    <m:r>
                      <a:rPr lang="en-US" sz="1800" b="0" i="1" dirty="0" smtClean="0">
                        <a:latin typeface="Cambria Math" panose="02040503050406030204" pitchFamily="18" charset="0"/>
                      </a:rPr>
                      <m:t>,</m:t>
                    </m:r>
                    <m:d>
                      <m:dPr>
                        <m:ctrlPr>
                          <a:rPr lang="en-US" sz="1800" b="0" i="1" dirty="0" smtClean="0">
                            <a:latin typeface="Cambria Math" panose="02040503050406030204" pitchFamily="18" charset="0"/>
                          </a:rPr>
                        </m:ctrlPr>
                      </m:dPr>
                      <m:e>
                        <m:r>
                          <a:rPr lang="en-US" sz="1800" b="0" i="1" dirty="0" smtClean="0">
                            <a:latin typeface="Cambria Math" panose="02040503050406030204" pitchFamily="18" charset="0"/>
                          </a:rPr>
                          <m:t>𝑖</m:t>
                        </m:r>
                        <m:r>
                          <a:rPr lang="en-US" sz="1800" b="0" i="1" dirty="0" smtClean="0">
                            <a:latin typeface="Cambria Math" panose="02040503050406030204" pitchFamily="18" charset="0"/>
                          </a:rPr>
                          <m:t>+1</m:t>
                        </m:r>
                      </m:e>
                    </m:d>
                    <m:r>
                      <a:rPr lang="en-US" sz="1800" b="0" i="1" dirty="0" smtClean="0">
                        <a:latin typeface="Cambria Math" panose="02040503050406030204" pitchFamily="18" charset="0"/>
                      </a:rPr>
                      <m:t>h</m:t>
                    </m:r>
                    <m:r>
                      <a:rPr lang="en-US" sz="1800" b="0" i="1" dirty="0" smtClean="0">
                        <a:latin typeface="Cambria Math" panose="02040503050406030204" pitchFamily="18" charset="0"/>
                      </a:rPr>
                      <m:t>]</m:t>
                    </m:r>
                  </m:oMath>
                </a14:m>
                <a:r>
                  <a:rPr lang="en-US" sz="1800" dirty="0"/>
                  <a:t>, solution </a:t>
                </a:r>
                <a14:m>
                  <m:oMath xmlns:m="http://schemas.openxmlformats.org/officeDocument/2006/math">
                    <m:r>
                      <a:rPr lang="en-US" sz="1800" b="0" i="1" smtClean="0">
                        <a:latin typeface="Cambria Math" panose="02040503050406030204" pitchFamily="18" charset="0"/>
                      </a:rPr>
                      <m:t>𝜉</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r>
                          <a:rPr lang="en-US" sz="1800" b="0" i="1" smtClean="0">
                            <a:latin typeface="Cambria Math" panose="02040503050406030204" pitchFamily="18" charset="0"/>
                          </a:rPr>
                          <m:t>𝑡</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𝑖</m:t>
                        </m:r>
                      </m:sub>
                    </m:sSub>
                  </m:oMath>
                </a14:m>
                <a:r>
                  <a:rPr lang="en-US" sz="1800" dirty="0"/>
                  <a:t>.</a:t>
                </a:r>
              </a:p>
              <a:p>
                <a:pPr marL="0" indent="0">
                  <a:buNone/>
                </a:pPr>
                <a:endParaRPr lang="en-US" sz="1800" dirty="0"/>
              </a:p>
              <a:p>
                <a:pPr marL="0" indent="0">
                  <a:buNone/>
                </a:pPr>
                <a14:m>
                  <m:oMathPara xmlns:m="http://schemas.openxmlformats.org/officeDocument/2006/math">
                    <m:oMathParaPr>
                      <m:jc m:val="left"/>
                    </m:oMathParaPr>
                    <m:oMath xmlns:m="http://schemas.openxmlformats.org/officeDocument/2006/math">
                      <m:d>
                        <m:dPr>
                          <m:begChr m:val="〈"/>
                          <m:endChr m:val="〉"/>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𝑘</m:t>
                              </m:r>
                            </m:sub>
                          </m:sSub>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𝜖</m:t>
                              </m:r>
                            </m:e>
                            <m:sub>
                              <m:r>
                                <a:rPr lang="en-US" sz="1800" b="0" i="1" smtClean="0">
                                  <a:latin typeface="Cambria Math" panose="02040503050406030204" pitchFamily="18" charset="0"/>
                                </a:rPr>
                                <m:t>1</m:t>
                              </m:r>
                            </m:sub>
                          </m:sSub>
                        </m:e>
                      </m:d>
                      <m:r>
                        <a:rPr lang="en-US" sz="1800" b="0" i="1" smtClean="0">
                          <a:latin typeface="Cambria Math" panose="02040503050406030204" pitchFamily="18" charset="0"/>
                        </a:rPr>
                        <m:t>←</m:t>
                      </m:r>
                      <m:r>
                        <a:rPr lang="en-US" sz="1800" b="0" i="1" smtClean="0">
                          <a:latin typeface="Cambria Math" panose="02040503050406030204" pitchFamily="18" charset="0"/>
                        </a:rPr>
                        <m:t>𝑣𝑎𝑙𝑆𝑖𝑚</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r>
                        <a:rPr lang="en-US" sz="1800" b="0" i="1" smtClean="0">
                          <a:latin typeface="Cambria Math" panose="02040503050406030204" pitchFamily="18" charset="0"/>
                        </a:rPr>
                        <m:t>𝑇</m:t>
                      </m:r>
                      <m:r>
                        <a:rPr lang="en-US" sz="1800" b="0" i="1" smtClean="0">
                          <a:latin typeface="Cambria Math" panose="02040503050406030204" pitchFamily="18" charset="0"/>
                        </a:rPr>
                        <m:t>,</m:t>
                      </m:r>
                      <m:r>
                        <a:rPr lang="en-US" sz="1800" b="0" i="1" smtClean="0">
                          <a:latin typeface="Cambria Math" panose="02040503050406030204" pitchFamily="18" charset="0"/>
                        </a:rPr>
                        <m:t>𝑓</m:t>
                      </m:r>
                      <m:r>
                        <a:rPr lang="en-US" sz="1800" b="0" i="1" smtClean="0">
                          <a:latin typeface="Cambria Math" panose="02040503050406030204" pitchFamily="18" charset="0"/>
                        </a:rPr>
                        <m:t>)</m:t>
                      </m:r>
                    </m:oMath>
                  </m:oMathPara>
                </a14:m>
                <a:endParaRPr lang="en-US" sz="1800" dirty="0"/>
              </a:p>
              <a:p>
                <a:pPr marL="0" indent="0">
                  <a:buNone/>
                </a:pPr>
                <a:r>
                  <a:rPr lang="en-US" sz="1800" dirty="0">
                    <a:latin typeface="Calibri" panose="020F0502020204030204" pitchFamily="34" charset="0"/>
                  </a:rPr>
                  <a:t>For each </a:t>
                </a:r>
                <a14:m>
                  <m:oMath xmlns:m="http://schemas.openxmlformats.org/officeDocument/2006/math">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b="0" i="1" smtClean="0">
                        <a:latin typeface="Cambria Math" panose="02040503050406030204" pitchFamily="18" charset="0"/>
                      </a:rPr>
                      <m:t>𝑘</m:t>
                    </m:r>
                    <m:r>
                      <a:rPr lang="en-US" sz="1800" b="0" i="1" smtClean="0">
                        <a:latin typeface="Cambria Math" panose="02040503050406030204" pitchFamily="18" charset="0"/>
                      </a:rPr>
                      <m:t>]</m:t>
                    </m:r>
                  </m:oMath>
                </a14:m>
                <a:r>
                  <a:rPr lang="en-US" sz="1800" b="0" dirty="0">
                    <a:latin typeface="Calibri" panose="020F0502020204030204" pitchFamily="34" charset="0"/>
                  </a:rPr>
                  <a:t>,</a:t>
                </a:r>
                <a:r>
                  <a:rPr lang="en-US" sz="1800" dirty="0"/>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𝜖</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func>
                      <m:funcPr>
                        <m:ctrlPr>
                          <a:rPr lang="en-US" sz="1800" b="0" i="1" smtClean="0">
                            <a:latin typeface="Cambria Math" panose="02040503050406030204" pitchFamily="18" charset="0"/>
                          </a:rPr>
                        </m:ctrlPr>
                      </m:funcPr>
                      <m:fName>
                        <m:limLow>
                          <m:limLowPr>
                            <m:ctrlPr>
                              <a:rPr lang="en-US" sz="1800" b="0" i="1" smtClean="0">
                                <a:latin typeface="Cambria Math" panose="02040503050406030204" pitchFamily="18" charset="0"/>
                              </a:rPr>
                            </m:ctrlPr>
                          </m:limLowPr>
                          <m:e>
                            <m:r>
                              <m:rPr>
                                <m:sty m:val="p"/>
                              </m:rPr>
                              <a:rPr lang="en-US" sz="1800" b="0" i="0" smtClean="0">
                                <a:latin typeface="Cambria Math" panose="02040503050406030204" pitchFamily="18" charset="0"/>
                              </a:rPr>
                              <m:t>sup</m:t>
                            </m:r>
                          </m:e>
                          <m:lim>
                            <m:r>
                              <a:rPr lang="en-US" sz="1800" b="0" i="1" smtClean="0">
                                <a:latin typeface="Cambria Math" panose="02040503050406030204" pitchFamily="18" charset="0"/>
                              </a:rPr>
                              <m:t>𝑡</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𝑇</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r>
                              <a:rPr lang="en-US" sz="1800" b="0" i="1" smtClean="0">
                                <a:latin typeface="Cambria Math" panose="02040503050406030204" pitchFamily="18" charset="0"/>
                              </a:rPr>
                              <m:t>𝑥</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m:t>
                                </m:r>
                              </m:sup>
                            </m:sSup>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𝐵</m:t>
                                </m:r>
                              </m:e>
                              <m:sub>
                                <m:r>
                                  <a:rPr lang="en-US" sz="1800" b="0" i="1" smtClean="0">
                                    <a:latin typeface="Cambria Math" panose="02040503050406030204" pitchFamily="18" charset="0"/>
                                  </a:rPr>
                                  <m:t>𝛿</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lim>
                        </m:limLow>
                      </m:fName>
                      <m:e>
                        <m:r>
                          <a:rPr lang="en-US" sz="1800" b="0" i="1" smtClean="0">
                            <a:latin typeface="Cambria Math" panose="02040503050406030204" pitchFamily="18" charset="0"/>
                          </a:rPr>
                          <m:t>𝛽</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r>
                              <a:rPr lang="en-US" sz="1800" b="0" i="1" smtClean="0">
                                <a:latin typeface="Cambria Math" panose="02040503050406030204" pitchFamily="18" charset="0"/>
                              </a:rPr>
                              <m:t>𝑡</m:t>
                            </m:r>
                          </m:e>
                        </m:d>
                      </m:e>
                    </m:func>
                  </m:oMath>
                </a14:m>
                <a:r>
                  <a:rPr lang="en-US" sz="1800" dirty="0"/>
                  <a:t> </a:t>
                </a:r>
              </a:p>
              <a:p>
                <a:pPr marL="0" indent="0">
                  <a:buNone/>
                </a:pPr>
                <a:r>
                  <a:rPr lang="en-US" sz="1800" dirty="0"/>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𝐵</m:t>
                        </m:r>
                      </m:e>
                      <m: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𝜖</m:t>
                            </m:r>
                          </m:e>
                          <m:sub>
                            <m:r>
                              <a:rPr lang="en-US" sz="1800" b="0" i="1" smtClean="0">
                                <a:latin typeface="Cambria Math" panose="02040503050406030204" pitchFamily="18" charset="0"/>
                              </a:rPr>
                              <m:t>2</m:t>
                            </m:r>
                          </m:sub>
                        </m:sSub>
                      </m:sub>
                    </m:sSub>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𝑖</m:t>
                            </m:r>
                          </m:sub>
                        </m:sSub>
                      </m:e>
                    </m:d>
                  </m:oMath>
                </a14:m>
                <a:endParaRPr lang="en-US" sz="1800" dirty="0"/>
              </a:p>
              <a:p>
                <a:pPr marL="0" indent="0">
                  <a:buNone/>
                </a:pPr>
                <a:r>
                  <a:rPr lang="en-US" sz="1800" dirty="0"/>
                  <a:t>Example 1: </a:t>
                </a:r>
                <a14:m>
                  <m:oMath xmlns:m="http://schemas.openxmlformats.org/officeDocument/2006/math">
                    <m:acc>
                      <m:accPr>
                        <m:chr m:val="̇"/>
                        <m:ctrlPr>
                          <a:rPr lang="en-US" sz="1800" i="1">
                            <a:latin typeface="Cambria Math" panose="02040503050406030204" pitchFamily="18" charset="0"/>
                          </a:rPr>
                        </m:ctrlPr>
                      </m:accPr>
                      <m:e>
                        <m:r>
                          <a:rPr lang="en-US" sz="1800" i="1">
                            <a:latin typeface="Cambria Math" charset="0"/>
                          </a:rPr>
                          <m:t>𝑣</m:t>
                        </m:r>
                      </m:e>
                    </m:acc>
                    <m:r>
                      <a:rPr lang="en-US" sz="1800" i="1">
                        <a:latin typeface="Cambria Math" charset="0"/>
                      </a:rPr>
                      <m:t>=</m:t>
                    </m:r>
                    <m:f>
                      <m:fPr>
                        <m:ctrlPr>
                          <a:rPr lang="en-US" sz="1800" i="1">
                            <a:latin typeface="Cambria Math" panose="02040503050406030204" pitchFamily="18" charset="0"/>
                          </a:rPr>
                        </m:ctrlPr>
                      </m:fPr>
                      <m:num>
                        <m:r>
                          <a:rPr lang="en-US" sz="1800" i="1">
                            <a:latin typeface="Cambria Math" charset="0"/>
                          </a:rPr>
                          <m:t>1</m:t>
                        </m:r>
                      </m:num>
                      <m:den>
                        <m:r>
                          <a:rPr lang="en-US" sz="1800" i="1">
                            <a:latin typeface="Cambria Math" charset="0"/>
                          </a:rPr>
                          <m:t>2</m:t>
                        </m:r>
                      </m:den>
                    </m:f>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charset="0"/>
                              </a:rPr>
                              <m:t>𝑣</m:t>
                            </m:r>
                          </m:e>
                          <m:sup>
                            <m:r>
                              <a:rPr lang="en-US" sz="1800" i="1">
                                <a:latin typeface="Cambria Math" charset="0"/>
                              </a:rPr>
                              <m:t>2</m:t>
                            </m:r>
                          </m:sup>
                        </m:sSup>
                        <m:r>
                          <a:rPr lang="en-US" sz="1800" i="1">
                            <a:latin typeface="Cambria Math" charset="0"/>
                          </a:rPr>
                          <m:t>+</m:t>
                        </m:r>
                        <m:sSup>
                          <m:sSupPr>
                            <m:ctrlPr>
                              <a:rPr lang="en-US" sz="1800" i="1">
                                <a:latin typeface="Cambria Math" panose="02040503050406030204" pitchFamily="18" charset="0"/>
                              </a:rPr>
                            </m:ctrlPr>
                          </m:sSupPr>
                          <m:e>
                            <m:r>
                              <a:rPr lang="en-US" sz="1800" i="1">
                                <a:latin typeface="Cambria Math" charset="0"/>
                              </a:rPr>
                              <m:t>𝑤</m:t>
                            </m:r>
                          </m:e>
                          <m:sup>
                            <m:r>
                              <a:rPr lang="en-US" sz="1800" i="1">
                                <a:latin typeface="Cambria Math" charset="0"/>
                              </a:rPr>
                              <m:t>2</m:t>
                            </m:r>
                          </m:sup>
                        </m:sSup>
                      </m:e>
                    </m:d>
                    <m:r>
                      <a:rPr lang="en-US" sz="1800" i="1">
                        <a:latin typeface="Cambria Math" charset="0"/>
                      </a:rPr>
                      <m:t>;</m:t>
                    </m:r>
                    <m:acc>
                      <m:accPr>
                        <m:chr m:val="̇"/>
                        <m:ctrlPr>
                          <a:rPr lang="en-US" sz="1800" i="1">
                            <a:latin typeface="Cambria Math" panose="02040503050406030204" pitchFamily="18" charset="0"/>
                          </a:rPr>
                        </m:ctrlPr>
                      </m:accPr>
                      <m:e>
                        <m:r>
                          <a:rPr lang="en-US" sz="1800" i="1">
                            <a:latin typeface="Cambria Math" charset="0"/>
                          </a:rPr>
                          <m:t>𝑤</m:t>
                        </m:r>
                      </m:e>
                    </m:acc>
                    <m:r>
                      <a:rPr lang="en-US" sz="1800" i="1">
                        <a:latin typeface="Cambria Math" charset="0"/>
                      </a:rPr>
                      <m:t>=−</m:t>
                    </m:r>
                    <m:r>
                      <a:rPr lang="en-US" sz="1800" i="1">
                        <a:latin typeface="Cambria Math" charset="0"/>
                      </a:rPr>
                      <m:t>𝑣</m:t>
                    </m:r>
                  </m:oMath>
                </a14:m>
                <a:endParaRPr lang="en-US" sz="1800" dirty="0"/>
              </a:p>
              <a:p>
                <a14:m>
                  <m:oMath xmlns:m="http://schemas.openxmlformats.org/officeDocument/2006/math">
                    <m:sSub>
                      <m:sSubPr>
                        <m:ctrlPr>
                          <a:rPr lang="en-US" sz="1800" i="1">
                            <a:latin typeface="Cambria Math" panose="02040503050406030204" pitchFamily="18" charset="0"/>
                          </a:rPr>
                        </m:ctrlPr>
                      </m:sSubPr>
                      <m:e>
                        <m:r>
                          <a:rPr lang="en-US" sz="1800" i="1">
                            <a:latin typeface="Cambria Math" charset="0"/>
                          </a:rPr>
                          <m:t>𝐽</m:t>
                        </m:r>
                      </m:e>
                      <m:sub>
                        <m:r>
                          <a:rPr lang="en-US" sz="1800" i="1">
                            <a:latin typeface="Cambria Math" charset="0"/>
                          </a:rPr>
                          <m:t>𝑓</m:t>
                        </m:r>
                      </m:sub>
                    </m:sSub>
                    <m:r>
                      <a:rPr lang="en-US" sz="1800" i="1">
                        <a:latin typeface="Cambria Math" charset="0"/>
                      </a:rPr>
                      <m:t>(</m:t>
                    </m:r>
                    <m:r>
                      <a:rPr lang="en-US" sz="1800" i="1">
                        <a:latin typeface="Cambria Math" charset="0"/>
                      </a:rPr>
                      <m:t>𝑣</m:t>
                    </m:r>
                    <m:r>
                      <a:rPr lang="en-US" sz="1800" i="1">
                        <a:latin typeface="Cambria Math" charset="0"/>
                      </a:rPr>
                      <m:t>,</m:t>
                    </m:r>
                    <m:r>
                      <a:rPr lang="en-US" sz="1800" i="1">
                        <a:latin typeface="Cambria Math" charset="0"/>
                      </a:rPr>
                      <m:t>𝑤</m:t>
                    </m:r>
                    <m:r>
                      <a:rPr lang="en-US" sz="1800" i="1">
                        <a:latin typeface="Cambria Math" charset="0"/>
                      </a:rPr>
                      <m:t>)= </m:t>
                    </m:r>
                    <m:d>
                      <m:dPr>
                        <m:begChr m:val="["/>
                        <m:endChr m:val="]"/>
                        <m:ctrlPr>
                          <a:rPr lang="mr-IN" sz="1800" i="1">
                            <a:latin typeface="Cambria Math" panose="02040503050406030204" pitchFamily="18" charset="0"/>
                          </a:rPr>
                        </m:ctrlPr>
                      </m:dPr>
                      <m:e>
                        <m:m>
                          <m:mPr>
                            <m:mcs>
                              <m:mc>
                                <m:mcPr>
                                  <m:count m:val="2"/>
                                  <m:mcJc m:val="center"/>
                                </m:mcPr>
                              </m:mc>
                            </m:mcs>
                            <m:ctrlPr>
                              <a:rPr lang="mr-IN" sz="1800" i="1">
                                <a:latin typeface="Cambria Math" panose="02040503050406030204" pitchFamily="18" charset="0"/>
                              </a:rPr>
                            </m:ctrlPr>
                          </m:mPr>
                          <m:mr>
                            <m:e>
                              <m:r>
                                <m:rPr>
                                  <m:brk m:alnAt="7"/>
                                </m:rPr>
                                <a:rPr lang="en-US" sz="1800" i="1">
                                  <a:latin typeface="Cambria Math" charset="0"/>
                                </a:rPr>
                                <m:t>𝑣</m:t>
                              </m:r>
                            </m:e>
                            <m:e>
                              <m:r>
                                <a:rPr lang="en-US" sz="1800" i="1">
                                  <a:latin typeface="Cambria Math" charset="0"/>
                                </a:rPr>
                                <m:t>𝑤</m:t>
                              </m:r>
                            </m:e>
                          </m:mr>
                          <m:mr>
                            <m:e>
                              <m:r>
                                <a:rPr lang="en-US" sz="1800" i="1">
                                  <a:latin typeface="Cambria Math" charset="0"/>
                                </a:rPr>
                                <m:t>−1</m:t>
                              </m:r>
                            </m:e>
                            <m:e>
                              <m:r>
                                <a:rPr lang="en-US" sz="1800" i="1">
                                  <a:latin typeface="Cambria Math" charset="0"/>
                                </a:rPr>
                                <m:t>0</m:t>
                              </m:r>
                            </m:e>
                          </m:mr>
                        </m:m>
                      </m:e>
                    </m:d>
                  </m:oMath>
                </a14:m>
                <a:r>
                  <a:rPr lang="en-US" sz="1800" dirty="0"/>
                  <a:t> </a:t>
                </a:r>
              </a:p>
              <a:p>
                <a14:m>
                  <m:oMath xmlns:m="http://schemas.openxmlformats.org/officeDocument/2006/math">
                    <m:sSup>
                      <m:sSupPr>
                        <m:ctrlPr>
                          <a:rPr lang="en-US" sz="1800" i="1">
                            <a:latin typeface="Cambria Math" panose="02040503050406030204" pitchFamily="18" charset="0"/>
                          </a:rPr>
                        </m:ctrlPr>
                      </m:sSupPr>
                      <m:e>
                        <m:r>
                          <a:rPr lang="en-US" sz="1800" i="1">
                            <a:latin typeface="Cambria Math" charset="0"/>
                          </a:rPr>
                          <m:t>𝛾</m:t>
                        </m:r>
                      </m:e>
                      <m:sup>
                        <m:r>
                          <a:rPr lang="en-US" sz="1800" i="1">
                            <a:latin typeface="Cambria Math" charset="0"/>
                          </a:rPr>
                          <m:t>∗</m:t>
                        </m:r>
                      </m:sup>
                    </m:sSup>
                    <m:r>
                      <a:rPr lang="en-US" sz="1800" i="1">
                        <a:latin typeface="Cambria Math" charset="0"/>
                      </a:rPr>
                      <m:t>=1.0178 </m:t>
                    </m:r>
                  </m:oMath>
                </a14:m>
                <a:r>
                  <a:rPr lang="en-US" sz="1800" dirty="0"/>
                  <a:t> upper-bound on </a:t>
                </a:r>
                <a:r>
                  <a:rPr lang="en-US" sz="1800" dirty="0" err="1"/>
                  <a:t>eigen</a:t>
                </a:r>
                <a:r>
                  <a:rPr lang="en-US" sz="1800" dirty="0"/>
                  <a:t> values of the symmetric part  of </a:t>
                </a:r>
                <a14:m>
                  <m:oMath xmlns:m="http://schemas.openxmlformats.org/officeDocument/2006/math">
                    <m:sSub>
                      <m:sSubPr>
                        <m:ctrlPr>
                          <a:rPr lang="en-US" sz="1800" i="1">
                            <a:latin typeface="Cambria Math" panose="02040503050406030204" pitchFamily="18" charset="0"/>
                          </a:rPr>
                        </m:ctrlPr>
                      </m:sSubPr>
                      <m:e>
                        <m:r>
                          <a:rPr lang="en-US" sz="1800" i="1">
                            <a:latin typeface="Cambria Math" charset="0"/>
                          </a:rPr>
                          <m:t>𝐽</m:t>
                        </m:r>
                      </m:e>
                      <m:sub>
                        <m:r>
                          <a:rPr lang="en-US" sz="1800" i="1">
                            <a:latin typeface="Cambria Math" charset="0"/>
                          </a:rPr>
                          <m:t>𝑓</m:t>
                        </m:r>
                      </m:sub>
                    </m:sSub>
                    <m:d>
                      <m:dPr>
                        <m:ctrlPr>
                          <a:rPr lang="en-US" sz="1800" i="1">
                            <a:latin typeface="Cambria Math" panose="02040503050406030204" pitchFamily="18" charset="0"/>
                          </a:rPr>
                        </m:ctrlPr>
                      </m:dPr>
                      <m:e>
                        <m:r>
                          <a:rPr lang="en-US" sz="1800" i="1">
                            <a:latin typeface="Cambria Math" charset="0"/>
                          </a:rPr>
                          <m:t>𝑣</m:t>
                        </m:r>
                        <m:r>
                          <a:rPr lang="en-US" sz="1800" i="1">
                            <a:latin typeface="Cambria Math" charset="0"/>
                          </a:rPr>
                          <m:t>,</m:t>
                        </m:r>
                        <m:r>
                          <a:rPr lang="en-US" sz="1800" i="1">
                            <a:latin typeface="Cambria Math" charset="0"/>
                          </a:rPr>
                          <m:t>𝑤</m:t>
                        </m:r>
                      </m:e>
                    </m:d>
                  </m:oMath>
                </a14:m>
                <a:r>
                  <a:rPr lang="en-US" sz="1800" dirty="0"/>
                  <a:t> over </a:t>
                </a:r>
                <a14:m>
                  <m:oMath xmlns:m="http://schemas.openxmlformats.org/officeDocument/2006/math">
                    <m:r>
                      <a:rPr lang="en-US" sz="1800" b="1" i="1">
                        <a:latin typeface="Cambria Math" charset="0"/>
                      </a:rPr>
                      <m:t>𝑫</m:t>
                    </m:r>
                    <m:r>
                      <a:rPr lang="en-US" sz="1800" i="1">
                        <a:latin typeface="Cambria Math" charset="0"/>
                      </a:rPr>
                      <m:t>=</m:t>
                    </m:r>
                    <m:d>
                      <m:dPr>
                        <m:begChr m:val="["/>
                        <m:endChr m:val="]"/>
                        <m:ctrlPr>
                          <a:rPr lang="en-US" sz="1800" i="1">
                            <a:latin typeface="Cambria Math" panose="02040503050406030204" pitchFamily="18" charset="0"/>
                          </a:rPr>
                        </m:ctrlPr>
                      </m:dPr>
                      <m:e>
                        <m:r>
                          <a:rPr lang="en-US" sz="1800" i="1">
                            <a:latin typeface="Cambria Math" charset="0"/>
                          </a:rPr>
                          <m:t>−2,−1</m:t>
                        </m:r>
                      </m:e>
                    </m:d>
                    <m:r>
                      <a:rPr lang="en-US" sz="1800" i="1">
                        <a:latin typeface="Cambria Math" charset="0"/>
                      </a:rPr>
                      <m:t>×[2,3]</m:t>
                    </m:r>
                  </m:oMath>
                </a14:m>
                <a:endParaRPr lang="en-US" sz="1800" dirty="0"/>
              </a:p>
              <a:p>
                <a14:m>
                  <m:oMath xmlns:m="http://schemas.openxmlformats.org/officeDocument/2006/math">
                    <m:d>
                      <m:dPr>
                        <m:begChr m:val="|"/>
                        <m:endChr m:val="|"/>
                        <m:ctrlPr>
                          <a:rPr lang="en-US" sz="1800" i="1">
                            <a:latin typeface="Cambria Math" panose="02040503050406030204" pitchFamily="18" charset="0"/>
                          </a:rPr>
                        </m:ctrlPr>
                      </m:dPr>
                      <m:e>
                        <m:d>
                          <m:dPr>
                            <m:begChr m:val="|"/>
                            <m:endChr m:val="|"/>
                            <m:ctrlPr>
                              <a:rPr lang="en-US" sz="1800" i="1">
                                <a:latin typeface="Cambria Math" panose="02040503050406030204" pitchFamily="18" charset="0"/>
                              </a:rPr>
                            </m:ctrlPr>
                          </m:dPr>
                          <m:e>
                            <m:r>
                              <a:rPr lang="en-US" sz="1800" i="1">
                                <a:latin typeface="Cambria Math" charset="0"/>
                              </a:rPr>
                              <m:t>𝜉</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1</m:t>
                                    </m:r>
                                  </m:sub>
                                </m:sSub>
                                <m:r>
                                  <a:rPr lang="en-US" sz="1800" i="1">
                                    <a:latin typeface="Cambria Math" charset="0"/>
                                  </a:rPr>
                                  <m:t>,</m:t>
                                </m:r>
                                <m:r>
                                  <a:rPr lang="en-US" sz="1800" i="1">
                                    <a:latin typeface="Cambria Math" charset="0"/>
                                  </a:rPr>
                                  <m:t>𝑡</m:t>
                                </m:r>
                              </m:e>
                            </m:d>
                            <m:r>
                              <a:rPr lang="en-US" sz="1800" i="1">
                                <a:latin typeface="Cambria Math" charset="0"/>
                              </a:rPr>
                              <m:t>−</m:t>
                            </m:r>
                            <m:r>
                              <a:rPr lang="en-US" sz="1800" i="1">
                                <a:latin typeface="Cambria Math" charset="0"/>
                              </a:rPr>
                              <m:t>𝜉</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2</m:t>
                                    </m:r>
                                  </m:sub>
                                </m:sSub>
                                <m:r>
                                  <a:rPr lang="en-US" sz="1800" i="1">
                                    <a:latin typeface="Cambria Math" charset="0"/>
                                  </a:rPr>
                                  <m:t>,</m:t>
                                </m:r>
                                <m:r>
                                  <a:rPr lang="en-US" sz="1800" i="1">
                                    <a:latin typeface="Cambria Math" charset="0"/>
                                  </a:rPr>
                                  <m:t>𝑡</m:t>
                                </m:r>
                              </m:e>
                            </m:d>
                          </m:e>
                        </m:d>
                      </m:e>
                    </m:d>
                    <m:r>
                      <a:rPr lang="en-US" sz="1800" i="1">
                        <a:latin typeface="Cambria Math" charset="0"/>
                      </a:rPr>
                      <m:t>≤</m:t>
                    </m:r>
                    <m:d>
                      <m:dPr>
                        <m:begChr m:val="|"/>
                        <m:endChr m:val="|"/>
                        <m:ctrlPr>
                          <a:rPr lang="en-US" sz="1800" i="1">
                            <a:latin typeface="Cambria Math" panose="02040503050406030204" pitchFamily="18" charset="0"/>
                          </a:rPr>
                        </m:ctrlPr>
                      </m:dPr>
                      <m:e>
                        <m:d>
                          <m:dPr>
                            <m:begChr m:val="|"/>
                            <m:endChr m:val="|"/>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1</m:t>
                                </m:r>
                              </m:sub>
                            </m:sSub>
                            <m:r>
                              <a:rPr lang="en-US" sz="1800" i="1">
                                <a:latin typeface="Cambria Math" charset="0"/>
                              </a:rPr>
                              <m:t>−</m:t>
                            </m:r>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2</m:t>
                                </m:r>
                              </m:sub>
                            </m:sSub>
                          </m:e>
                        </m:d>
                      </m:e>
                    </m:d>
                    <m:sSup>
                      <m:sSupPr>
                        <m:ctrlPr>
                          <a:rPr lang="en-US" sz="1800" i="1">
                            <a:latin typeface="Cambria Math" panose="02040503050406030204" pitchFamily="18" charset="0"/>
                          </a:rPr>
                        </m:ctrlPr>
                      </m:sSupPr>
                      <m:e>
                        <m:r>
                          <a:rPr lang="en-US" sz="1800" i="1">
                            <a:latin typeface="Cambria Math" charset="0"/>
                          </a:rPr>
                          <m:t>𝑒</m:t>
                        </m:r>
                      </m:e>
                      <m:sup>
                        <m:r>
                          <a:rPr lang="en-US" sz="1800" i="1">
                            <a:latin typeface="Cambria Math" charset="0"/>
                          </a:rPr>
                          <m:t>1.0178</m:t>
                        </m:r>
                        <m:r>
                          <a:rPr lang="en-US" sz="1800" i="1">
                            <a:latin typeface="Cambria Math" charset="0"/>
                          </a:rPr>
                          <m:t>𝑡</m:t>
                        </m:r>
                      </m:sup>
                    </m:sSup>
                  </m:oMath>
                </a14:m>
                <a:r>
                  <a:rPr lang="en-US" sz="1800" dirty="0"/>
                  <a:t> while </a:t>
                </a:r>
                <a14:m>
                  <m:oMath xmlns:m="http://schemas.openxmlformats.org/officeDocument/2006/math">
                    <m:r>
                      <a:rPr lang="en-US" sz="1800" i="1">
                        <a:latin typeface="Cambria Math" charset="0"/>
                      </a:rPr>
                      <m:t>𝑥</m:t>
                    </m:r>
                    <m:r>
                      <a:rPr lang="en-US" sz="1800" i="1">
                        <a:latin typeface="Cambria Math" charset="0"/>
                      </a:rPr>
                      <m:t>∈</m:t>
                    </m:r>
                    <m:r>
                      <a:rPr lang="en-US" sz="1800" b="1" i="1">
                        <a:latin typeface="Cambria Math" charset="0"/>
                      </a:rPr>
                      <m:t>𝑫</m:t>
                    </m:r>
                  </m:oMath>
                </a14:m>
                <a:endParaRPr lang="en-US" sz="1800" b="1" dirty="0"/>
              </a:p>
              <a:p>
                <a:r>
                  <a:rPr lang="en-US" sz="1800" dirty="0"/>
                  <a:t>Uniform in all directions</a:t>
                </a:r>
              </a:p>
              <a:p>
                <a:pPr marL="0" indent="0">
                  <a:buNone/>
                </a:pPr>
                <a:r>
                  <a:rPr lang="en-US" sz="1800" dirty="0"/>
                  <a:t>Example 2: </a:t>
                </a:r>
                <a14:m>
                  <m:oMath xmlns:m="http://schemas.openxmlformats.org/officeDocument/2006/math">
                    <m:acc>
                      <m:accPr>
                        <m:chr m:val="̇"/>
                        <m:ctrlPr>
                          <a:rPr lang="en-US" sz="1800" i="1">
                            <a:latin typeface="Cambria Math" panose="02040503050406030204" pitchFamily="18" charset="0"/>
                          </a:rPr>
                        </m:ctrlPr>
                      </m:accPr>
                      <m:e>
                        <m:r>
                          <a:rPr lang="en-US" sz="1800" i="1">
                            <a:latin typeface="Cambria Math" charset="0"/>
                          </a:rPr>
                          <m:t>𝑥</m:t>
                        </m:r>
                      </m:e>
                    </m:acc>
                    <m:r>
                      <a:rPr lang="en-US" sz="1800" i="1">
                        <a:latin typeface="Cambria Math" charset="0"/>
                      </a:rPr>
                      <m:t>= </m:t>
                    </m:r>
                    <m:d>
                      <m:dPr>
                        <m:begChr m:val="["/>
                        <m:endChr m:val="]"/>
                        <m:ctrlPr>
                          <a:rPr lang="mr-IN" sz="1800" i="1">
                            <a:latin typeface="Cambria Math" panose="02040503050406030204" pitchFamily="18" charset="0"/>
                          </a:rPr>
                        </m:ctrlPr>
                      </m:dPr>
                      <m:e>
                        <m:m>
                          <m:mPr>
                            <m:mcs>
                              <m:mc>
                                <m:mcPr>
                                  <m:count m:val="2"/>
                                  <m:mcJc m:val="center"/>
                                </m:mcPr>
                              </m:mc>
                            </m:mcs>
                            <m:ctrlPr>
                              <a:rPr lang="mr-IN" sz="1800" i="1">
                                <a:latin typeface="Cambria Math" panose="02040503050406030204" pitchFamily="18" charset="0"/>
                              </a:rPr>
                            </m:ctrlPr>
                          </m:mPr>
                          <m:mr>
                            <m:e>
                              <m:r>
                                <m:rPr>
                                  <m:brk m:alnAt="7"/>
                                </m:rPr>
                                <a:rPr lang="en-US" sz="1800" i="1">
                                  <a:latin typeface="Cambria Math" charset="0"/>
                                </a:rPr>
                                <m:t>0</m:t>
                              </m:r>
                            </m:e>
                            <m:e>
                              <m:r>
                                <a:rPr lang="en-US" sz="1800" i="1">
                                  <a:latin typeface="Cambria Math" charset="0"/>
                                </a:rPr>
                                <m:t>3</m:t>
                              </m:r>
                            </m:e>
                          </m:mr>
                          <m:mr>
                            <m:e>
                              <m:r>
                                <a:rPr lang="en-US" sz="1800" i="1">
                                  <a:latin typeface="Cambria Math" charset="0"/>
                                </a:rPr>
                                <m:t>−1</m:t>
                              </m:r>
                            </m:e>
                            <m:e>
                              <m:r>
                                <a:rPr lang="en-US" sz="1800" i="1">
                                  <a:latin typeface="Cambria Math" charset="0"/>
                                </a:rPr>
                                <m:t>0</m:t>
                              </m:r>
                            </m:e>
                          </m:mr>
                        </m:m>
                      </m:e>
                    </m:d>
                    <m:r>
                      <a:rPr lang="en-US" sz="1800" i="1">
                        <a:latin typeface="Cambria Math" charset="0"/>
                      </a:rPr>
                      <m:t>𝑥</m:t>
                    </m:r>
                    <m:r>
                      <a:rPr lang="en-US" sz="1800" b="0" i="0" smtClean="0">
                        <a:latin typeface="Cambria Math" charset="0"/>
                      </a:rPr>
                      <m:t>; </m:t>
                    </m:r>
                  </m:oMath>
                </a14:m>
                <a:r>
                  <a:rPr lang="en-US" sz="1800" dirty="0"/>
                  <a:t>Eigenvalues </a:t>
                </a:r>
                <a14:m>
                  <m:oMath xmlns:m="http://schemas.openxmlformats.org/officeDocument/2006/math">
                    <m:r>
                      <a:rPr lang="en-US" sz="1800" i="1">
                        <a:latin typeface="Cambria Math" charset="0"/>
                      </a:rPr>
                      <m:t>±</m:t>
                    </m:r>
                    <m:rad>
                      <m:radPr>
                        <m:degHide m:val="on"/>
                        <m:ctrlPr>
                          <a:rPr lang="en-US" sz="1800" i="1">
                            <a:latin typeface="Cambria Math" panose="02040503050406030204" pitchFamily="18" charset="0"/>
                          </a:rPr>
                        </m:ctrlPr>
                      </m:radPr>
                      <m:deg/>
                      <m:e>
                        <m:r>
                          <a:rPr lang="en-US" sz="1800" i="1">
                            <a:latin typeface="Cambria Math" charset="0"/>
                          </a:rPr>
                          <m:t>3</m:t>
                        </m:r>
                      </m:e>
                    </m:rad>
                    <m:r>
                      <a:rPr lang="en-US" sz="1800">
                        <a:latin typeface="Cambria Math" charset="0"/>
                      </a:rPr>
                      <m:t> </m:t>
                    </m:r>
                    <m:r>
                      <a:rPr lang="en-US" sz="1800" i="1">
                        <a:latin typeface="Cambria Math" charset="0"/>
                      </a:rPr>
                      <m:t>𝑖</m:t>
                    </m:r>
                  </m:oMath>
                </a14:m>
                <a:endParaRPr lang="en-US" sz="1800" i="1"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15159" y="1289155"/>
                <a:ext cx="5775434" cy="4815988"/>
              </a:xfrm>
              <a:blipFill>
                <a:blip r:embed="rId3"/>
                <a:stretch>
                  <a:fillRect l="-879" t="-526" b="-973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EAAE5373-EA94-42CD-B08F-88E8C680AB44}" type="slidenum">
              <a:rPr lang="en-US" smtClean="0"/>
              <a:t>22</a:t>
            </a:fld>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9744" y="1662257"/>
            <a:ext cx="3017275" cy="99644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2678" y="3533161"/>
            <a:ext cx="2993670" cy="1628775"/>
          </a:xfrm>
          <a:prstGeom prst="rect">
            <a:avLst/>
          </a:prstGeom>
        </p:spPr>
      </p:pic>
    </p:spTree>
    <p:extLst>
      <p:ext uri="{BB962C8B-B14F-4D97-AF65-F5344CB8AC3E}">
        <p14:creationId xmlns:p14="http://schemas.microsoft.com/office/powerpoint/2010/main" val="196849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AE5373-EA94-42CD-B08F-88E8C680AB44}" type="slidenum">
              <a:rPr lang="en-US" smtClean="0"/>
              <a:t>23</a:t>
            </a:fld>
            <a:endParaRPr lang="en-US"/>
          </a:p>
        </p:txBody>
      </p:sp>
      <p:sp>
        <p:nvSpPr>
          <p:cNvPr id="3" name="Title 1"/>
          <p:cNvSpPr txBox="1">
            <a:spLocks/>
          </p:cNvSpPr>
          <p:nvPr/>
        </p:nvSpPr>
        <p:spPr>
          <a:xfrm>
            <a:off x="457200" y="274638"/>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Georgia"/>
                <a:ea typeface="+mj-ea"/>
                <a:cs typeface="Georgia"/>
              </a:defRPr>
            </a:lvl1pPr>
          </a:lstStyle>
          <a:p>
            <a:r>
              <a:rPr lang="en-US" dirty="0">
                <a:solidFill>
                  <a:schemeClr val="bg1">
                    <a:lumMod val="85000"/>
                  </a:schemeClr>
                </a:solidFill>
                <a:latin typeface="+mn-lt"/>
              </a:rPr>
              <a:t>Hybrid models</a:t>
            </a:r>
          </a:p>
        </p:txBody>
      </p:sp>
      <p:grpSp>
        <p:nvGrpSpPr>
          <p:cNvPr id="5" name="Group 4"/>
          <p:cNvGrpSpPr/>
          <p:nvPr/>
        </p:nvGrpSpPr>
        <p:grpSpPr>
          <a:xfrm>
            <a:off x="2559015" y="1722439"/>
            <a:ext cx="4025969" cy="3594961"/>
            <a:chOff x="2125450" y="1577924"/>
            <a:chExt cx="4620775" cy="4126089"/>
          </a:xfrm>
        </p:grpSpPr>
        <mc:AlternateContent xmlns:mc="http://schemas.openxmlformats.org/markup-compatibility/2006" xmlns:a14="http://schemas.microsoft.com/office/drawing/2010/main">
          <mc:Choice Requires="a14">
            <p:sp>
              <p:nvSpPr>
                <p:cNvPr id="6" name="Rounded Rectangle 5"/>
                <p:cNvSpPr/>
                <p:nvPr/>
              </p:nvSpPr>
              <p:spPr>
                <a:xfrm>
                  <a:off x="2125450" y="1577924"/>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1</m:t>
                            </m:r>
                          </m:sub>
                        </m:sSub>
                      </m:oMath>
                    </m:oMathPara>
                  </a14:m>
                  <a:endParaRPr lang="en-US" sz="2400" i="1" dirty="0">
                    <a:latin typeface="Cambria Math"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2125450" y="1577924"/>
                  <a:ext cx="1095096" cy="972942"/>
                </a:xfrm>
                <a:prstGeom prst="roundRect">
                  <a:avLst>
                    <a:gd name="adj" fmla="val 0"/>
                  </a:avLst>
                </a:prstGeom>
                <a:blipFill rotWithShape="0">
                  <a:blip r:embed="rId3"/>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3852003" y="1577924"/>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2</m:t>
                            </m:r>
                          </m:sub>
                        </m:sSub>
                      </m:oMath>
                    </m:oMathPara>
                  </a14:m>
                  <a:endParaRPr lang="en-US" sz="2400" i="1" dirty="0">
                    <a:latin typeface="Cambria Math" charset="0"/>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3852003" y="1577924"/>
                  <a:ext cx="1095096" cy="972942"/>
                </a:xfrm>
                <a:prstGeom prst="roundRect">
                  <a:avLst>
                    <a:gd name="adj" fmla="val 0"/>
                  </a:avLst>
                </a:prstGeom>
                <a:blipFill rotWithShape="0">
                  <a:blip r:embed="rId4"/>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p:cNvSpPr/>
                <p:nvPr/>
              </p:nvSpPr>
              <p:spPr>
                <a:xfrm>
                  <a:off x="5578556" y="1577924"/>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3</m:t>
                            </m:r>
                          </m:sub>
                        </m:sSub>
                      </m:oMath>
                    </m:oMathPara>
                  </a14:m>
                  <a:endParaRPr lang="en-US" sz="2400" i="1" dirty="0">
                    <a:latin typeface="Cambria Math"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5578556" y="1577924"/>
                  <a:ext cx="1095096" cy="972942"/>
                </a:xfrm>
                <a:prstGeom prst="roundRect">
                  <a:avLst>
                    <a:gd name="adj" fmla="val 0"/>
                  </a:avLst>
                </a:prstGeom>
                <a:blipFill rotWithShape="0">
                  <a:blip r:embed="rId5"/>
                  <a:stretch>
                    <a:fillRect/>
                  </a:stretch>
                </a:blipFill>
                <a:ln>
                  <a:solidFill>
                    <a:schemeClr val="bg2"/>
                  </a:solidFill>
                </a:ln>
              </p:spPr>
              <p:txBody>
                <a:bodyPr/>
                <a:lstStyle/>
                <a:p>
                  <a:r>
                    <a:rPr lang="en-US">
                      <a:noFill/>
                    </a:rPr>
                    <a:t> </a:t>
                  </a:r>
                </a:p>
              </p:txBody>
            </p:sp>
          </mc:Fallback>
        </mc:AlternateContent>
        <p:sp>
          <p:nvSpPr>
            <p:cNvPr id="16" name="Arc 15"/>
            <p:cNvSpPr/>
            <p:nvPr/>
          </p:nvSpPr>
          <p:spPr>
            <a:xfrm>
              <a:off x="3207946" y="176453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4934499" y="176453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0800000">
              <a:off x="3220546" y="176453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0800000">
              <a:off x="4953129" y="174460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ounded Rectangle 19"/>
                <p:cNvSpPr/>
                <p:nvPr/>
              </p:nvSpPr>
              <p:spPr>
                <a:xfrm>
                  <a:off x="2180093" y="3154498"/>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4</m:t>
                            </m:r>
                          </m:sub>
                        </m:sSub>
                      </m:oMath>
                    </m:oMathPara>
                  </a14:m>
                  <a:endParaRPr lang="en-US" sz="2400" i="1" dirty="0">
                    <a:latin typeface="Cambria Math"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2180093" y="3154498"/>
                  <a:ext cx="1095096" cy="972942"/>
                </a:xfrm>
                <a:prstGeom prst="roundRect">
                  <a:avLst>
                    <a:gd name="adj" fmla="val 0"/>
                  </a:avLst>
                </a:prstGeom>
                <a:blipFill rotWithShape="0">
                  <a:blip r:embed="rId6"/>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3906646" y="3154498"/>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5</m:t>
                            </m:r>
                          </m:sub>
                        </m:sSub>
                      </m:oMath>
                    </m:oMathPara>
                  </a14:m>
                  <a:endParaRPr lang="en-US" sz="2400" i="1" dirty="0">
                    <a:latin typeface="Cambria Math"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3906646" y="3154498"/>
                  <a:ext cx="1095096" cy="972942"/>
                </a:xfrm>
                <a:prstGeom prst="roundRect">
                  <a:avLst>
                    <a:gd name="adj" fmla="val 0"/>
                  </a:avLst>
                </a:prstGeom>
                <a:blipFill rotWithShape="0">
                  <a:blip r:embed="rId7"/>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p:cNvSpPr/>
                <p:nvPr/>
              </p:nvSpPr>
              <p:spPr>
                <a:xfrm>
                  <a:off x="5633199" y="3154498"/>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6</m:t>
                            </m:r>
                          </m:sub>
                        </m:sSub>
                      </m:oMath>
                    </m:oMathPara>
                  </a14:m>
                  <a:endParaRPr lang="en-US" sz="2400" i="1" dirty="0">
                    <a:latin typeface="Cambria Math" charset="0"/>
                  </a:endParaRPr>
                </a:p>
              </p:txBody>
            </p:sp>
          </mc:Choice>
          <mc:Fallback xmlns="">
            <p:sp>
              <p:nvSpPr>
                <p:cNvPr id="22" name="Rounded Rectangle 21"/>
                <p:cNvSpPr>
                  <a:spLocks noRot="1" noChangeAspect="1" noMove="1" noResize="1" noEditPoints="1" noAdjustHandles="1" noChangeArrowheads="1" noChangeShapeType="1" noTextEdit="1"/>
                </p:cNvSpPr>
                <p:nvPr/>
              </p:nvSpPr>
              <p:spPr>
                <a:xfrm>
                  <a:off x="5633199" y="3154498"/>
                  <a:ext cx="1095096" cy="972942"/>
                </a:xfrm>
                <a:prstGeom prst="roundRect">
                  <a:avLst>
                    <a:gd name="adj" fmla="val 0"/>
                  </a:avLst>
                </a:prstGeom>
                <a:blipFill rotWithShape="0">
                  <a:blip r:embed="rId8"/>
                  <a:stretch>
                    <a:fillRect/>
                  </a:stretch>
                </a:blipFill>
                <a:ln>
                  <a:solidFill>
                    <a:schemeClr val="bg2"/>
                  </a:solidFill>
                </a:ln>
              </p:spPr>
              <p:txBody>
                <a:bodyPr/>
                <a:lstStyle/>
                <a:p>
                  <a:r>
                    <a:rPr lang="en-US">
                      <a:noFill/>
                    </a:rPr>
                    <a:t> </a:t>
                  </a:r>
                </a:p>
              </p:txBody>
            </p:sp>
          </mc:Fallback>
        </mc:AlternateContent>
        <p:sp>
          <p:nvSpPr>
            <p:cNvPr id="23" name="Arc 22"/>
            <p:cNvSpPr/>
            <p:nvPr/>
          </p:nvSpPr>
          <p:spPr>
            <a:xfrm>
              <a:off x="3262589" y="334111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a:off x="4989142" y="334111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10800000">
              <a:off x="3275189" y="334111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10800000">
              <a:off x="5007772" y="3321175"/>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Rounded Rectangle 26"/>
                <p:cNvSpPr/>
                <p:nvPr/>
              </p:nvSpPr>
              <p:spPr>
                <a:xfrm>
                  <a:off x="2198023" y="4731071"/>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7</m:t>
                            </m:r>
                          </m:sub>
                        </m:sSub>
                      </m:oMath>
                    </m:oMathPara>
                  </a14:m>
                  <a:endParaRPr lang="en-US" sz="2400" i="1" dirty="0">
                    <a:latin typeface="Cambria Math"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2198023" y="4731071"/>
                  <a:ext cx="1095096" cy="972942"/>
                </a:xfrm>
                <a:prstGeom prst="roundRect">
                  <a:avLst>
                    <a:gd name="adj" fmla="val 0"/>
                  </a:avLst>
                </a:prstGeom>
                <a:blipFill rotWithShape="0">
                  <a:blip r:embed="rId9"/>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p:cNvSpPr/>
                <p:nvPr/>
              </p:nvSpPr>
              <p:spPr>
                <a:xfrm>
                  <a:off x="3924576" y="4731071"/>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8</m:t>
                            </m:r>
                          </m:sub>
                        </m:sSub>
                      </m:oMath>
                    </m:oMathPara>
                  </a14:m>
                  <a:endParaRPr lang="en-US" sz="2400" i="1" dirty="0">
                    <a:latin typeface="Cambria Math" charset="0"/>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3924576" y="4731071"/>
                  <a:ext cx="1095096" cy="972942"/>
                </a:xfrm>
                <a:prstGeom prst="roundRect">
                  <a:avLst>
                    <a:gd name="adj" fmla="val 0"/>
                  </a:avLst>
                </a:prstGeom>
                <a:blipFill rotWithShape="0">
                  <a:blip r:embed="rId10"/>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p:cNvSpPr/>
                <p:nvPr/>
              </p:nvSpPr>
              <p:spPr>
                <a:xfrm>
                  <a:off x="5651129" y="4731071"/>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9</m:t>
                            </m:r>
                          </m:sub>
                        </m:sSub>
                      </m:oMath>
                    </m:oMathPara>
                  </a14:m>
                  <a:endParaRPr lang="en-US" sz="2400" i="1" dirty="0">
                    <a:latin typeface="Cambria Math" charset="0"/>
                  </a:endParaRPr>
                </a:p>
              </p:txBody>
            </p:sp>
          </mc:Choice>
          <mc:Fallback xmlns="">
            <p:sp>
              <p:nvSpPr>
                <p:cNvPr id="29" name="Rounded Rectangle 28"/>
                <p:cNvSpPr>
                  <a:spLocks noRot="1" noChangeAspect="1" noMove="1" noResize="1" noEditPoints="1" noAdjustHandles="1" noChangeArrowheads="1" noChangeShapeType="1" noTextEdit="1"/>
                </p:cNvSpPr>
                <p:nvPr/>
              </p:nvSpPr>
              <p:spPr>
                <a:xfrm>
                  <a:off x="5651129" y="4731071"/>
                  <a:ext cx="1095096" cy="972942"/>
                </a:xfrm>
                <a:prstGeom prst="roundRect">
                  <a:avLst>
                    <a:gd name="adj" fmla="val 0"/>
                  </a:avLst>
                </a:prstGeom>
                <a:blipFill rotWithShape="0">
                  <a:blip r:embed="rId11"/>
                  <a:stretch>
                    <a:fillRect/>
                  </a:stretch>
                </a:blipFill>
                <a:ln>
                  <a:solidFill>
                    <a:schemeClr val="bg2"/>
                  </a:solidFill>
                </a:ln>
              </p:spPr>
              <p:txBody>
                <a:bodyPr/>
                <a:lstStyle/>
                <a:p>
                  <a:r>
                    <a:rPr lang="en-US">
                      <a:noFill/>
                    </a:rPr>
                    <a:t> </a:t>
                  </a:r>
                </a:p>
              </p:txBody>
            </p:sp>
          </mc:Fallback>
        </mc:AlternateContent>
        <p:sp>
          <p:nvSpPr>
            <p:cNvPr id="30" name="Arc 29"/>
            <p:cNvSpPr/>
            <p:nvPr/>
          </p:nvSpPr>
          <p:spPr>
            <a:xfrm>
              <a:off x="3280519" y="4917684"/>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a:off x="5007072" y="4917684"/>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p:nvPr/>
          </p:nvSpPr>
          <p:spPr>
            <a:xfrm rot="10800000">
              <a:off x="3293119" y="4917684"/>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10800000">
              <a:off x="5025702" y="4897748"/>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rot="5400000">
              <a:off x="2350160" y="257303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16200000">
              <a:off x="2362760" y="257303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p:cNvSpPr/>
            <p:nvPr/>
          </p:nvSpPr>
          <p:spPr>
            <a:xfrm rot="5400000">
              <a:off x="2354073" y="414961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p:cNvSpPr/>
            <p:nvPr/>
          </p:nvSpPr>
          <p:spPr>
            <a:xfrm rot="16200000">
              <a:off x="2366673" y="414961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rot="5400000">
              <a:off x="5907863" y="2570052"/>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p:cNvSpPr/>
            <p:nvPr/>
          </p:nvSpPr>
          <p:spPr>
            <a:xfrm rot="16200000">
              <a:off x="5876648" y="414961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680259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Hybrid </a:t>
            </a:r>
            <a:r>
              <a:rPr lang="en-US" sz="3200" dirty="0" err="1"/>
              <a:t>Reachtubes</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9393" y="1522064"/>
                <a:ext cx="6210601" cy="4784143"/>
              </a:xfrm>
            </p:spPr>
            <p:txBody>
              <a:bodyPr/>
              <a:lstStyle/>
              <a:p>
                <a:pPr marL="0" indent="0">
                  <a:buNone/>
                </a:pPr>
                <a:r>
                  <a:rPr lang="en-US" sz="2000" dirty="0"/>
                  <a:t>Track &amp; propagate </a:t>
                </a:r>
                <a14:m>
                  <m:oMath xmlns:m="http://schemas.openxmlformats.org/officeDocument/2006/math">
                    <m:r>
                      <a:rPr lang="en-US" sz="2000" b="0" i="1" smtClean="0">
                        <a:latin typeface="Cambria Math" panose="02040503050406030204" pitchFamily="18" charset="0"/>
                      </a:rPr>
                      <m:t>𝑚𝑎𝑦</m:t>
                    </m:r>
                    <m:r>
                      <a:rPr lang="en-US" sz="2000" b="0" i="1" smtClean="0">
                        <a:latin typeface="Cambria Math" panose="02040503050406030204" pitchFamily="18" charset="0"/>
                      </a:rPr>
                      <m:t> </m:t>
                    </m:r>
                  </m:oMath>
                </a14:m>
                <a:r>
                  <a:rPr lang="en-US" sz="2000" dirty="0"/>
                  <a:t>and </a:t>
                </a:r>
                <a14:m>
                  <m:oMath xmlns:m="http://schemas.openxmlformats.org/officeDocument/2006/math">
                    <m:r>
                      <a:rPr lang="en-US" sz="2000" b="0" i="1" smtClean="0">
                        <a:latin typeface="Cambria Math" panose="02040503050406030204" pitchFamily="18" charset="0"/>
                      </a:rPr>
                      <m:t>𝑚𝑢𝑠𝑡</m:t>
                    </m:r>
                    <m:r>
                      <a:rPr lang="en-US" sz="2000" b="0" i="1" smtClean="0">
                        <a:latin typeface="Cambria Math" panose="02040503050406030204" pitchFamily="18" charset="0"/>
                      </a:rPr>
                      <m:t> </m:t>
                    </m:r>
                  </m:oMath>
                </a14:m>
                <a:r>
                  <a:rPr lang="en-US" sz="2000" dirty="0"/>
                  <a:t>fragments of </a:t>
                </a:r>
                <a:r>
                  <a:rPr lang="en-US" sz="2000" dirty="0" err="1"/>
                  <a:t>reachtube</a:t>
                </a:r>
                <a:endParaRPr lang="en-US" sz="2000" dirty="0"/>
              </a:p>
              <a:p>
                <a:pPr marL="0" indent="0">
                  <a:buNone/>
                </a:pPr>
                <a:endParaRPr lang="en-US" sz="2000" b="1" i="1" dirty="0">
                  <a:solidFill>
                    <a:srgbClr val="00B0F0"/>
                  </a:solidFill>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en-US" sz="2000" b="1" i="1" dirty="0" smtClean="0">
                          <a:solidFill>
                            <a:srgbClr val="00B0F0"/>
                          </a:solidFill>
                          <a:latin typeface="Cambria Math" panose="02040503050406030204" pitchFamily="18" charset="0"/>
                        </a:rPr>
                        <m:t>𝒕𝒂𝒈𝑹𝒆𝒈𝒊𝒐𝒏</m:t>
                      </m:r>
                      <m:d>
                        <m:dPr>
                          <m:ctrlPr>
                            <a:rPr lang="en-US" sz="2000" b="1" i="1" dirty="0" smtClean="0">
                              <a:solidFill>
                                <a:srgbClr val="00B0F0"/>
                              </a:solidFill>
                              <a:latin typeface="Cambria Math" panose="02040503050406030204" pitchFamily="18" charset="0"/>
                            </a:rPr>
                          </m:ctrlPr>
                        </m:dPr>
                        <m:e>
                          <m:r>
                            <a:rPr lang="en-US" sz="2000" b="1" i="1" dirty="0" smtClean="0">
                              <a:solidFill>
                                <a:srgbClr val="00B0F0"/>
                              </a:solidFill>
                              <a:latin typeface="Cambria Math" panose="02040503050406030204" pitchFamily="18" charset="0"/>
                            </a:rPr>
                            <m:t>𝑹</m:t>
                          </m:r>
                          <m:r>
                            <a:rPr lang="en-US" sz="2000" b="1" i="1" dirty="0" smtClean="0">
                              <a:solidFill>
                                <a:srgbClr val="00B0F0"/>
                              </a:solidFill>
                              <a:latin typeface="Cambria Math" panose="02040503050406030204" pitchFamily="18" charset="0"/>
                            </a:rPr>
                            <m:t>,</m:t>
                          </m:r>
                          <m:r>
                            <a:rPr lang="en-US" sz="2000" b="1" i="1" dirty="0" smtClean="0">
                              <a:solidFill>
                                <a:srgbClr val="00B0F0"/>
                              </a:solidFill>
                              <a:latin typeface="Cambria Math" panose="02040503050406030204" pitchFamily="18" charset="0"/>
                            </a:rPr>
                            <m:t>𝑷</m:t>
                          </m:r>
                        </m:e>
                      </m:d>
                      <m:r>
                        <a:rPr lang="en-US" sz="2000" b="0" i="1" dirty="0" smtClean="0">
                          <a:latin typeface="Cambria Math" panose="02040503050406030204" pitchFamily="18" charset="0"/>
                        </a:rPr>
                        <m:t>= </m:t>
                      </m:r>
                      <m:d>
                        <m:dPr>
                          <m:begChr m:val="{"/>
                          <m:endChr m:val=""/>
                          <m:ctrlPr>
                            <a:rPr lang="en-US" sz="2000" b="0" i="1" dirty="0" smtClean="0">
                              <a:latin typeface="Cambria Math" panose="02040503050406030204" pitchFamily="18" charset="0"/>
                            </a:rPr>
                          </m:ctrlPr>
                        </m:dPr>
                        <m:e>
                          <m:m>
                            <m:mPr>
                              <m:mcs>
                                <m:mc>
                                  <m:mcPr>
                                    <m:count m:val="2"/>
                                    <m:mcJc m:val="center"/>
                                  </m:mcPr>
                                </m:mc>
                              </m:mcs>
                              <m:ctrlPr>
                                <a:rPr lang="en-US" sz="2000" b="0" i="1" dirty="0" smtClean="0">
                                  <a:latin typeface="Cambria Math" panose="02040503050406030204" pitchFamily="18" charset="0"/>
                                </a:rPr>
                              </m:ctrlPr>
                            </m:mPr>
                            <m:mr>
                              <m:e>
                                <m:r>
                                  <m:rPr>
                                    <m:brk m:alnAt="7"/>
                                  </m:rPr>
                                  <a:rPr lang="en-US" sz="2000" b="0" i="1" dirty="0" smtClean="0">
                                    <a:latin typeface="Cambria Math" panose="02040503050406030204" pitchFamily="18" charset="0"/>
                                  </a:rPr>
                                  <m:t>𝑚</m:t>
                                </m:r>
                                <m:r>
                                  <a:rPr lang="en-US" sz="2000" b="0" i="1" dirty="0" smtClean="0">
                                    <a:latin typeface="Cambria Math" panose="02040503050406030204" pitchFamily="18" charset="0"/>
                                  </a:rPr>
                                  <m:t>𝑢𝑠𝑡</m:t>
                                </m:r>
                              </m:e>
                              <m:e>
                                <m:r>
                                  <a:rPr lang="en-US" sz="2000" b="0" i="1" dirty="0" smtClean="0">
                                    <a:latin typeface="Cambria Math" panose="02040503050406030204" pitchFamily="18" charset="0"/>
                                  </a:rPr>
                                  <m:t>𝑅</m:t>
                                </m:r>
                                <m:r>
                                  <a:rPr lang="en-US" sz="2000" b="0" i="1" dirty="0" smtClean="0">
                                    <a:latin typeface="Cambria Math" panose="02040503050406030204" pitchFamily="18" charset="0"/>
                                  </a:rPr>
                                  <m:t>⊆</m:t>
                                </m:r>
                                <m:r>
                                  <a:rPr lang="en-US" sz="2000" b="0" i="1" dirty="0" smtClean="0">
                                    <a:latin typeface="Cambria Math" panose="02040503050406030204" pitchFamily="18" charset="0"/>
                                  </a:rPr>
                                  <m:t>𝑃</m:t>
                                </m:r>
                              </m:e>
                            </m:mr>
                            <m:mr>
                              <m:e>
                                <m:r>
                                  <a:rPr lang="en-US" sz="2000" b="0" i="1" dirty="0" smtClean="0">
                                    <a:latin typeface="Cambria Math" panose="02040503050406030204" pitchFamily="18" charset="0"/>
                                  </a:rPr>
                                  <m:t>𝑚𝑎𝑦</m:t>
                                </m:r>
                              </m:e>
                              <m:e>
                                <m:r>
                                  <a:rPr lang="en-US" sz="2000" b="0" i="1" dirty="0" smtClean="0">
                                    <a:latin typeface="Cambria Math" panose="02040503050406030204" pitchFamily="18" charset="0"/>
                                  </a:rPr>
                                  <m:t>𝑅</m:t>
                                </m:r>
                                <m:r>
                                  <a:rPr lang="en-US" sz="2000" b="0" i="1" dirty="0" smtClean="0">
                                    <a:latin typeface="Cambria Math" panose="02040503050406030204" pitchFamily="18" charset="0"/>
                                  </a:rPr>
                                  <m:t>∩</m:t>
                                </m:r>
                                <m:r>
                                  <a:rPr lang="en-US" sz="2000" b="0" i="1" dirty="0" smtClean="0">
                                    <a:latin typeface="Cambria Math" panose="02040503050406030204" pitchFamily="18" charset="0"/>
                                  </a:rPr>
                                  <m:t>𝑃</m:t>
                                </m:r>
                                <m:r>
                                  <a:rPr lang="en-US" sz="2000" b="0" i="1" dirty="0" smtClean="0">
                                    <a:latin typeface="Cambria Math" panose="02040503050406030204" pitchFamily="18" charset="0"/>
                                  </a:rPr>
                                  <m:t>≠∅</m:t>
                                </m:r>
                              </m:e>
                            </m:mr>
                            <m:mr>
                              <m:e>
                                <m:r>
                                  <a:rPr lang="en-US" sz="2000" b="0" i="1" dirty="0" smtClean="0">
                                    <a:latin typeface="Cambria Math" panose="02040503050406030204" pitchFamily="18" charset="0"/>
                                  </a:rPr>
                                  <m:t>𝑛𝑜𝑡</m:t>
                                </m:r>
                              </m:e>
                              <m:e>
                                <m:r>
                                  <a:rPr lang="en-US" sz="2000" b="0" i="1" dirty="0" smtClean="0">
                                    <a:latin typeface="Cambria Math" panose="02040503050406030204" pitchFamily="18" charset="0"/>
                                  </a:rPr>
                                  <m:t>𝑅</m:t>
                                </m:r>
                                <m:r>
                                  <a:rPr lang="en-US" sz="2000" b="0" i="1" dirty="0" smtClean="0">
                                    <a:latin typeface="Cambria Math" panose="02040503050406030204" pitchFamily="18" charset="0"/>
                                  </a:rPr>
                                  <m:t>∩</m:t>
                                </m:r>
                                <m:r>
                                  <a:rPr lang="en-US" sz="2000" b="0" i="1" dirty="0" smtClean="0">
                                    <a:latin typeface="Cambria Math" panose="02040503050406030204" pitchFamily="18" charset="0"/>
                                  </a:rPr>
                                  <m:t>𝑃</m:t>
                                </m:r>
                                <m:r>
                                  <a:rPr lang="en-US" sz="2000" b="0" i="1" dirty="0" smtClean="0">
                                    <a:latin typeface="Cambria Math" panose="02040503050406030204" pitchFamily="18" charset="0"/>
                                  </a:rPr>
                                  <m:t>=∅</m:t>
                                </m:r>
                              </m:e>
                            </m:mr>
                          </m:m>
                        </m:e>
                      </m:d>
                      <m:r>
                        <a:rPr lang="en-US" sz="2000" b="0" i="1" dirty="0" smtClean="0">
                          <a:latin typeface="Cambria Math" panose="02040503050406030204" pitchFamily="18" charset="0"/>
                        </a:rPr>
                        <m:t> </m:t>
                      </m:r>
                    </m:oMath>
                  </m:oMathPara>
                </a14:m>
                <a:endParaRPr lang="en-US" sz="2000" dirty="0"/>
              </a:p>
              <a:p>
                <a:endParaRPr lang="en-US" sz="2000" dirty="0"/>
              </a:p>
              <a:p>
                <a:pPr marL="0" indent="0">
                  <a:buNone/>
                </a:pPr>
                <a14:m>
                  <m:oMath xmlns:m="http://schemas.openxmlformats.org/officeDocument/2006/math">
                    <m:r>
                      <a:rPr lang="en-US" sz="2000" b="1" i="1" dirty="0" smtClean="0">
                        <a:solidFill>
                          <a:srgbClr val="00B0F0"/>
                        </a:solidFill>
                        <a:latin typeface="Cambria Math" panose="02040503050406030204" pitchFamily="18" charset="0"/>
                      </a:rPr>
                      <m:t>𝒊𝒏𝒗𝒂𝒓𝒊𝒂𝒏𝒕𝑷𝒓𝒆𝒇𝒊𝒙</m:t>
                    </m:r>
                    <m:r>
                      <a:rPr lang="en-US" sz="2000" b="1" i="1" dirty="0" smtClean="0">
                        <a:solidFill>
                          <a:srgbClr val="00B0F0"/>
                        </a:solidFill>
                        <a:latin typeface="Cambria Math" panose="02040503050406030204" pitchFamily="18" charset="0"/>
                      </a:rPr>
                      <m:t>(</m:t>
                    </m:r>
                    <m:r>
                      <a:rPr lang="el-GR" sz="2000" b="1" i="1" dirty="0">
                        <a:solidFill>
                          <a:srgbClr val="00B0F0"/>
                        </a:solidFill>
                        <a:latin typeface="Cambria Math" panose="02040503050406030204" pitchFamily="18" charset="0"/>
                      </a:rPr>
                      <m:t>𝝍</m:t>
                    </m:r>
                    <m:r>
                      <a:rPr lang="el-GR" sz="2000" b="1" i="1" dirty="0">
                        <a:solidFill>
                          <a:srgbClr val="00B0F0"/>
                        </a:solidFill>
                        <a:latin typeface="Cambria Math" panose="02040503050406030204" pitchFamily="18" charset="0"/>
                      </a:rPr>
                      <m:t>,</m:t>
                    </m:r>
                    <m:r>
                      <a:rPr lang="en-US" sz="2000" b="1" i="1" dirty="0">
                        <a:solidFill>
                          <a:srgbClr val="00B0F0"/>
                        </a:solidFill>
                        <a:latin typeface="Cambria Math" panose="02040503050406030204" pitchFamily="18" charset="0"/>
                      </a:rPr>
                      <m:t>𝑺</m:t>
                    </m:r>
                    <m:r>
                      <a:rPr lang="en-US" sz="2000" b="1" i="1" dirty="0">
                        <a:solidFill>
                          <a:srgbClr val="00B0F0"/>
                        </a:solidFill>
                        <a:latin typeface="Cambria Math" panose="02040503050406030204" pitchFamily="18" charset="0"/>
                      </a:rPr>
                      <m:t>)</m:t>
                    </m:r>
                  </m:oMath>
                </a14:m>
                <a:r>
                  <a:rPr lang="en-US" sz="2000" dirty="0"/>
                  <a:t> </a:t>
                </a:r>
                <a14:m>
                  <m:oMath xmlns:m="http://schemas.openxmlformats.org/officeDocument/2006/math">
                    <m:r>
                      <a:rPr lang="el-GR" sz="2000" i="1" dirty="0" smtClean="0">
                        <a:latin typeface="Cambria Math" panose="02040503050406030204" pitchFamily="18" charset="0"/>
                      </a:rPr>
                      <m:t>=</m:t>
                    </m:r>
                  </m:oMath>
                </a14:m>
                <a:endParaRPr lang="en-US" sz="2000" i="1" dirty="0">
                  <a:latin typeface="Cambria Math" panose="02040503050406030204" pitchFamily="18" charset="0"/>
                </a:endParaRPr>
              </a:p>
              <a:p>
                <a:pPr marL="0" indent="0">
                  <a:buNone/>
                </a:pPr>
                <a14:m>
                  <m:oMath xmlns:m="http://schemas.openxmlformats.org/officeDocument/2006/math">
                    <m:r>
                      <a:rPr lang="el-GR" sz="2000" i="1" dirty="0" smtClean="0">
                        <a:latin typeface="Cambria Math" panose="02040503050406030204" pitchFamily="18" charset="0"/>
                      </a:rPr>
                      <m:t>〈</m:t>
                    </m:r>
                    <m:sSub>
                      <m:sSubPr>
                        <m:ctrlPr>
                          <a:rPr lang="en-US" sz="2000" b="0" i="1" dirty="0" smtClean="0">
                            <a:latin typeface="Cambria Math" panose="02040503050406030204" pitchFamily="18" charset="0"/>
                          </a:rPr>
                        </m:ctrlPr>
                      </m:sSubPr>
                      <m:e>
                        <m:r>
                          <a:rPr lang="en-US" sz="2000" i="1" dirty="0" err="1">
                            <a:latin typeface="Cambria Math" panose="02040503050406030204" pitchFamily="18" charset="0"/>
                          </a:rPr>
                          <m:t>𝑅</m:t>
                        </m:r>
                      </m:e>
                      <m:sub>
                        <m:r>
                          <a:rPr lang="en-US" sz="2000" b="0" i="1" dirty="0" smtClean="0">
                            <a:latin typeface="Cambria Math" panose="02040503050406030204" pitchFamily="18" charset="0"/>
                          </a:rPr>
                          <m:t>0</m:t>
                        </m:r>
                      </m:sub>
                    </m:sSub>
                    <m:r>
                      <a:rPr lang="en-US" sz="2000" b="0" i="1" dirty="0" smtClean="0">
                        <a:latin typeface="Cambria Math" panose="02040503050406030204" pitchFamily="18" charset="0"/>
                      </a:rPr>
                      <m:t>,</m:t>
                    </m:r>
                    <m:r>
                      <a:rPr lang="en-US" sz="2000" i="1" dirty="0">
                        <a:latin typeface="Cambria Math" panose="02040503050406030204" pitchFamily="18" charset="0"/>
                      </a:rPr>
                      <m:t> </m:t>
                    </m:r>
                    <m:r>
                      <a:rPr lang="en-US" sz="2000" i="1" dirty="0">
                        <a:latin typeface="Cambria Math" panose="02040503050406030204" pitchFamily="18" charset="0"/>
                      </a:rPr>
                      <m:t>𝑡𝑎</m:t>
                    </m:r>
                    <m:sSub>
                      <m:sSubPr>
                        <m:ctrlPr>
                          <a:rPr lang="en-US" sz="2000" b="0" i="1" dirty="0" smtClean="0">
                            <a:latin typeface="Cambria Math" panose="02040503050406030204" pitchFamily="18" charset="0"/>
                          </a:rPr>
                        </m:ctrlPr>
                      </m:sSubPr>
                      <m:e>
                        <m:r>
                          <a:rPr lang="en-US" sz="2000" i="1" dirty="0">
                            <a:latin typeface="Cambria Math" panose="02040503050406030204" pitchFamily="18" charset="0"/>
                          </a:rPr>
                          <m:t>𝑔</m:t>
                        </m:r>
                      </m:e>
                      <m:sub>
                        <m:r>
                          <a:rPr lang="en-US" sz="2000" i="1" dirty="0">
                            <a:latin typeface="Cambria Math" panose="02040503050406030204" pitchFamily="18" charset="0"/>
                          </a:rPr>
                          <m:t>0</m:t>
                        </m:r>
                      </m:sub>
                    </m:sSub>
                    <m:r>
                      <a:rPr lang="en-US" sz="2000" b="0" i="1" dirty="0" smtClean="0">
                        <a:latin typeface="Cambria Math" panose="02040503050406030204" pitchFamily="18" charset="0"/>
                      </a:rPr>
                      <m:t>,</m:t>
                    </m:r>
                    <m:r>
                      <a:rPr lang="en-US" sz="2000" i="1" dirty="0" smtClean="0">
                        <a:latin typeface="Cambria Math" panose="02040503050406030204" pitchFamily="18" charset="0"/>
                      </a:rPr>
                      <m:t> </m:t>
                    </m:r>
                    <m:r>
                      <a:rPr lang="en-US" sz="2000" b="0" i="1" dirty="0" smtClean="0">
                        <a:latin typeface="Cambria Math" panose="02040503050406030204" pitchFamily="18" charset="0"/>
                      </a:rPr>
                      <m:t>…, </m:t>
                    </m:r>
                    <m:sSub>
                      <m:sSubPr>
                        <m:ctrlPr>
                          <a:rPr lang="en-US" sz="2000" b="0" i="1" dirty="0" smtClean="0">
                            <a:latin typeface="Cambria Math" panose="02040503050406030204" pitchFamily="18" charset="0"/>
                          </a:rPr>
                        </m:ctrlPr>
                      </m:sSubPr>
                      <m:e>
                        <m:r>
                          <a:rPr lang="en-US" sz="2000" i="1" dirty="0" err="1">
                            <a:latin typeface="Cambria Math" panose="02040503050406030204" pitchFamily="18" charset="0"/>
                          </a:rPr>
                          <m:t>𝑅</m:t>
                        </m:r>
                      </m:e>
                      <m:sub>
                        <m:r>
                          <a:rPr lang="en-US" sz="2000" i="1" dirty="0">
                            <a:latin typeface="Cambria Math" panose="02040503050406030204" pitchFamily="18" charset="0"/>
                          </a:rPr>
                          <m:t>𝑚</m:t>
                        </m:r>
                      </m:sub>
                    </m:sSub>
                    <m:r>
                      <a:rPr lang="en-US" sz="2000" i="1" dirty="0">
                        <a:latin typeface="Cambria Math" panose="02040503050406030204" pitchFamily="18" charset="0"/>
                      </a:rPr>
                      <m:t>,</m:t>
                    </m:r>
                    <m:r>
                      <a:rPr lang="en-US" sz="2000" b="0" i="1" dirty="0" smtClean="0">
                        <a:latin typeface="Cambria Math" panose="02040503050406030204" pitchFamily="18" charset="0"/>
                      </a:rPr>
                      <m:t>𝑡𝑎</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𝑔</m:t>
                        </m:r>
                      </m:e>
                      <m:sub>
                        <m:r>
                          <a:rPr lang="en-US" sz="2000" b="0" i="1" dirty="0" smtClean="0">
                            <a:latin typeface="Cambria Math" panose="02040503050406030204" pitchFamily="18" charset="0"/>
                          </a:rPr>
                          <m:t>𝑚</m:t>
                        </m:r>
                      </m:sub>
                    </m:sSub>
                    <m:r>
                      <a:rPr lang="en-US" sz="2000" b="0" i="1" dirty="0" smtClean="0">
                        <a:latin typeface="Cambria Math" panose="02040503050406030204" pitchFamily="18" charset="0"/>
                      </a:rPr>
                      <m:t>〉</m:t>
                    </m:r>
                  </m:oMath>
                </a14:m>
                <a:r>
                  <a:rPr lang="en-US" sz="2000" dirty="0"/>
                  <a:t> , such that either </a:t>
                </a:r>
              </a:p>
              <a:p>
                <a:pPr marL="0" indent="0">
                  <a:buNone/>
                </a:pPr>
                <a:r>
                  <a:rPr lang="en-US" sz="2000" i="1" dirty="0">
                    <a:latin typeface="Cambria Math" panose="02040503050406030204" pitchFamily="18" charset="0"/>
                  </a:rPr>
                  <a:t>      </a:t>
                </a:r>
                <a14:m>
                  <m:oMath xmlns:m="http://schemas.openxmlformats.org/officeDocument/2006/math">
                    <m:r>
                      <a:rPr lang="en-US" sz="2000" b="0" i="1" smtClean="0">
                        <a:latin typeface="Cambria Math" panose="02040503050406030204" pitchFamily="18" charset="0"/>
                      </a:rPr>
                      <m:t>𝑡𝑎</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𝑔</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r>
                      <a:rPr lang="en-US" sz="2000" b="0" i="1" smtClean="0">
                        <a:latin typeface="Cambria Math" panose="02040503050406030204" pitchFamily="18" charset="0"/>
                      </a:rPr>
                      <m:t>𝑚𝑢𝑠𝑡</m:t>
                    </m:r>
                    <m:r>
                      <a:rPr lang="en-US" sz="2000" b="0" i="1" smtClean="0">
                        <a:latin typeface="Cambria Math" panose="02040503050406030204" pitchFamily="18" charset="0"/>
                      </a:rPr>
                      <m:t> </m:t>
                    </m:r>
                  </m:oMath>
                </a14:m>
                <a:r>
                  <a:rPr lang="en-US" sz="2000" dirty="0"/>
                  <a:t>if all the </a:t>
                </a:r>
                <a14:m>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𝑅</m:t>
                        </m:r>
                      </m:e>
                      <m:sub>
                        <m:r>
                          <a:rPr lang="en-US" sz="2000" b="0" i="1" smtClean="0">
                            <a:latin typeface="Cambria Math" panose="02040503050406030204" pitchFamily="18" charset="0"/>
                          </a:rPr>
                          <m:t>𝑗</m:t>
                        </m:r>
                      </m:sub>
                      <m:sup>
                        <m:r>
                          <a:rPr lang="en-US" sz="2000" b="0" i="1" smtClean="0">
                            <a:latin typeface="Cambria Math" panose="02040503050406030204" pitchFamily="18" charset="0"/>
                          </a:rPr>
                          <m:t>′</m:t>
                        </m:r>
                      </m:sup>
                    </m:sSubSup>
                    <m:r>
                      <a:rPr lang="en-US" sz="2000" b="0" i="1" smtClean="0">
                        <a:latin typeface="Cambria Math" panose="02040503050406030204" pitchFamily="18" charset="0"/>
                      </a:rPr>
                      <m:t>𝑠</m:t>
                    </m:r>
                    <m:r>
                      <a:rPr lang="en-US" sz="2000" b="0" i="1" smtClean="0">
                        <a:latin typeface="Cambria Math" panose="02040503050406030204" pitchFamily="18" charset="0"/>
                      </a:rPr>
                      <m:t> </m:t>
                    </m:r>
                  </m:oMath>
                </a14:m>
                <a:r>
                  <a:rPr lang="en-US" sz="2000" dirty="0"/>
                  <a:t>before it are must</a:t>
                </a:r>
              </a:p>
              <a:p>
                <a:pPr marL="0" indent="0">
                  <a:buNone/>
                </a:pPr>
                <a:r>
                  <a:rPr lang="en-US" sz="2000" i="1" dirty="0">
                    <a:latin typeface="Cambria Math" panose="02040503050406030204" pitchFamily="18" charset="0"/>
                  </a:rPr>
                  <a:t>      </a:t>
                </a:r>
                <a14:m>
                  <m:oMath xmlns:m="http://schemas.openxmlformats.org/officeDocument/2006/math">
                    <m:r>
                      <a:rPr lang="en-US" sz="2000" i="1">
                        <a:latin typeface="Cambria Math" panose="02040503050406030204" pitchFamily="18" charset="0"/>
                      </a:rPr>
                      <m:t>𝑡𝑎</m:t>
                    </m:r>
                    <m:sSub>
                      <m:sSubPr>
                        <m:ctrlPr>
                          <a:rPr lang="en-US" sz="2000" i="1">
                            <a:latin typeface="Cambria Math" panose="02040503050406030204" pitchFamily="18" charset="0"/>
                          </a:rPr>
                        </m:ctrlPr>
                      </m:sSubPr>
                      <m:e>
                        <m:r>
                          <a:rPr lang="en-US" sz="2000" i="1">
                            <a:latin typeface="Cambria Math" panose="02040503050406030204" pitchFamily="18" charset="0"/>
                          </a:rPr>
                          <m:t>𝑔</m:t>
                        </m:r>
                      </m:e>
                      <m:sub>
                        <m:r>
                          <a:rPr lang="en-US" sz="2000" i="1">
                            <a:latin typeface="Cambria Math" panose="02040503050406030204" pitchFamily="18" charset="0"/>
                          </a:rPr>
                          <m:t>𝑖</m:t>
                        </m:r>
                      </m:sub>
                    </m:sSub>
                    <m:r>
                      <a:rPr lang="en-US" sz="2000" i="1">
                        <a:latin typeface="Cambria Math" panose="02040503050406030204" pitchFamily="18" charset="0"/>
                      </a:rPr>
                      <m:t>=</m:t>
                    </m:r>
                    <m:r>
                      <a:rPr lang="en-US" sz="2000" i="1">
                        <a:latin typeface="Cambria Math" panose="02040503050406030204" pitchFamily="18" charset="0"/>
                      </a:rPr>
                      <m:t>𝑚𝑎𝑦</m:t>
                    </m:r>
                  </m:oMath>
                </a14:m>
                <a:r>
                  <a:rPr lang="en-US" sz="2000" dirty="0"/>
                  <a:t> if all the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r>
                          <a:rPr lang="en-US" sz="2000" i="1">
                            <a:latin typeface="Cambria Math" panose="02040503050406030204" pitchFamily="18" charset="0"/>
                          </a:rPr>
                          <m:t>𝑗</m:t>
                        </m:r>
                      </m:sub>
                      <m:sup>
                        <m:r>
                          <a:rPr lang="en-US" sz="2000" i="1">
                            <a:latin typeface="Cambria Math" panose="02040503050406030204" pitchFamily="18" charset="0"/>
                          </a:rPr>
                          <m:t>′</m:t>
                        </m:r>
                      </m:sup>
                    </m:sSubSup>
                    <m:r>
                      <a:rPr lang="en-US" sz="2000" i="1">
                        <a:latin typeface="Cambria Math" panose="02040503050406030204" pitchFamily="18" charset="0"/>
                      </a:rPr>
                      <m:t>𝑠</m:t>
                    </m:r>
                    <m:r>
                      <a:rPr lang="en-US" sz="2000" i="1">
                        <a:latin typeface="Cambria Math" panose="02040503050406030204" pitchFamily="18" charset="0"/>
                      </a:rPr>
                      <m:t> </m:t>
                    </m:r>
                  </m:oMath>
                </a14:m>
                <a:r>
                  <a:rPr lang="en-US" sz="2000" dirty="0"/>
                  <a:t>before it are at least may and at least one of them is not must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9393" y="1522064"/>
                <a:ext cx="6210601" cy="4784143"/>
              </a:xfrm>
              <a:blipFill rotWithShape="0">
                <a:blip r:embed="rId2"/>
                <a:stretch>
                  <a:fillRect l="-1081" t="-765" r="-78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EAAE5373-EA94-42CD-B08F-88E8C680AB44}" type="slidenum">
              <a:rPr lang="en-US" smtClean="0"/>
              <a:t>24</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6422" y="3453524"/>
            <a:ext cx="2426076" cy="1580228"/>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07400" y="5234306"/>
            <a:ext cx="1443431" cy="1079135"/>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7266" y="5141516"/>
            <a:ext cx="1556328" cy="1129744"/>
          </a:xfrm>
          <a:prstGeom prst="rect">
            <a:avLst/>
          </a:prstGeom>
        </p:spPr>
      </p:pic>
      <p:sp>
        <p:nvSpPr>
          <p:cNvPr id="9" name="Rectangle 8"/>
          <p:cNvSpPr/>
          <p:nvPr/>
        </p:nvSpPr>
        <p:spPr>
          <a:xfrm>
            <a:off x="8462772" y="4114457"/>
            <a:ext cx="402336" cy="243840"/>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11407" y="1805939"/>
            <a:ext cx="2331091" cy="1067417"/>
          </a:xfrm>
          <a:prstGeom prst="rect">
            <a:avLst/>
          </a:prstGeom>
        </p:spPr>
      </p:pic>
    </p:spTree>
    <p:extLst>
      <p:ext uri="{BB962C8B-B14F-4D97-AF65-F5344CB8AC3E}">
        <p14:creationId xmlns:p14="http://schemas.microsoft.com/office/powerpoint/2010/main" val="31337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r>
                  <a:rPr lang="en-US" sz="2000" b="1" dirty="0">
                    <a:solidFill>
                      <a:srgbClr val="00B0F0"/>
                    </a:solidFill>
                  </a:rPr>
                  <a:t>Theorem.</a:t>
                </a:r>
                <a:r>
                  <a:rPr lang="en-US" sz="2000" dirty="0">
                    <a:solidFill>
                      <a:schemeClr val="accent1"/>
                    </a:solidFill>
                  </a:rPr>
                  <a:t> </a:t>
                </a:r>
                <a:r>
                  <a:rPr lang="en-US" sz="2000" dirty="0">
                    <a:solidFill>
                      <a:schemeClr val="bg1">
                        <a:lumMod val="85000"/>
                      </a:schemeClr>
                    </a:solidFill>
                  </a:rPr>
                  <a:t>(Soundness). If Algorithm returns safe or unsafe, then </a:t>
                </a:r>
                <a14:m>
                  <m:oMath xmlns:m="http://schemas.openxmlformats.org/officeDocument/2006/math">
                    <m:r>
                      <a:rPr lang="en-US" sz="2000" i="1" dirty="0" smtClean="0">
                        <a:solidFill>
                          <a:schemeClr val="bg1">
                            <a:lumMod val="85000"/>
                          </a:schemeClr>
                        </a:solidFill>
                        <a:latin typeface="Cambria Math" panose="02040503050406030204" pitchFamily="18" charset="0"/>
                      </a:rPr>
                      <m:t>𝐴</m:t>
                    </m:r>
                  </m:oMath>
                </a14:m>
                <a:r>
                  <a:rPr lang="en-US" sz="2000" dirty="0">
                    <a:solidFill>
                      <a:schemeClr val="bg1">
                        <a:lumMod val="85000"/>
                      </a:schemeClr>
                    </a:solidFill>
                  </a:rPr>
                  <a:t> is safe or unsafe. </a:t>
                </a:r>
              </a:p>
              <a:p>
                <a:pPr marL="0" indent="0">
                  <a:buNone/>
                </a:pPr>
                <a:endParaRPr lang="en-US" sz="2000" dirty="0">
                  <a:solidFill>
                    <a:schemeClr val="bg1">
                      <a:lumMod val="85000"/>
                    </a:schemeClr>
                  </a:solidFill>
                </a:endParaRPr>
              </a:p>
              <a:p>
                <a:pPr marL="0" indent="0">
                  <a:buNone/>
                </a:pPr>
                <a:r>
                  <a:rPr lang="en-US" sz="2000" b="1" dirty="0">
                    <a:solidFill>
                      <a:srgbClr val="00B0F0"/>
                    </a:solidFill>
                  </a:rPr>
                  <a:t>Definition</a:t>
                </a:r>
                <a:r>
                  <a:rPr lang="en-US" sz="2000" dirty="0">
                    <a:solidFill>
                      <a:schemeClr val="bg1">
                        <a:lumMod val="85000"/>
                      </a:schemeClr>
                    </a:solidFill>
                  </a:rPr>
                  <a:t> Given HA </a:t>
                </a:r>
                <a14:m>
                  <m:oMath xmlns:m="http://schemas.openxmlformats.org/officeDocument/2006/math">
                    <m:r>
                      <a:rPr lang="en-US" sz="2000" i="1" dirty="0" smtClean="0">
                        <a:solidFill>
                          <a:schemeClr val="bg1">
                            <a:lumMod val="85000"/>
                          </a:schemeClr>
                        </a:solidFill>
                        <a:latin typeface="Cambria Math" panose="02040503050406030204" pitchFamily="18" charset="0"/>
                      </a:rPr>
                      <m:t>𝐴</m:t>
                    </m:r>
                    <m:r>
                      <a:rPr lang="en-US" sz="2000" i="1" dirty="0" smtClean="0">
                        <a:solidFill>
                          <a:schemeClr val="bg1">
                            <a:lumMod val="85000"/>
                          </a:schemeClr>
                        </a:solidFill>
                        <a:latin typeface="Cambria Math" panose="02040503050406030204" pitchFamily="18" charset="0"/>
                      </a:rPr>
                      <m:t> =〈</m:t>
                    </m:r>
                    <m:r>
                      <a:rPr lang="en-US" sz="2000" i="1" dirty="0" err="1" smtClean="0">
                        <a:solidFill>
                          <a:schemeClr val="bg1">
                            <a:lumMod val="85000"/>
                          </a:schemeClr>
                        </a:solidFill>
                        <a:latin typeface="Cambria Math" panose="02040503050406030204" pitchFamily="18" charset="0"/>
                      </a:rPr>
                      <m:t>𝑉</m:t>
                    </m:r>
                    <m:r>
                      <a:rPr lang="en-US" sz="2000" i="1" dirty="0" err="1" smtClean="0">
                        <a:solidFill>
                          <a:schemeClr val="bg1">
                            <a:lumMod val="85000"/>
                          </a:schemeClr>
                        </a:solidFill>
                        <a:latin typeface="Cambria Math" panose="02040503050406030204" pitchFamily="18" charset="0"/>
                      </a:rPr>
                      <m:t>,</m:t>
                    </m:r>
                    <m:r>
                      <a:rPr lang="en-US" sz="2000" i="1" dirty="0" err="1" smtClean="0">
                        <a:solidFill>
                          <a:schemeClr val="bg1">
                            <a:lumMod val="85000"/>
                          </a:schemeClr>
                        </a:solidFill>
                        <a:latin typeface="Cambria Math" panose="02040503050406030204" pitchFamily="18" charset="0"/>
                      </a:rPr>
                      <m:t>𝐿𝑜𝑐</m:t>
                    </m:r>
                    <m:r>
                      <a:rPr lang="en-US" sz="2000" i="1" dirty="0" err="1" smtClean="0">
                        <a:solidFill>
                          <a:schemeClr val="bg1">
                            <a:lumMod val="85000"/>
                          </a:schemeClr>
                        </a:solidFill>
                        <a:latin typeface="Cambria Math" panose="02040503050406030204" pitchFamily="18" charset="0"/>
                      </a:rPr>
                      <m:t>,</m:t>
                    </m:r>
                    <m:r>
                      <a:rPr lang="en-US" sz="2000" i="1" dirty="0" err="1" smtClean="0">
                        <a:solidFill>
                          <a:schemeClr val="bg1">
                            <a:lumMod val="85000"/>
                          </a:schemeClr>
                        </a:solidFill>
                        <a:latin typeface="Cambria Math" panose="02040503050406030204" pitchFamily="18" charset="0"/>
                      </a:rPr>
                      <m:t>𝐴</m:t>
                    </m:r>
                    <m:r>
                      <a:rPr lang="en-US" sz="2000" i="1" dirty="0" err="1" smtClean="0">
                        <a:solidFill>
                          <a:schemeClr val="bg1">
                            <a:lumMod val="85000"/>
                          </a:schemeClr>
                        </a:solidFill>
                        <a:latin typeface="Cambria Math" panose="02040503050406030204" pitchFamily="18" charset="0"/>
                      </a:rPr>
                      <m:t>,</m:t>
                    </m:r>
                    <m:r>
                      <a:rPr lang="en-US" sz="2000" i="1" dirty="0" err="1" smtClean="0">
                        <a:solidFill>
                          <a:schemeClr val="bg1">
                            <a:lumMod val="85000"/>
                          </a:schemeClr>
                        </a:solidFill>
                        <a:latin typeface="Cambria Math" panose="02040503050406030204" pitchFamily="18" charset="0"/>
                      </a:rPr>
                      <m:t>𝐷</m:t>
                    </m:r>
                    <m:r>
                      <a:rPr lang="en-US" sz="2000" i="1" dirty="0" err="1" smtClean="0">
                        <a:solidFill>
                          <a:schemeClr val="bg1">
                            <a:lumMod val="85000"/>
                          </a:schemeClr>
                        </a:solidFill>
                        <a:latin typeface="Cambria Math" panose="02040503050406030204" pitchFamily="18" charset="0"/>
                      </a:rPr>
                      <m:t>,</m:t>
                    </m:r>
                    <m:r>
                      <a:rPr lang="en-US" sz="2000" i="1" dirty="0" err="1" smtClean="0">
                        <a:solidFill>
                          <a:schemeClr val="bg1">
                            <a:lumMod val="85000"/>
                          </a:schemeClr>
                        </a:solidFill>
                        <a:latin typeface="Cambria Math" panose="02040503050406030204" pitchFamily="18" charset="0"/>
                      </a:rPr>
                      <m:t>𝑇</m:t>
                    </m:r>
                    <m:r>
                      <a:rPr lang="en-US" sz="2000" i="1" dirty="0" smtClean="0">
                        <a:solidFill>
                          <a:schemeClr val="bg1">
                            <a:lumMod val="85000"/>
                          </a:schemeClr>
                        </a:solidFill>
                        <a:latin typeface="Cambria Math" panose="02040503050406030204" pitchFamily="18" charset="0"/>
                      </a:rPr>
                      <m:t> </m:t>
                    </m:r>
                    <m:r>
                      <a:rPr lang="en-US" sz="2000" b="0" i="1" dirty="0" smtClean="0">
                        <a:solidFill>
                          <a:schemeClr val="bg1">
                            <a:lumMod val="85000"/>
                          </a:schemeClr>
                        </a:solidFill>
                        <a:latin typeface="Cambria Math" panose="02040503050406030204" pitchFamily="18" charset="0"/>
                      </a:rPr>
                      <m:t>〉</m:t>
                    </m:r>
                  </m:oMath>
                </a14:m>
                <a:r>
                  <a:rPr lang="en-US" sz="2000" dirty="0">
                    <a:solidFill>
                      <a:schemeClr val="bg1">
                        <a:lumMod val="85000"/>
                      </a:schemeClr>
                    </a:solidFill>
                  </a:rPr>
                  <a:t>, an </a:t>
                </a:r>
                <a14:m>
                  <m:oMath xmlns:m="http://schemas.openxmlformats.org/officeDocument/2006/math">
                    <m:r>
                      <a:rPr lang="en-US" sz="2000" b="1" i="1" smtClean="0">
                        <a:solidFill>
                          <a:srgbClr val="00B0F0"/>
                        </a:solidFill>
                        <a:latin typeface="Cambria Math" panose="02040503050406030204" pitchFamily="18" charset="0"/>
                      </a:rPr>
                      <m:t>𝝐</m:t>
                    </m:r>
                  </m:oMath>
                </a14:m>
                <a:r>
                  <a:rPr lang="en-US" sz="2000" b="1" dirty="0">
                    <a:solidFill>
                      <a:srgbClr val="00B0F0"/>
                    </a:solidFill>
                  </a:rPr>
                  <a:t>-perturbation </a:t>
                </a:r>
                <a:r>
                  <a:rPr lang="en-US" sz="2000" dirty="0">
                    <a:solidFill>
                      <a:schemeClr val="bg1">
                        <a:lumMod val="85000"/>
                      </a:schemeClr>
                    </a:solidFill>
                  </a:rPr>
                  <a:t>of A is a new HA </a:t>
                </a:r>
                <a14:m>
                  <m:oMath xmlns:m="http://schemas.openxmlformats.org/officeDocument/2006/math">
                    <m:r>
                      <a:rPr lang="en-US" sz="2000" b="0" i="1" smtClean="0">
                        <a:solidFill>
                          <a:schemeClr val="bg1">
                            <a:lumMod val="85000"/>
                          </a:schemeClr>
                        </a:solidFill>
                        <a:latin typeface="Cambria Math" panose="02040503050406030204" pitchFamily="18" charset="0"/>
                      </a:rPr>
                      <m:t>𝐴</m:t>
                    </m:r>
                    <m:r>
                      <a:rPr lang="en-US" sz="2000" b="0" i="1" smtClean="0">
                        <a:solidFill>
                          <a:schemeClr val="bg1">
                            <a:lumMod val="85000"/>
                          </a:schemeClr>
                        </a:solidFill>
                        <a:latin typeface="Cambria Math" panose="02040503050406030204" pitchFamily="18" charset="0"/>
                      </a:rPr>
                      <m:t>′</m:t>
                    </m:r>
                  </m:oMath>
                </a14:m>
                <a:r>
                  <a:rPr lang="en-US" sz="2000" dirty="0">
                    <a:solidFill>
                      <a:schemeClr val="bg1">
                        <a:lumMod val="85000"/>
                      </a:schemeClr>
                    </a:solidFill>
                  </a:rPr>
                  <a:t> that is identical except, </a:t>
                </a:r>
                <a14:m>
                  <m:oMath xmlns:m="http://schemas.openxmlformats.org/officeDocument/2006/math">
                    <m:sSup>
                      <m:sSupPr>
                        <m:ctrlPr>
                          <a:rPr lang="en-US" sz="2000" b="0" i="1" smtClean="0">
                            <a:solidFill>
                              <a:schemeClr val="bg1">
                                <a:lumMod val="85000"/>
                              </a:schemeClr>
                            </a:solidFill>
                            <a:latin typeface="Cambria Math" panose="02040503050406030204" pitchFamily="18" charset="0"/>
                          </a:rPr>
                        </m:ctrlPr>
                      </m:sSupPr>
                      <m:e>
                        <m:r>
                          <m:rPr>
                            <m:sty m:val="p"/>
                          </m:rPr>
                          <a:rPr lang="en-US" sz="2000" b="0" i="0" smtClean="0">
                            <a:solidFill>
                              <a:schemeClr val="bg1">
                                <a:lumMod val="85000"/>
                              </a:schemeClr>
                            </a:solidFill>
                            <a:latin typeface="Cambria Math" panose="02040503050406030204" pitchFamily="18" charset="0"/>
                          </a:rPr>
                          <m:t>Θ</m:t>
                        </m:r>
                      </m:e>
                      <m:sup>
                        <m:r>
                          <a:rPr lang="en-US" sz="2000" b="0" i="1" smtClean="0">
                            <a:solidFill>
                              <a:schemeClr val="bg1">
                                <a:lumMod val="85000"/>
                              </a:schemeClr>
                            </a:solidFill>
                            <a:latin typeface="Cambria Math" panose="02040503050406030204" pitchFamily="18" charset="0"/>
                          </a:rPr>
                          <m:t>′</m:t>
                        </m:r>
                      </m:sup>
                    </m:sSup>
                    <m:r>
                      <a:rPr lang="en-US" sz="2000" b="0" i="1" smtClean="0">
                        <a:solidFill>
                          <a:schemeClr val="bg1">
                            <a:lumMod val="85000"/>
                          </a:schemeClr>
                        </a:solidFill>
                        <a:latin typeface="Cambria Math" panose="02040503050406030204" pitchFamily="18" charset="0"/>
                      </a:rPr>
                      <m:t>=</m:t>
                    </m:r>
                    <m:sSub>
                      <m:sSubPr>
                        <m:ctrlPr>
                          <a:rPr lang="en-US" sz="2000" b="0" i="1" smtClean="0">
                            <a:solidFill>
                              <a:schemeClr val="bg1">
                                <a:lumMod val="85000"/>
                              </a:schemeClr>
                            </a:solidFill>
                            <a:latin typeface="Cambria Math" panose="02040503050406030204" pitchFamily="18" charset="0"/>
                          </a:rPr>
                        </m:ctrlPr>
                      </m:sSubPr>
                      <m:e>
                        <m:r>
                          <a:rPr lang="en-US" sz="2000" b="0" i="1" smtClean="0">
                            <a:solidFill>
                              <a:schemeClr val="bg1">
                                <a:lumMod val="85000"/>
                              </a:schemeClr>
                            </a:solidFill>
                            <a:latin typeface="Cambria Math" panose="02040503050406030204" pitchFamily="18" charset="0"/>
                          </a:rPr>
                          <m:t>𝐵</m:t>
                        </m:r>
                      </m:e>
                      <m:sub>
                        <m:r>
                          <a:rPr lang="en-US" sz="2000" b="0" i="1" smtClean="0">
                            <a:solidFill>
                              <a:schemeClr val="bg1">
                                <a:lumMod val="85000"/>
                              </a:schemeClr>
                            </a:solidFill>
                            <a:latin typeface="Cambria Math" panose="02040503050406030204" pitchFamily="18" charset="0"/>
                          </a:rPr>
                          <m:t>𝜖</m:t>
                        </m:r>
                      </m:sub>
                    </m:sSub>
                    <m:r>
                      <a:rPr lang="en-US" sz="2000" b="0" i="1" smtClean="0">
                        <a:solidFill>
                          <a:schemeClr val="bg1">
                            <a:lumMod val="85000"/>
                          </a:schemeClr>
                        </a:solidFill>
                        <a:latin typeface="Cambria Math" panose="02040503050406030204" pitchFamily="18" charset="0"/>
                      </a:rPr>
                      <m:t>(</m:t>
                    </m:r>
                    <m:r>
                      <m:rPr>
                        <m:sty m:val="p"/>
                      </m:rPr>
                      <a:rPr lang="en-US" sz="2000" b="0" i="0" smtClean="0">
                        <a:solidFill>
                          <a:schemeClr val="bg1">
                            <a:lumMod val="85000"/>
                          </a:schemeClr>
                        </a:solidFill>
                        <a:latin typeface="Cambria Math" panose="02040503050406030204" pitchFamily="18" charset="0"/>
                      </a:rPr>
                      <m:t>Θ</m:t>
                    </m:r>
                    <m:r>
                      <a:rPr lang="en-US" sz="2000" b="0" i="1" smtClean="0">
                        <a:solidFill>
                          <a:schemeClr val="bg1">
                            <a:lumMod val="85000"/>
                          </a:schemeClr>
                        </a:solidFill>
                        <a:latin typeface="Cambria Math" panose="02040503050406030204" pitchFamily="18" charset="0"/>
                      </a:rPr>
                      <m:t>)</m:t>
                    </m:r>
                  </m:oMath>
                </a14:m>
                <a:r>
                  <a:rPr lang="en-US" sz="2000" dirty="0">
                    <a:solidFill>
                      <a:schemeClr val="bg1">
                        <a:lumMod val="85000"/>
                      </a:schemeClr>
                    </a:solidFill>
                  </a:rPr>
                  <a:t>, </a:t>
                </a:r>
                <a14:m>
                  <m:oMath xmlns:m="http://schemas.openxmlformats.org/officeDocument/2006/math">
                    <m:r>
                      <a:rPr lang="en-US" sz="2000" b="0" i="1" dirty="0" smtClean="0">
                        <a:solidFill>
                          <a:schemeClr val="bg1">
                            <a:lumMod val="85000"/>
                          </a:schemeClr>
                        </a:solidFill>
                        <a:latin typeface="Cambria Math" panose="02040503050406030204" pitchFamily="18" charset="0"/>
                      </a:rPr>
                      <m:t>∀ ℓ∈</m:t>
                    </m:r>
                    <m:r>
                      <a:rPr lang="en-US" sz="2000" b="0" i="1" dirty="0" smtClean="0">
                        <a:solidFill>
                          <a:schemeClr val="bg1">
                            <a:lumMod val="85000"/>
                          </a:schemeClr>
                        </a:solidFill>
                        <a:latin typeface="Cambria Math" panose="02040503050406030204" pitchFamily="18" charset="0"/>
                      </a:rPr>
                      <m:t>𝐿𝑜𝑐</m:t>
                    </m:r>
                    <m:r>
                      <a:rPr lang="en-US" sz="2000" b="0" i="1" dirty="0" smtClean="0">
                        <a:solidFill>
                          <a:schemeClr val="bg1">
                            <a:lumMod val="85000"/>
                          </a:schemeClr>
                        </a:solidFill>
                        <a:latin typeface="Cambria Math" panose="02040503050406030204" pitchFamily="18" charset="0"/>
                      </a:rPr>
                      <m:t>, </m:t>
                    </m:r>
                    <m:r>
                      <a:rPr lang="en-US" sz="2000" b="0" i="1" dirty="0" smtClean="0">
                        <a:solidFill>
                          <a:schemeClr val="bg1">
                            <a:lumMod val="85000"/>
                          </a:schemeClr>
                        </a:solidFill>
                        <a:latin typeface="Cambria Math" panose="02040503050406030204" pitchFamily="18" charset="0"/>
                      </a:rPr>
                      <m:t>𝐼𝑛</m:t>
                    </m:r>
                    <m:sSup>
                      <m:sSupPr>
                        <m:ctrlPr>
                          <a:rPr lang="en-US" sz="2000" b="0" i="1" dirty="0" smtClean="0">
                            <a:solidFill>
                              <a:schemeClr val="bg1">
                                <a:lumMod val="85000"/>
                              </a:schemeClr>
                            </a:solidFill>
                            <a:latin typeface="Cambria Math" panose="02040503050406030204" pitchFamily="18" charset="0"/>
                          </a:rPr>
                        </m:ctrlPr>
                      </m:sSupPr>
                      <m:e>
                        <m:r>
                          <a:rPr lang="en-US" sz="2000" b="0" i="1" dirty="0" smtClean="0">
                            <a:solidFill>
                              <a:schemeClr val="bg1">
                                <a:lumMod val="85000"/>
                              </a:schemeClr>
                            </a:solidFill>
                            <a:latin typeface="Cambria Math" panose="02040503050406030204" pitchFamily="18" charset="0"/>
                          </a:rPr>
                          <m:t>𝑣</m:t>
                        </m:r>
                      </m:e>
                      <m:sup>
                        <m:r>
                          <a:rPr lang="en-US" sz="2000" b="0" i="1" dirty="0" smtClean="0">
                            <a:solidFill>
                              <a:schemeClr val="bg1">
                                <a:lumMod val="85000"/>
                              </a:schemeClr>
                            </a:solidFill>
                            <a:latin typeface="Cambria Math" panose="02040503050406030204" pitchFamily="18" charset="0"/>
                          </a:rPr>
                          <m:t>′</m:t>
                        </m:r>
                      </m:sup>
                    </m:sSup>
                    <m:r>
                      <a:rPr lang="en-US" sz="2000" b="0" i="1" dirty="0" smtClean="0">
                        <a:solidFill>
                          <a:schemeClr val="bg1">
                            <a:lumMod val="85000"/>
                          </a:schemeClr>
                        </a:solidFill>
                        <a:latin typeface="Cambria Math" panose="02040503050406030204" pitchFamily="18" charset="0"/>
                      </a:rPr>
                      <m:t>=</m:t>
                    </m:r>
                    <m:sSub>
                      <m:sSubPr>
                        <m:ctrlPr>
                          <a:rPr lang="en-US" sz="2000" b="0" i="1" dirty="0" smtClean="0">
                            <a:solidFill>
                              <a:schemeClr val="bg1">
                                <a:lumMod val="85000"/>
                              </a:schemeClr>
                            </a:solidFill>
                            <a:latin typeface="Cambria Math" panose="02040503050406030204" pitchFamily="18" charset="0"/>
                          </a:rPr>
                        </m:ctrlPr>
                      </m:sSubPr>
                      <m:e>
                        <m:r>
                          <a:rPr lang="en-US" sz="2000" b="0" i="1" dirty="0" smtClean="0">
                            <a:solidFill>
                              <a:schemeClr val="bg1">
                                <a:lumMod val="85000"/>
                              </a:schemeClr>
                            </a:solidFill>
                            <a:latin typeface="Cambria Math" panose="02040503050406030204" pitchFamily="18" charset="0"/>
                          </a:rPr>
                          <m:t>𝐵</m:t>
                        </m:r>
                      </m:e>
                      <m:sub>
                        <m:r>
                          <a:rPr lang="en-US" sz="2000" b="0" i="1" dirty="0" smtClean="0">
                            <a:solidFill>
                              <a:schemeClr val="bg1">
                                <a:lumMod val="85000"/>
                              </a:schemeClr>
                            </a:solidFill>
                            <a:latin typeface="Cambria Math" panose="02040503050406030204" pitchFamily="18" charset="0"/>
                          </a:rPr>
                          <m:t>𝜖</m:t>
                        </m:r>
                      </m:sub>
                    </m:sSub>
                    <m:r>
                      <a:rPr lang="en-US" sz="2000" b="0" i="1" dirty="0" smtClean="0">
                        <a:solidFill>
                          <a:schemeClr val="bg1">
                            <a:lumMod val="85000"/>
                          </a:schemeClr>
                        </a:solidFill>
                        <a:latin typeface="Cambria Math" panose="02040503050406030204" pitchFamily="18" charset="0"/>
                      </a:rPr>
                      <m:t>(</m:t>
                    </m:r>
                    <m:r>
                      <a:rPr lang="en-US" sz="2000" b="0" i="1" dirty="0" smtClean="0">
                        <a:solidFill>
                          <a:schemeClr val="bg1">
                            <a:lumMod val="85000"/>
                          </a:schemeClr>
                        </a:solidFill>
                        <a:latin typeface="Cambria Math" panose="02040503050406030204" pitchFamily="18" charset="0"/>
                      </a:rPr>
                      <m:t>𝐼𝑛𝑣</m:t>
                    </m:r>
                    <m:r>
                      <a:rPr lang="en-US" sz="2000" b="0" i="1" dirty="0" smtClean="0">
                        <a:solidFill>
                          <a:schemeClr val="bg1">
                            <a:lumMod val="85000"/>
                          </a:schemeClr>
                        </a:solidFill>
                        <a:latin typeface="Cambria Math" panose="02040503050406030204" pitchFamily="18" charset="0"/>
                      </a:rPr>
                      <m:t>)</m:t>
                    </m:r>
                  </m:oMath>
                </a14:m>
                <a:r>
                  <a:rPr lang="en-US" sz="2000" dirty="0">
                    <a:solidFill>
                      <a:schemeClr val="bg1">
                        <a:lumMod val="85000"/>
                      </a:schemeClr>
                    </a:solidFill>
                  </a:rPr>
                  <a:t> (b) a ∈ A, </a:t>
                </a:r>
                <a14:m>
                  <m:oMath xmlns:m="http://schemas.openxmlformats.org/officeDocument/2006/math">
                    <m:r>
                      <a:rPr lang="en-US" sz="2000" i="1" dirty="0" smtClean="0">
                        <a:solidFill>
                          <a:schemeClr val="bg1">
                            <a:lumMod val="85000"/>
                          </a:schemeClr>
                        </a:solidFill>
                        <a:latin typeface="Cambria Math" panose="02040503050406030204" pitchFamily="18" charset="0"/>
                      </a:rPr>
                      <m:t>𝐺𝑢𝑎𝑟</m:t>
                    </m:r>
                    <m:sSub>
                      <m:sSubPr>
                        <m:ctrlPr>
                          <a:rPr lang="en-US" sz="2000" b="0" i="1" dirty="0" smtClean="0">
                            <a:solidFill>
                              <a:schemeClr val="bg1">
                                <a:lumMod val="85000"/>
                              </a:schemeClr>
                            </a:solidFill>
                            <a:latin typeface="Cambria Math" panose="02040503050406030204" pitchFamily="18" charset="0"/>
                          </a:rPr>
                        </m:ctrlPr>
                      </m:sSubPr>
                      <m:e>
                        <m:r>
                          <a:rPr lang="en-US" sz="2000" i="1" dirty="0" smtClean="0">
                            <a:solidFill>
                              <a:schemeClr val="bg1">
                                <a:lumMod val="85000"/>
                              </a:schemeClr>
                            </a:solidFill>
                            <a:latin typeface="Cambria Math" panose="02040503050406030204" pitchFamily="18" charset="0"/>
                          </a:rPr>
                          <m:t>𝑑</m:t>
                        </m:r>
                      </m:e>
                      <m:sub>
                        <m:r>
                          <a:rPr lang="en-US" sz="2000" b="0" i="1" dirty="0" smtClean="0">
                            <a:solidFill>
                              <a:schemeClr val="bg1">
                                <a:lumMod val="85000"/>
                              </a:schemeClr>
                            </a:solidFill>
                            <a:latin typeface="Cambria Math" panose="02040503050406030204" pitchFamily="18" charset="0"/>
                          </a:rPr>
                          <m:t>𝑎</m:t>
                        </m:r>
                      </m:sub>
                    </m:sSub>
                    <m:r>
                      <a:rPr lang="en-US" sz="2000" i="1" dirty="0" smtClean="0">
                        <a:solidFill>
                          <a:schemeClr val="bg1">
                            <a:lumMod val="85000"/>
                          </a:schemeClr>
                        </a:solidFill>
                        <a:latin typeface="Cambria Math" panose="02040503050406030204" pitchFamily="18" charset="0"/>
                      </a:rPr>
                      <m:t>=</m:t>
                    </m:r>
                    <m:sSub>
                      <m:sSubPr>
                        <m:ctrlPr>
                          <a:rPr lang="en-US" sz="2000" b="0" i="1" dirty="0" smtClean="0">
                            <a:solidFill>
                              <a:schemeClr val="bg1">
                                <a:lumMod val="85000"/>
                              </a:schemeClr>
                            </a:solidFill>
                            <a:latin typeface="Cambria Math" panose="02040503050406030204" pitchFamily="18" charset="0"/>
                          </a:rPr>
                        </m:ctrlPr>
                      </m:sSubPr>
                      <m:e>
                        <m:r>
                          <a:rPr lang="en-US" sz="2000" b="0" i="1" dirty="0" smtClean="0">
                            <a:solidFill>
                              <a:schemeClr val="bg1">
                                <a:lumMod val="85000"/>
                              </a:schemeClr>
                            </a:solidFill>
                            <a:latin typeface="Cambria Math" panose="02040503050406030204" pitchFamily="18" charset="0"/>
                          </a:rPr>
                          <m:t>𝐵</m:t>
                        </m:r>
                      </m:e>
                      <m:sub>
                        <m:r>
                          <a:rPr lang="en-US" sz="2000" b="0" i="1" dirty="0" smtClean="0">
                            <a:solidFill>
                              <a:schemeClr val="bg1">
                                <a:lumMod val="85000"/>
                              </a:schemeClr>
                            </a:solidFill>
                            <a:latin typeface="Cambria Math" panose="02040503050406030204" pitchFamily="18" charset="0"/>
                          </a:rPr>
                          <m:t>𝜖</m:t>
                        </m:r>
                      </m:sub>
                    </m:sSub>
                    <m:r>
                      <a:rPr lang="en-US" sz="2000" i="1" dirty="0" smtClean="0">
                        <a:solidFill>
                          <a:schemeClr val="bg1">
                            <a:lumMod val="85000"/>
                          </a:schemeClr>
                        </a:solidFill>
                        <a:latin typeface="Cambria Math" panose="02040503050406030204" pitchFamily="18" charset="0"/>
                      </a:rPr>
                      <m:t>(</m:t>
                    </m:r>
                    <m:r>
                      <a:rPr lang="en-US" sz="2000" i="1" dirty="0" smtClean="0">
                        <a:solidFill>
                          <a:schemeClr val="bg1">
                            <a:lumMod val="85000"/>
                          </a:schemeClr>
                        </a:solidFill>
                        <a:latin typeface="Cambria Math" panose="02040503050406030204" pitchFamily="18" charset="0"/>
                      </a:rPr>
                      <m:t>𝐺𝑢𝑎𝑟</m:t>
                    </m:r>
                    <m:sSub>
                      <m:sSubPr>
                        <m:ctrlPr>
                          <a:rPr lang="en-US" sz="2000" b="0" i="1" dirty="0" smtClean="0">
                            <a:solidFill>
                              <a:schemeClr val="bg1">
                                <a:lumMod val="85000"/>
                              </a:schemeClr>
                            </a:solidFill>
                            <a:latin typeface="Cambria Math" panose="02040503050406030204" pitchFamily="18" charset="0"/>
                          </a:rPr>
                        </m:ctrlPr>
                      </m:sSubPr>
                      <m:e>
                        <m:r>
                          <a:rPr lang="en-US" sz="2000" i="1" dirty="0" smtClean="0">
                            <a:solidFill>
                              <a:schemeClr val="bg1">
                                <a:lumMod val="85000"/>
                              </a:schemeClr>
                            </a:solidFill>
                            <a:latin typeface="Cambria Math" panose="02040503050406030204" pitchFamily="18" charset="0"/>
                          </a:rPr>
                          <m:t>𝑑</m:t>
                        </m:r>
                      </m:e>
                      <m:sub>
                        <m:r>
                          <a:rPr lang="en-US" sz="2000" b="0" i="1" dirty="0" smtClean="0">
                            <a:solidFill>
                              <a:schemeClr val="bg1">
                                <a:lumMod val="85000"/>
                              </a:schemeClr>
                            </a:solidFill>
                            <a:latin typeface="Cambria Math" panose="02040503050406030204" pitchFamily="18" charset="0"/>
                          </a:rPr>
                          <m:t>𝑎</m:t>
                        </m:r>
                      </m:sub>
                    </m:sSub>
                    <m:r>
                      <a:rPr lang="en-US" sz="2000" b="0" i="1" dirty="0" smtClean="0">
                        <a:solidFill>
                          <a:schemeClr val="bg1">
                            <a:lumMod val="85000"/>
                          </a:schemeClr>
                        </a:solidFill>
                        <a:latin typeface="Cambria Math" panose="02040503050406030204" pitchFamily="18" charset="0"/>
                      </a:rPr>
                      <m:t>)</m:t>
                    </m:r>
                  </m:oMath>
                </a14:m>
                <a:r>
                  <a:rPr lang="en-US" sz="2000" dirty="0">
                    <a:solidFill>
                      <a:schemeClr val="bg1">
                        <a:lumMod val="85000"/>
                      </a:schemeClr>
                    </a:solidFill>
                  </a:rPr>
                  <a:t>.</a:t>
                </a:r>
              </a:p>
              <a:p>
                <a:pPr marL="0" indent="0">
                  <a:buNone/>
                </a:pPr>
                <a:endParaRPr lang="en-US" sz="2000" dirty="0">
                  <a:solidFill>
                    <a:schemeClr val="bg1">
                      <a:lumMod val="85000"/>
                    </a:schemeClr>
                  </a:solidFill>
                </a:endParaRPr>
              </a:p>
              <a:p>
                <a:pPr marL="0" indent="0">
                  <a:buNone/>
                </a:pPr>
                <a:r>
                  <a:rPr lang="en-US" sz="2000" dirty="0">
                    <a:solidFill>
                      <a:schemeClr val="bg1">
                        <a:lumMod val="85000"/>
                      </a:schemeClr>
                    </a:solidFill>
                  </a:rPr>
                  <a:t>A is </a:t>
                </a:r>
                <a:r>
                  <a:rPr lang="en-US" sz="2000" b="1" dirty="0">
                    <a:solidFill>
                      <a:srgbClr val="00B0F0"/>
                    </a:solidFill>
                  </a:rPr>
                  <a:t>robustly safe </a:t>
                </a:r>
                <a:r>
                  <a:rPr lang="en-US" sz="2000" dirty="0" err="1">
                    <a:solidFill>
                      <a:schemeClr val="bg1">
                        <a:lumMod val="85000"/>
                      </a:schemeClr>
                    </a:solidFill>
                  </a:rPr>
                  <a:t>iff</a:t>
                </a:r>
                <a:r>
                  <a:rPr lang="en-US" sz="2000" dirty="0">
                    <a:solidFill>
                      <a:schemeClr val="bg1">
                        <a:lumMod val="85000"/>
                      </a:schemeClr>
                    </a:solidFill>
                  </a:rPr>
                  <a:t> </a:t>
                </a:r>
                <a14:m>
                  <m:oMath xmlns:m="http://schemas.openxmlformats.org/officeDocument/2006/math">
                    <m:r>
                      <a:rPr lang="en-US" sz="2000" b="0" i="1" dirty="0" smtClean="0">
                        <a:solidFill>
                          <a:schemeClr val="bg1">
                            <a:lumMod val="85000"/>
                          </a:schemeClr>
                        </a:solidFill>
                        <a:latin typeface="Cambria Math" panose="02040503050406030204" pitchFamily="18" charset="0"/>
                      </a:rPr>
                      <m:t>∃</m:t>
                    </m:r>
                    <m:r>
                      <a:rPr lang="en-US" sz="2000" b="0" i="1" dirty="0" smtClean="0">
                        <a:solidFill>
                          <a:schemeClr val="bg1">
                            <a:lumMod val="85000"/>
                          </a:schemeClr>
                        </a:solidFill>
                        <a:latin typeface="Cambria Math" panose="02040503050406030204" pitchFamily="18" charset="0"/>
                      </a:rPr>
                      <m:t>𝜖</m:t>
                    </m:r>
                    <m:r>
                      <a:rPr lang="en-US" sz="2000" b="0" i="1" dirty="0" smtClean="0">
                        <a:solidFill>
                          <a:schemeClr val="bg1">
                            <a:lumMod val="85000"/>
                          </a:schemeClr>
                        </a:solidFill>
                        <a:latin typeface="Cambria Math" panose="02040503050406030204" pitchFamily="18" charset="0"/>
                      </a:rPr>
                      <m:t>&gt;0</m:t>
                    </m:r>
                  </m:oMath>
                </a14:m>
                <a:r>
                  <a:rPr lang="en-US" sz="2000" dirty="0">
                    <a:solidFill>
                      <a:schemeClr val="bg1">
                        <a:lumMod val="85000"/>
                      </a:schemeClr>
                    </a:solidFill>
                  </a:rPr>
                  <a:t>, such that A’ is safe for </a:t>
                </a:r>
                <a14:m>
                  <m:oMath xmlns:m="http://schemas.openxmlformats.org/officeDocument/2006/math">
                    <m:sSub>
                      <m:sSubPr>
                        <m:ctrlPr>
                          <a:rPr lang="en-US" sz="2000" b="0" i="1" dirty="0" smtClean="0">
                            <a:solidFill>
                              <a:schemeClr val="bg1">
                                <a:lumMod val="85000"/>
                              </a:schemeClr>
                            </a:solidFill>
                            <a:latin typeface="Cambria Math" panose="02040503050406030204" pitchFamily="18" charset="0"/>
                          </a:rPr>
                        </m:ctrlPr>
                      </m:sSubPr>
                      <m:e>
                        <m:r>
                          <a:rPr lang="en-US" sz="2000" i="1" dirty="0" smtClean="0">
                            <a:solidFill>
                              <a:schemeClr val="bg1">
                                <a:lumMod val="85000"/>
                              </a:schemeClr>
                            </a:solidFill>
                            <a:latin typeface="Cambria Math" panose="02040503050406030204" pitchFamily="18" charset="0"/>
                          </a:rPr>
                          <m:t>𝑈</m:t>
                        </m:r>
                      </m:e>
                      <m:sub>
                        <m:r>
                          <a:rPr lang="en-US" sz="2000" b="0" i="1" dirty="0" smtClean="0">
                            <a:solidFill>
                              <a:schemeClr val="bg1">
                                <a:lumMod val="85000"/>
                              </a:schemeClr>
                            </a:solidFill>
                            <a:latin typeface="Cambria Math" panose="02040503050406030204" pitchFamily="18" charset="0"/>
                          </a:rPr>
                          <m:t>𝜖</m:t>
                        </m:r>
                      </m:sub>
                    </m:sSub>
                  </m:oMath>
                </a14:m>
                <a:r>
                  <a:rPr lang="en-US" sz="2000" dirty="0">
                    <a:solidFill>
                      <a:schemeClr val="bg1">
                        <a:lumMod val="85000"/>
                      </a:schemeClr>
                    </a:solidFill>
                  </a:rPr>
                  <a:t> upto time bound T, and transition bound N. Robustly unsafe </a:t>
                </a:r>
                <a:r>
                  <a:rPr lang="en-US" sz="2000" dirty="0" err="1">
                    <a:solidFill>
                      <a:schemeClr val="bg1">
                        <a:lumMod val="85000"/>
                      </a:schemeClr>
                    </a:solidFill>
                  </a:rPr>
                  <a:t>iff</a:t>
                </a:r>
                <a:r>
                  <a:rPr lang="en-US" sz="2000" dirty="0">
                    <a:solidFill>
                      <a:schemeClr val="bg1">
                        <a:lumMod val="85000"/>
                      </a:schemeClr>
                    </a:solidFill>
                  </a:rPr>
                  <a:t> </a:t>
                </a:r>
                <a14:m>
                  <m:oMath xmlns:m="http://schemas.openxmlformats.org/officeDocument/2006/math">
                    <m:r>
                      <a:rPr lang="en-US" sz="2000" b="0" i="1" smtClean="0">
                        <a:solidFill>
                          <a:schemeClr val="bg1">
                            <a:lumMod val="85000"/>
                          </a:schemeClr>
                        </a:solidFill>
                        <a:latin typeface="Cambria Math" panose="02040503050406030204" pitchFamily="18" charset="0"/>
                      </a:rPr>
                      <m:t>∃ </m:t>
                    </m:r>
                    <m:r>
                      <a:rPr lang="en-US" sz="2000" b="0" i="1" smtClean="0">
                        <a:solidFill>
                          <a:schemeClr val="bg1">
                            <a:lumMod val="85000"/>
                          </a:schemeClr>
                        </a:solidFill>
                        <a:latin typeface="Cambria Math" panose="02040503050406030204" pitchFamily="18" charset="0"/>
                      </a:rPr>
                      <m:t>𝜖</m:t>
                    </m:r>
                    <m:r>
                      <a:rPr lang="en-US" sz="2000" b="0" i="1" smtClean="0">
                        <a:solidFill>
                          <a:schemeClr val="bg1">
                            <a:lumMod val="85000"/>
                          </a:schemeClr>
                        </a:solidFill>
                        <a:latin typeface="Cambria Math" panose="02040503050406030204" pitchFamily="18" charset="0"/>
                      </a:rPr>
                      <m:t>&lt;0</m:t>
                    </m:r>
                  </m:oMath>
                </a14:m>
                <a:r>
                  <a:rPr lang="en-US" sz="2000" dirty="0">
                    <a:solidFill>
                      <a:schemeClr val="bg1">
                        <a:lumMod val="85000"/>
                      </a:schemeClr>
                    </a:solidFill>
                  </a:rPr>
                  <a:t> such that </a:t>
                </a:r>
                <a14:m>
                  <m:oMath xmlns:m="http://schemas.openxmlformats.org/officeDocument/2006/math">
                    <m:r>
                      <a:rPr lang="en-US" sz="2000" b="0" i="1" smtClean="0">
                        <a:solidFill>
                          <a:schemeClr val="bg1">
                            <a:lumMod val="85000"/>
                          </a:schemeClr>
                        </a:solidFill>
                        <a:latin typeface="Cambria Math" panose="02040503050406030204" pitchFamily="18" charset="0"/>
                      </a:rPr>
                      <m:t>𝐴</m:t>
                    </m:r>
                    <m:r>
                      <a:rPr lang="en-US" sz="2000" b="0" i="1" smtClean="0">
                        <a:solidFill>
                          <a:schemeClr val="bg1">
                            <a:lumMod val="85000"/>
                          </a:schemeClr>
                        </a:solidFill>
                        <a:latin typeface="Cambria Math" panose="02040503050406030204" pitchFamily="18" charset="0"/>
                      </a:rPr>
                      <m:t>′</m:t>
                    </m:r>
                  </m:oMath>
                </a14:m>
                <a:r>
                  <a:rPr lang="en-US" sz="2000" dirty="0">
                    <a:solidFill>
                      <a:schemeClr val="bg1">
                        <a:lumMod val="85000"/>
                      </a:schemeClr>
                    </a:solidFill>
                  </a:rPr>
                  <a:t> is safe for </a:t>
                </a:r>
                <a14:m>
                  <m:oMath xmlns:m="http://schemas.openxmlformats.org/officeDocument/2006/math">
                    <m:sSub>
                      <m:sSubPr>
                        <m:ctrlPr>
                          <a:rPr lang="en-US" sz="2000" i="1" dirty="0">
                            <a:solidFill>
                              <a:schemeClr val="bg1">
                                <a:lumMod val="85000"/>
                              </a:schemeClr>
                            </a:solidFill>
                            <a:latin typeface="Cambria Math" panose="02040503050406030204" pitchFamily="18" charset="0"/>
                          </a:rPr>
                        </m:ctrlPr>
                      </m:sSubPr>
                      <m:e>
                        <m:r>
                          <a:rPr lang="en-US" sz="2000" i="1" dirty="0">
                            <a:solidFill>
                              <a:schemeClr val="bg1">
                                <a:lumMod val="85000"/>
                              </a:schemeClr>
                            </a:solidFill>
                            <a:latin typeface="Cambria Math" panose="02040503050406030204" pitchFamily="18" charset="0"/>
                          </a:rPr>
                          <m:t>𝑈</m:t>
                        </m:r>
                      </m:e>
                      <m:sub>
                        <m:r>
                          <a:rPr lang="en-US" sz="2000" i="1" dirty="0">
                            <a:solidFill>
                              <a:schemeClr val="bg1">
                                <a:lumMod val="85000"/>
                              </a:schemeClr>
                            </a:solidFill>
                            <a:latin typeface="Cambria Math" panose="02040503050406030204" pitchFamily="18" charset="0"/>
                          </a:rPr>
                          <m:t>𝜖</m:t>
                        </m:r>
                      </m:sub>
                    </m:sSub>
                  </m:oMath>
                </a14:m>
                <a:r>
                  <a:rPr lang="en-US" sz="2000" dirty="0">
                    <a:solidFill>
                      <a:schemeClr val="bg1">
                        <a:lumMod val="85000"/>
                      </a:schemeClr>
                    </a:solidFill>
                  </a:rPr>
                  <a:t>.</a:t>
                </a:r>
              </a:p>
              <a:p>
                <a:pPr marL="0" indent="0">
                  <a:buNone/>
                </a:pPr>
                <a:endParaRPr lang="en-US" sz="2000" dirty="0">
                  <a:solidFill>
                    <a:schemeClr val="accent1"/>
                  </a:solidFill>
                </a:endParaRPr>
              </a:p>
              <a:p>
                <a:pPr marL="0" indent="0">
                  <a:buNone/>
                </a:pPr>
                <a:r>
                  <a:rPr lang="en-US" sz="2000" b="1" dirty="0">
                    <a:solidFill>
                      <a:srgbClr val="00B0F0"/>
                    </a:solidFill>
                  </a:rPr>
                  <a:t>Theorem.</a:t>
                </a:r>
                <a:r>
                  <a:rPr lang="en-US" sz="2000" dirty="0">
                    <a:solidFill>
                      <a:schemeClr val="accent1"/>
                    </a:solidFill>
                  </a:rPr>
                  <a:t> </a:t>
                </a:r>
                <a:r>
                  <a:rPr lang="en-US" sz="2000" dirty="0">
                    <a:solidFill>
                      <a:schemeClr val="bg1">
                        <a:lumMod val="85000"/>
                      </a:schemeClr>
                    </a:solidFill>
                  </a:rPr>
                  <a:t>(Relative Completeness)</a:t>
                </a:r>
                <a:r>
                  <a:rPr lang="en-US" sz="2000" dirty="0">
                    <a:solidFill>
                      <a:schemeClr val="accent1"/>
                    </a:solidFill>
                  </a:rPr>
                  <a:t> </a:t>
                </a:r>
                <a:r>
                  <a:rPr lang="en-US" sz="2000" dirty="0">
                    <a:solidFill>
                      <a:schemeClr val="bg1">
                        <a:lumMod val="85000"/>
                      </a:schemeClr>
                    </a:solidFill>
                  </a:rPr>
                  <a:t>Algorithm always terminates whenever the A is either robustly safe or robustly unsafe.</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772" t="-560" r="-1080"/>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EAAE5373-EA94-42CD-B08F-88E8C680AB44}" type="slidenum">
              <a:rPr lang="en-US" smtClean="0"/>
              <a:t>25</a:t>
            </a:fld>
            <a:endParaRPr lang="en-US" dirty="0"/>
          </a:p>
        </p:txBody>
      </p:sp>
      <p:sp>
        <p:nvSpPr>
          <p:cNvPr id="5" name="Title 1"/>
          <p:cNvSpPr>
            <a:spLocks noGrp="1"/>
          </p:cNvSpPr>
          <p:nvPr>
            <p:ph type="title"/>
          </p:nvPr>
        </p:nvSpPr>
        <p:spPr>
          <a:xfrm>
            <a:off x="628650" y="278042"/>
            <a:ext cx="7886700" cy="998668"/>
          </a:xfrm>
        </p:spPr>
        <p:txBody>
          <a:bodyPr>
            <a:normAutofit fontScale="90000"/>
          </a:bodyPr>
          <a:lstStyle/>
          <a:p>
            <a:r>
              <a:rPr lang="en-US" dirty="0">
                <a:latin typeface="+mn-lt"/>
              </a:rPr>
              <a:t>Guarantees for bounded invariance verification using </a:t>
            </a:r>
            <a:r>
              <a:rPr lang="en-US" dirty="0" err="1">
                <a:latin typeface="+mn-lt"/>
              </a:rPr>
              <a:t>discreapancy</a:t>
            </a:r>
            <a:endParaRPr lang="en-US" sz="3200" dirty="0">
              <a:latin typeface="+mn-lt"/>
            </a:endParaRPr>
          </a:p>
        </p:txBody>
      </p:sp>
    </p:spTree>
    <p:extLst>
      <p:ext uri="{BB962C8B-B14F-4D97-AF65-F5344CB8AC3E}">
        <p14:creationId xmlns:p14="http://schemas.microsoft.com/office/powerpoint/2010/main" val="185417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13350"/>
            <a:ext cx="8229600" cy="1143000"/>
          </a:xfrm>
        </p:spPr>
        <p:txBody>
          <a:bodyPr/>
          <a:lstStyle/>
          <a:p>
            <a:r>
              <a:rPr lang="en-US" i="1" dirty="0">
                <a:solidFill>
                  <a:schemeClr val="tx1"/>
                </a:solidFill>
              </a:rPr>
              <a:t>static-dynamic analysis of nonlinear hybrid models </a:t>
            </a:r>
          </a:p>
        </p:txBody>
      </p:sp>
      <p:sp>
        <p:nvSpPr>
          <p:cNvPr id="4" name="Slide Number Placeholder 3"/>
          <p:cNvSpPr>
            <a:spLocks noGrp="1"/>
          </p:cNvSpPr>
          <p:nvPr>
            <p:ph type="sldNum" sz="quarter" idx="12"/>
          </p:nvPr>
        </p:nvSpPr>
        <p:spPr/>
        <p:txBody>
          <a:bodyPr/>
          <a:lstStyle/>
          <a:p>
            <a:fld id="{EAAE5373-EA94-42CD-B08F-88E8C680AB44}" type="slidenum">
              <a:rPr lang="en-US" smtClean="0"/>
              <a:t>26</a:t>
            </a:fld>
            <a:endParaRPr lang="en-US"/>
          </a:p>
        </p:txBody>
      </p:sp>
      <p:pic>
        <p:nvPicPr>
          <p:cNvPr id="5" name="Picture 4"/>
          <p:cNvPicPr>
            <a:picLocks noChangeAspect="1"/>
          </p:cNvPicPr>
          <p:nvPr/>
        </p:nvPicPr>
        <p:blipFill>
          <a:blip r:embed="rId2"/>
          <a:stretch>
            <a:fillRect/>
          </a:stretch>
        </p:blipFill>
        <p:spPr>
          <a:xfrm>
            <a:off x="3575050" y="2152650"/>
            <a:ext cx="1993900" cy="2552700"/>
          </a:xfrm>
          <a:prstGeom prst="rect">
            <a:avLst/>
          </a:prstGeom>
        </p:spPr>
      </p:pic>
      <p:sp>
        <p:nvSpPr>
          <p:cNvPr id="6" name="Title 1"/>
          <p:cNvSpPr txBox="1">
            <a:spLocks/>
          </p:cNvSpPr>
          <p:nvPr/>
        </p:nvSpPr>
        <p:spPr bwMode="auto">
          <a:xfrm>
            <a:off x="457200" y="43815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i="1" dirty="0">
                <a:solidFill>
                  <a:schemeClr val="tx1"/>
                </a:solidFill>
              </a:rPr>
              <a:t>Compare execute check engine</a:t>
            </a:r>
          </a:p>
        </p:txBody>
      </p:sp>
    </p:spTree>
    <p:extLst>
      <p:ext uri="{BB962C8B-B14F-4D97-AF65-F5344CB8AC3E}">
        <p14:creationId xmlns:p14="http://schemas.microsoft.com/office/powerpoint/2010/main" val="1885914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AAE5373-EA94-42CD-B08F-88E8C680AB44}" type="slidenum">
              <a:rPr lang="en-US" smtClean="0"/>
              <a:t>27</a:t>
            </a:fld>
            <a:endParaRPr lang="en-US"/>
          </a:p>
        </p:txBody>
      </p:sp>
      <p:pic>
        <p:nvPicPr>
          <p:cNvPr id="6" name="Picture 5"/>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ounded Rectangle 4"/>
          <p:cNvSpPr/>
          <p:nvPr/>
        </p:nvSpPr>
        <p:spPr>
          <a:xfrm>
            <a:off x="293047" y="308583"/>
            <a:ext cx="8686800" cy="785828"/>
          </a:xfrm>
          <a:prstGeom prst="roundRect">
            <a:avLst>
              <a:gd name="adj" fmla="val 50000"/>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Powertrain control verification benchmark</a:t>
            </a:r>
            <a:endParaRPr lang="en-US" sz="3600" dirty="0">
              <a:solidFill>
                <a:schemeClr val="tx1"/>
              </a:solidFill>
            </a:endParaRPr>
          </a:p>
        </p:txBody>
      </p:sp>
      <p:sp>
        <p:nvSpPr>
          <p:cNvPr id="7" name="Content Placeholder 2"/>
          <p:cNvSpPr txBox="1">
            <a:spLocks/>
          </p:cNvSpPr>
          <p:nvPr/>
        </p:nvSpPr>
        <p:spPr bwMode="auto">
          <a:xfrm>
            <a:off x="457200" y="1648691"/>
            <a:ext cx="8229599" cy="3559122"/>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bg2"/>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bg2"/>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bg2"/>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bg2"/>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chemeClr val="tx1"/>
                </a:solidFill>
              </a:rPr>
              <a:t>Simulink model from </a:t>
            </a:r>
            <a:r>
              <a:rPr lang="en-US" sz="2400" b="1" dirty="0">
                <a:solidFill>
                  <a:srgbClr val="0070C0"/>
                </a:solidFill>
              </a:rPr>
              <a:t>[</a:t>
            </a:r>
            <a:r>
              <a:rPr lang="en-US" sz="2400" b="1" dirty="0" err="1">
                <a:solidFill>
                  <a:srgbClr val="0070C0"/>
                </a:solidFill>
              </a:rPr>
              <a:t>Jin</a:t>
            </a:r>
            <a:r>
              <a:rPr lang="en-US" sz="2400" b="1" dirty="0">
                <a:solidFill>
                  <a:srgbClr val="0070C0"/>
                </a:solidFill>
              </a:rPr>
              <a:t> et al. HSCC 2014] </a:t>
            </a:r>
          </a:p>
          <a:p>
            <a:pPr marL="0" indent="0">
              <a:buNone/>
            </a:pPr>
            <a:r>
              <a:rPr lang="en-US" sz="2400" b="1" dirty="0">
                <a:solidFill>
                  <a:srgbClr val="292DE3"/>
                </a:solidFill>
              </a:rPr>
              <a:t>Highly nonlinear polynomial differential </a:t>
            </a:r>
            <a:r>
              <a:rPr lang="en-US" sz="2400" dirty="0">
                <a:solidFill>
                  <a:schemeClr val="tx1"/>
                </a:solidFill>
              </a:rPr>
              <a:t>equations; </a:t>
            </a:r>
            <a:r>
              <a:rPr lang="en-US" sz="2400" b="1" dirty="0">
                <a:solidFill>
                  <a:srgbClr val="292DE3"/>
                </a:solidFill>
              </a:rPr>
              <a:t>discrete mode switches</a:t>
            </a:r>
          </a:p>
          <a:p>
            <a:pPr marL="0" indent="0">
              <a:buNone/>
            </a:pPr>
            <a:endParaRPr lang="en-US" sz="2400" b="1" dirty="0">
              <a:solidFill>
                <a:srgbClr val="292DE3"/>
              </a:solidFill>
            </a:endParaRPr>
          </a:p>
          <a:p>
            <a:pPr marL="0" indent="0">
              <a:buNone/>
            </a:pPr>
            <a:r>
              <a:rPr lang="en-US" sz="2400" dirty="0">
                <a:solidFill>
                  <a:schemeClr val="tx1"/>
                </a:solidFill>
              </a:rPr>
              <a:t>C2E2 </a:t>
            </a:r>
            <a:r>
              <a:rPr lang="en-US" sz="2400" b="1" dirty="0">
                <a:solidFill>
                  <a:srgbClr val="292DE3"/>
                </a:solidFill>
              </a:rPr>
              <a:t>first to verify properties</a:t>
            </a:r>
            <a:r>
              <a:rPr lang="en-US" sz="2400" dirty="0">
                <a:solidFill>
                  <a:schemeClr val="tx1"/>
                </a:solidFill>
              </a:rPr>
              <a:t>, e.g., that the </a:t>
            </a:r>
            <a:r>
              <a:rPr lang="en-US" sz="2400" b="1" dirty="0">
                <a:solidFill>
                  <a:srgbClr val="292DE3"/>
                </a:solidFill>
              </a:rPr>
              <a:t>air-fuel ratio</a:t>
            </a:r>
            <a:r>
              <a:rPr lang="en-US" sz="2400" dirty="0">
                <a:solidFill>
                  <a:schemeClr val="tx1"/>
                </a:solidFill>
              </a:rPr>
              <a:t> remains within a given range for a set of driver</a:t>
            </a:r>
            <a:endParaRPr lang="en-US" sz="2400" b="1" dirty="0">
              <a:solidFill>
                <a:srgbClr val="0070C0"/>
              </a:solidFill>
            </a:endParaRPr>
          </a:p>
        </p:txBody>
      </p:sp>
      <p:sp>
        <p:nvSpPr>
          <p:cNvPr id="2" name="Rectangle 1"/>
          <p:cNvSpPr/>
          <p:nvPr/>
        </p:nvSpPr>
        <p:spPr>
          <a:xfrm>
            <a:off x="457200" y="6098032"/>
            <a:ext cx="8229599" cy="646331"/>
          </a:xfrm>
          <a:prstGeom prst="rect">
            <a:avLst/>
          </a:prstGeom>
        </p:spPr>
        <p:txBody>
          <a:bodyPr wrap="square">
            <a:spAutoFit/>
          </a:bodyPr>
          <a:lstStyle/>
          <a:p>
            <a:r>
              <a:rPr lang="en-US" dirty="0">
                <a:solidFill>
                  <a:srgbClr val="558ED5"/>
                </a:solidFill>
              </a:rPr>
              <a:t>[CAV 15] </a:t>
            </a:r>
            <a:r>
              <a:rPr lang="en-US" dirty="0" err="1"/>
              <a:t>Duggirala</a:t>
            </a:r>
            <a:r>
              <a:rPr lang="en-US" dirty="0"/>
              <a:t>, Fan, Mitra, Viswanathan: Meeting a Powertrain Verification Challenge.</a:t>
            </a:r>
          </a:p>
        </p:txBody>
      </p:sp>
    </p:spTree>
    <p:extLst>
      <p:ext uri="{BB962C8B-B14F-4D97-AF65-F5344CB8AC3E}">
        <p14:creationId xmlns:p14="http://schemas.microsoft.com/office/powerpoint/2010/main" val="4951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769854" y="1985001"/>
            <a:ext cx="1426352" cy="2282981"/>
            <a:chOff x="3833371" y="1478107"/>
            <a:chExt cx="1698333" cy="3043975"/>
          </a:xfrm>
        </p:grpSpPr>
        <p:sp>
          <p:nvSpPr>
            <p:cNvPr id="22" name="Rounded Rectangle 21"/>
            <p:cNvSpPr/>
            <p:nvPr/>
          </p:nvSpPr>
          <p:spPr>
            <a:xfrm>
              <a:off x="3833371" y="1478107"/>
              <a:ext cx="1497046" cy="3043975"/>
            </a:xfrm>
            <a:prstGeom prst="roundRect">
              <a:avLst/>
            </a:prstGeom>
            <a:no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350">
                <a:solidFill>
                  <a:prstClr val="white"/>
                </a:solidFill>
              </a:endParaRPr>
            </a:p>
          </p:txBody>
        </p:sp>
        <p:sp>
          <p:nvSpPr>
            <p:cNvPr id="24" name="TextBox 23"/>
            <p:cNvSpPr txBox="1"/>
            <p:nvPr/>
          </p:nvSpPr>
          <p:spPr>
            <a:xfrm>
              <a:off x="3897885" y="1633478"/>
              <a:ext cx="1633819" cy="2616102"/>
            </a:xfrm>
            <a:prstGeom prst="rect">
              <a:avLst/>
            </a:prstGeom>
            <a:noFill/>
          </p:spPr>
          <p:txBody>
            <a:bodyPr wrap="square" rtlCol="0">
              <a:spAutoFit/>
            </a:bodyPr>
            <a:lstStyle/>
            <a:p>
              <a:r>
                <a:rPr lang="en-US" sz="1350" dirty="0">
                  <a:solidFill>
                    <a:srgbClr val="C0504D">
                      <a:lumMod val="75000"/>
                    </a:srgbClr>
                  </a:solidFill>
                </a:rPr>
                <a:t>Model 2</a:t>
              </a:r>
            </a:p>
            <a:p>
              <a:endParaRPr lang="en-US" sz="1350" dirty="0">
                <a:solidFill>
                  <a:prstClr val="black"/>
                </a:solidFill>
              </a:endParaRPr>
            </a:p>
            <a:p>
              <a:r>
                <a:rPr lang="en-US" sz="1350" dirty="0">
                  <a:solidFill>
                    <a:prstClr val="black"/>
                  </a:solidFill>
                </a:rPr>
                <a:t>Continuous-Time Plant </a:t>
              </a:r>
            </a:p>
            <a:p>
              <a:r>
                <a:rPr lang="en-US" sz="1350" dirty="0">
                  <a:solidFill>
                    <a:prstClr val="black"/>
                  </a:solidFill>
                </a:rPr>
                <a:t>+</a:t>
              </a:r>
            </a:p>
            <a:p>
              <a:r>
                <a:rPr lang="en-US" sz="1350" dirty="0">
                  <a:solidFill>
                    <a:prstClr val="black"/>
                  </a:solidFill>
                </a:rPr>
                <a:t>Discrete-Time Controller</a:t>
              </a:r>
            </a:p>
            <a:p>
              <a:endParaRPr lang="en-US" sz="1350" dirty="0">
                <a:solidFill>
                  <a:prstClr val="black"/>
                </a:solidFill>
              </a:endParaRPr>
            </a:p>
            <a:p>
              <a:endParaRPr lang="en-US" sz="1350" dirty="0">
                <a:solidFill>
                  <a:prstClr val="black"/>
                </a:solidFill>
              </a:endParaRPr>
            </a:p>
          </p:txBody>
        </p:sp>
      </p:grpSp>
      <mc:AlternateContent xmlns:mc="http://schemas.openxmlformats.org/markup-compatibility/2006" xmlns:a14="http://schemas.microsoft.com/office/drawing/2010/main">
        <mc:Choice Requires="a14">
          <p:sp>
            <p:nvSpPr>
              <p:cNvPr id="28" name="TextBox 27"/>
              <p:cNvSpPr txBox="1"/>
              <p:nvPr/>
            </p:nvSpPr>
            <p:spPr>
              <a:xfrm>
                <a:off x="2400301" y="2617559"/>
                <a:ext cx="2109821" cy="2377574"/>
              </a:xfrm>
              <a:prstGeom prst="rect">
                <a:avLst/>
              </a:prstGeom>
              <a:noFill/>
            </p:spPr>
            <p:txBody>
              <a:bodyPr wrap="square" rtlCol="0">
                <a:spAutoFit/>
              </a:bodyPr>
              <a:lstStyle/>
              <a:p>
                <a:r>
                  <a:rPr lang="en-US" sz="1350" dirty="0">
                    <a:solidFill>
                      <a:srgbClr val="0070C0"/>
                    </a:solidFill>
                  </a:rPr>
                  <a:t>Transport delay </a:t>
                </a:r>
                <a:endParaRPr lang="en-US" sz="1350" i="1" dirty="0">
                  <a:solidFill>
                    <a:srgbClr val="0070C0"/>
                  </a:solidFill>
                  <a:latin typeface="Cambria Math"/>
                </a:endParaRPr>
              </a:p>
              <a:p>
                <a14:m>
                  <m:oMath xmlns:m="http://schemas.openxmlformats.org/officeDocument/2006/math">
                    <m:r>
                      <a:rPr lang="en-US" sz="1350" i="1">
                        <a:solidFill>
                          <a:srgbClr val="0070C0"/>
                        </a:solidFill>
                        <a:latin typeface="Cambria Math"/>
                      </a:rPr>
                      <m:t>→</m:t>
                    </m:r>
                  </m:oMath>
                </a14:m>
                <a:r>
                  <a:rPr lang="en-US" sz="1350" dirty="0">
                    <a:solidFill>
                      <a:srgbClr val="0070C0"/>
                    </a:solidFill>
                  </a:rPr>
                  <a:t>first order filter</a:t>
                </a:r>
              </a:p>
              <a:p>
                <a:endParaRPr lang="en-US" sz="1350" dirty="0">
                  <a:solidFill>
                    <a:srgbClr val="0070C0"/>
                  </a:solidFill>
                </a:endParaRPr>
              </a:p>
              <a:p>
                <a:r>
                  <a:rPr lang="en-US" sz="1350" dirty="0">
                    <a:solidFill>
                      <a:srgbClr val="0070C0"/>
                    </a:solidFill>
                  </a:rPr>
                  <a:t>2</a:t>
                </a:r>
                <a:r>
                  <a:rPr lang="en-US" sz="1350" baseline="30000" dirty="0">
                    <a:solidFill>
                      <a:srgbClr val="0070C0"/>
                    </a:solidFill>
                  </a:rPr>
                  <a:t>nd</a:t>
                </a:r>
                <a:r>
                  <a:rPr lang="en-US" sz="1350" dirty="0">
                    <a:solidFill>
                      <a:srgbClr val="0070C0"/>
                    </a:solidFill>
                  </a:rPr>
                  <a:t> order effects </a:t>
                </a:r>
              </a:p>
              <a:p>
                <a14:m>
                  <m:oMath xmlns:m="http://schemas.openxmlformats.org/officeDocument/2006/math">
                    <m:r>
                      <a:rPr lang="en-US" sz="1350" i="1">
                        <a:solidFill>
                          <a:srgbClr val="0070C0"/>
                        </a:solidFill>
                        <a:latin typeface="Cambria Math"/>
                      </a:rPr>
                      <m:t>→</m:t>
                    </m:r>
                  </m:oMath>
                </a14:m>
                <a:r>
                  <a:rPr lang="en-US" sz="1350" dirty="0">
                    <a:solidFill>
                      <a:srgbClr val="0070C0"/>
                    </a:solidFill>
                  </a:rPr>
                  <a:t>first order filter</a:t>
                </a:r>
              </a:p>
              <a:p>
                <a:endParaRPr lang="en-US" sz="1350" dirty="0">
                  <a:solidFill>
                    <a:srgbClr val="0070C0"/>
                  </a:solidFill>
                </a:endParaRPr>
              </a:p>
              <a:p>
                <a:r>
                  <a:rPr lang="en-US" sz="1350" dirty="0">
                    <a:solidFill>
                      <a:srgbClr val="0070C0"/>
                    </a:solidFill>
                  </a:rPr>
                  <a:t>Look up table </a:t>
                </a:r>
                <a:endParaRPr lang="en-US" sz="1350" i="1" dirty="0">
                  <a:solidFill>
                    <a:srgbClr val="0070C0"/>
                  </a:solidFill>
                  <a:latin typeface="Cambria Math"/>
                </a:endParaRPr>
              </a:p>
              <a:p>
                <a14:m>
                  <m:oMath xmlns:m="http://schemas.openxmlformats.org/officeDocument/2006/math">
                    <m:r>
                      <a:rPr lang="en-US" sz="1350" i="1">
                        <a:solidFill>
                          <a:srgbClr val="0070C0"/>
                        </a:solidFill>
                        <a:latin typeface="Cambria Math"/>
                      </a:rPr>
                      <m:t>→</m:t>
                    </m:r>
                  </m:oMath>
                </a14:m>
                <a:r>
                  <a:rPr lang="en-US" sz="1350" dirty="0">
                    <a:solidFill>
                      <a:srgbClr val="0070C0"/>
                    </a:solidFill>
                  </a:rPr>
                  <a:t>polynomial fits</a:t>
                </a:r>
              </a:p>
              <a:p>
                <a:r>
                  <a:rPr lang="en-US" sz="1350" dirty="0">
                    <a:solidFill>
                      <a:srgbClr val="0070C0"/>
                    </a:solidFill>
                  </a:rPr>
                  <a:t>… </a:t>
                </a:r>
              </a:p>
              <a:p>
                <a:endParaRPr lang="en-US" sz="1350" dirty="0">
                  <a:solidFill>
                    <a:srgbClr val="0070C0"/>
                  </a:solidFill>
                </a:endParaRPr>
              </a:p>
              <a:p>
                <a:endParaRPr lang="en-US" sz="1350" dirty="0">
                  <a:solidFill>
                    <a:srgbClr val="0070C0"/>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676400" y="2347079"/>
                <a:ext cx="2813094" cy="3139321"/>
              </a:xfrm>
              <a:prstGeom prst="rect">
                <a:avLst/>
              </a:prstGeom>
              <a:blipFill rotWithShape="1">
                <a:blip r:embed="rId4"/>
                <a:stretch>
                  <a:fillRect l="-1735" t="-971"/>
                </a:stretch>
              </a:blipFill>
            </p:spPr>
            <p:txBody>
              <a:bodyPr/>
              <a:lstStyle/>
              <a:p>
                <a:r>
                  <a:rPr lang="en-US">
                    <a:noFill/>
                  </a:rPr>
                  <a:t> </a:t>
                </a:r>
              </a:p>
            </p:txBody>
          </p:sp>
        </mc:Fallback>
      </mc:AlternateContent>
      <p:sp>
        <p:nvSpPr>
          <p:cNvPr id="29" name="TextBox 28"/>
          <p:cNvSpPr txBox="1"/>
          <p:nvPr/>
        </p:nvSpPr>
        <p:spPr>
          <a:xfrm>
            <a:off x="5038567" y="2617559"/>
            <a:ext cx="1329579" cy="1962076"/>
          </a:xfrm>
          <a:prstGeom prst="rect">
            <a:avLst/>
          </a:prstGeom>
          <a:noFill/>
        </p:spPr>
        <p:txBody>
          <a:bodyPr wrap="square" rtlCol="0">
            <a:spAutoFit/>
          </a:bodyPr>
          <a:lstStyle/>
          <a:p>
            <a:r>
              <a:rPr lang="en-US" sz="1350" dirty="0">
                <a:solidFill>
                  <a:srgbClr val="0070C0"/>
                </a:solidFill>
              </a:rPr>
              <a:t>Make controller continuous-time</a:t>
            </a:r>
          </a:p>
          <a:p>
            <a:endParaRPr lang="en-US" sz="1350" dirty="0">
              <a:solidFill>
                <a:srgbClr val="0070C0"/>
              </a:solidFill>
            </a:endParaRPr>
          </a:p>
          <a:p>
            <a:r>
              <a:rPr lang="en-US" sz="1350" dirty="0" err="1">
                <a:solidFill>
                  <a:srgbClr val="0070C0"/>
                </a:solidFill>
              </a:rPr>
              <a:t>Polynomialize</a:t>
            </a:r>
            <a:endParaRPr lang="en-US" sz="1350" dirty="0">
              <a:solidFill>
                <a:srgbClr val="0070C0"/>
              </a:solidFill>
            </a:endParaRPr>
          </a:p>
          <a:p>
            <a:endParaRPr lang="en-US" sz="1350" dirty="0">
              <a:solidFill>
                <a:srgbClr val="0070C0"/>
              </a:solidFill>
            </a:endParaRPr>
          </a:p>
          <a:p>
            <a:r>
              <a:rPr lang="en-US" sz="1350" dirty="0">
                <a:solidFill>
                  <a:srgbClr val="0070C0"/>
                </a:solidFill>
              </a:rPr>
              <a:t>Compose plant with controller</a:t>
            </a:r>
          </a:p>
          <a:p>
            <a:endParaRPr lang="en-US" sz="1350" dirty="0">
              <a:solidFill>
                <a:srgbClr val="0070C0"/>
              </a:solidFill>
            </a:endParaRPr>
          </a:p>
        </p:txBody>
      </p:sp>
      <p:sp>
        <p:nvSpPr>
          <p:cNvPr id="30" name="Right Arrow 29"/>
          <p:cNvSpPr/>
          <p:nvPr/>
        </p:nvSpPr>
        <p:spPr>
          <a:xfrm>
            <a:off x="2573679" y="2109477"/>
            <a:ext cx="906024" cy="370698"/>
          </a:xfrm>
          <a:prstGeom prst="rightArrow">
            <a:avLst/>
          </a:prstGeom>
          <a:noFill/>
          <a:ln w="3492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31" name="Right Arrow 30"/>
          <p:cNvSpPr/>
          <p:nvPr/>
        </p:nvSpPr>
        <p:spPr>
          <a:xfrm>
            <a:off x="5291343" y="2132811"/>
            <a:ext cx="906024" cy="370698"/>
          </a:xfrm>
          <a:prstGeom prst="rightArrow">
            <a:avLst/>
          </a:prstGeom>
          <a:noFill/>
          <a:ln w="3492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pic>
        <p:nvPicPr>
          <p:cNvPr id="102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89670" y="1249649"/>
            <a:ext cx="7068731" cy="3665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738221" y="427964"/>
            <a:ext cx="7543799" cy="646331"/>
          </a:xfrm>
          <a:prstGeom prst="rect">
            <a:avLst/>
          </a:prstGeom>
        </p:spPr>
        <p:txBody>
          <a:bodyPr wrap="square">
            <a:spAutoFit/>
          </a:bodyPr>
          <a:lstStyle/>
          <a:p>
            <a:pPr algn="ctr"/>
            <a:r>
              <a:rPr lang="en-US" sz="3600" dirty="0">
                <a:solidFill>
                  <a:schemeClr val="bg1">
                    <a:lumMod val="85000"/>
                  </a:schemeClr>
                </a:solidFill>
              </a:rPr>
              <a:t>Benchmark Simulink models</a:t>
            </a:r>
          </a:p>
        </p:txBody>
      </p:sp>
      <p:pic>
        <p:nvPicPr>
          <p:cNvPr id="14"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900443" y="2368260"/>
            <a:ext cx="6781800" cy="4242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43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3643" y="4825022"/>
            <a:ext cx="7258050" cy="338554"/>
          </a:xfrm>
          <a:prstGeom prst="rect">
            <a:avLst/>
          </a:prstGeom>
          <a:noFill/>
        </p:spPr>
        <p:txBody>
          <a:bodyPr wrap="square" rtlCol="0">
            <a:spAutoFit/>
          </a:bodyPr>
          <a:lstStyle/>
          <a:p>
            <a:endParaRPr lang="en-US" sz="1600" dirty="0">
              <a:solidFill>
                <a:schemeClr val="bg1">
                  <a:lumMod val="85000"/>
                </a:schemeClr>
              </a:solidFill>
            </a:endParaRPr>
          </a:p>
        </p:txBody>
      </p:sp>
      <mc:AlternateContent xmlns:mc="http://schemas.openxmlformats.org/markup-compatibility/2006" xmlns:a14="http://schemas.microsoft.com/office/drawing/2010/main">
        <mc:Choice Requires="a14">
          <p:graphicFrame>
            <p:nvGraphicFramePr>
              <p:cNvPr id="49" name="Table 48"/>
              <p:cNvGraphicFramePr>
                <a:graphicFrameLocks noGrp="1"/>
              </p:cNvGraphicFramePr>
              <p:nvPr/>
            </p:nvGraphicFramePr>
            <p:xfrm>
              <a:off x="361951" y="1317154"/>
              <a:ext cx="3786178" cy="2329640"/>
            </p:xfrm>
            <a:graphic>
              <a:graphicData uri="http://schemas.openxmlformats.org/drawingml/2006/table">
                <a:tbl>
                  <a:tblPr firstRow="1" bandRow="1">
                    <a:tableStyleId>{ED083AE6-46FA-4A59-8FB0-9F97EB10719F}</a:tableStyleId>
                  </a:tblPr>
                  <a:tblGrid>
                    <a:gridCol w="850199">
                      <a:extLst>
                        <a:ext uri="{9D8B030D-6E8A-4147-A177-3AD203B41FA5}">
                          <a16:colId xmlns:a16="http://schemas.microsoft.com/office/drawing/2014/main" val="20000"/>
                        </a:ext>
                      </a:extLst>
                    </a:gridCol>
                    <a:gridCol w="2935979">
                      <a:extLst>
                        <a:ext uri="{9D8B030D-6E8A-4147-A177-3AD203B41FA5}">
                          <a16:colId xmlns:a16="http://schemas.microsoft.com/office/drawing/2014/main" val="20001"/>
                        </a:ext>
                      </a:extLst>
                    </a:gridCol>
                  </a:tblGrid>
                  <a:tr h="358552">
                    <a:tc>
                      <a:txBody>
                        <a:bodyPr/>
                        <a:lstStyle/>
                        <a:p>
                          <a:r>
                            <a:rPr lang="en-US" sz="1600" dirty="0">
                              <a:solidFill>
                                <a:schemeClr val="bg1">
                                  <a:lumMod val="85000"/>
                                </a:schemeClr>
                              </a:solidFill>
                            </a:rPr>
                            <a:t>Variable</a:t>
                          </a:r>
                        </a:p>
                      </a:txBody>
                      <a:tcPr marL="68580" marR="68580" marT="34290" marB="34290"/>
                    </a:tc>
                    <a:tc>
                      <a:txBody>
                        <a:bodyPr/>
                        <a:lstStyle/>
                        <a:p>
                          <a:r>
                            <a:rPr lang="en-US" sz="1600" dirty="0">
                              <a:solidFill>
                                <a:schemeClr val="bg1">
                                  <a:lumMod val="85000"/>
                                </a:schemeClr>
                              </a:solidFill>
                            </a:rPr>
                            <a:t>Description</a:t>
                          </a:r>
                        </a:p>
                      </a:txBody>
                      <a:tcPr marL="68580" marR="68580" marT="34290" marB="34290"/>
                    </a:tc>
                    <a:extLst>
                      <a:ext uri="{0D108BD9-81ED-4DB2-BD59-A6C34878D82A}">
                        <a16:rowId xmlns:a16="http://schemas.microsoft.com/office/drawing/2014/main" val="10000"/>
                      </a:ext>
                    </a:extLst>
                  </a:tr>
                  <a:tr h="353707">
                    <a:tc>
                      <a:txBody>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lumMod val="85000"/>
                                          </a:schemeClr>
                                        </a:solidFill>
                                        <a:latin typeface="Cambria Math" panose="02040503050406030204" pitchFamily="18" charset="0"/>
                                      </a:rPr>
                                    </m:ctrlPr>
                                  </m:sSubPr>
                                  <m:e>
                                    <m:r>
                                      <a:rPr lang="en-US" sz="1600" smtClean="0">
                                        <a:solidFill>
                                          <a:schemeClr val="bg1">
                                            <a:lumMod val="85000"/>
                                          </a:schemeClr>
                                        </a:solidFill>
                                        <a:latin typeface="Cambria Math"/>
                                      </a:rPr>
                                      <m:t>𝜃</m:t>
                                    </m:r>
                                  </m:e>
                                  <m:sub>
                                    <m:r>
                                      <a:rPr lang="en-US" sz="1600" smtClean="0">
                                        <a:solidFill>
                                          <a:schemeClr val="bg1">
                                            <a:lumMod val="85000"/>
                                          </a:schemeClr>
                                        </a:solidFill>
                                        <a:latin typeface="Cambria Math"/>
                                      </a:rPr>
                                      <m:t>𝑖𝑛</m:t>
                                    </m:r>
                                  </m:sub>
                                </m:sSub>
                              </m:oMath>
                            </m:oMathPara>
                          </a14:m>
                          <a:endParaRPr lang="en-US" sz="1600" dirty="0">
                            <a:solidFill>
                              <a:schemeClr val="bg1">
                                <a:lumMod val="85000"/>
                              </a:schemeClr>
                            </a:solidFill>
                          </a:endParaRPr>
                        </a:p>
                      </a:txBody>
                      <a:tcPr marL="68580" marR="68580" marT="34290" marB="34290"/>
                    </a:tc>
                    <a:tc>
                      <a:txBody>
                        <a:bodyPr/>
                        <a:lstStyle/>
                        <a:p>
                          <a:r>
                            <a:rPr lang="en-US" sz="1600" dirty="0">
                              <a:solidFill>
                                <a:schemeClr val="bg1">
                                  <a:lumMod val="85000"/>
                                </a:schemeClr>
                              </a:solidFill>
                            </a:rPr>
                            <a:t>Throttle</a:t>
                          </a:r>
                          <a:r>
                            <a:rPr lang="en-US" sz="1600" baseline="0" dirty="0">
                              <a:solidFill>
                                <a:schemeClr val="bg1">
                                  <a:lumMod val="85000"/>
                                </a:schemeClr>
                              </a:solidFill>
                            </a:rPr>
                            <a:t> angle</a:t>
                          </a:r>
                          <a:endParaRPr lang="en-US" sz="1600" dirty="0">
                            <a:solidFill>
                              <a:schemeClr val="bg1">
                                <a:lumMod val="85000"/>
                              </a:schemeClr>
                            </a:solidFill>
                          </a:endParaRPr>
                        </a:p>
                      </a:txBody>
                      <a:tcPr marL="68580" marR="68580" marT="34290" marB="34290"/>
                    </a:tc>
                    <a:extLst>
                      <a:ext uri="{0D108BD9-81ED-4DB2-BD59-A6C34878D82A}">
                        <a16:rowId xmlns:a16="http://schemas.microsoft.com/office/drawing/2014/main" val="10001"/>
                      </a:ext>
                    </a:extLst>
                  </a:tr>
                  <a:tr h="353707">
                    <a:tc>
                      <a:txBody>
                        <a:bodyPr/>
                        <a:lstStyle/>
                        <a:p>
                          <a:pPr/>
                          <a14:m>
                            <m:oMathPara xmlns:m="http://schemas.openxmlformats.org/officeDocument/2006/math">
                              <m:oMathParaPr>
                                <m:jc m:val="centerGroup"/>
                              </m:oMathParaPr>
                              <m:oMath xmlns:m="http://schemas.openxmlformats.org/officeDocument/2006/math">
                                <m:r>
                                  <a:rPr lang="en-US" sz="1600" smtClean="0">
                                    <a:solidFill>
                                      <a:schemeClr val="bg1">
                                        <a:lumMod val="85000"/>
                                      </a:schemeClr>
                                    </a:solidFill>
                                    <a:latin typeface="Cambria Math"/>
                                  </a:rPr>
                                  <m:t>𝑝</m:t>
                                </m:r>
                              </m:oMath>
                            </m:oMathPara>
                          </a14:m>
                          <a:endParaRPr lang="en-US" sz="1600" dirty="0">
                            <a:solidFill>
                              <a:schemeClr val="bg1">
                                <a:lumMod val="85000"/>
                              </a:schemeClr>
                            </a:solidFill>
                          </a:endParaRPr>
                        </a:p>
                      </a:txBody>
                      <a:tcPr marL="68580" marR="68580" marT="34290" marB="34290"/>
                    </a:tc>
                    <a:tc>
                      <a:txBody>
                        <a:bodyPr/>
                        <a:lstStyle/>
                        <a:p>
                          <a:r>
                            <a:rPr lang="en-US" sz="1600" dirty="0">
                              <a:solidFill>
                                <a:schemeClr val="bg1">
                                  <a:lumMod val="85000"/>
                                </a:schemeClr>
                              </a:solidFill>
                            </a:rPr>
                            <a:t>Intake manifold pressure</a:t>
                          </a:r>
                        </a:p>
                      </a:txBody>
                      <a:tcPr marL="68580" marR="68580" marT="34290" marB="34290"/>
                    </a:tc>
                    <a:extLst>
                      <a:ext uri="{0D108BD9-81ED-4DB2-BD59-A6C34878D82A}">
                        <a16:rowId xmlns:a16="http://schemas.microsoft.com/office/drawing/2014/main" val="10002"/>
                      </a:ext>
                    </a:extLst>
                  </a:tr>
                  <a:tr h="353707">
                    <a:tc>
                      <a:txBody>
                        <a:bodyPr/>
                        <a:lstStyle/>
                        <a:p>
                          <a:pPr/>
                          <a14:m>
                            <m:oMathPara xmlns:m="http://schemas.openxmlformats.org/officeDocument/2006/math">
                              <m:oMathParaPr>
                                <m:jc m:val="centerGroup"/>
                              </m:oMathParaPr>
                              <m:oMath xmlns:m="http://schemas.openxmlformats.org/officeDocument/2006/math">
                                <m:r>
                                  <a:rPr lang="en-US" sz="1600" smtClean="0">
                                    <a:solidFill>
                                      <a:schemeClr val="bg1">
                                        <a:lumMod val="85000"/>
                                      </a:schemeClr>
                                    </a:solidFill>
                                    <a:latin typeface="Cambria Math"/>
                                  </a:rPr>
                                  <m:t>𝜆</m:t>
                                </m:r>
                              </m:oMath>
                            </m:oMathPara>
                          </a14:m>
                          <a:endParaRPr lang="en-US" sz="1600" dirty="0">
                            <a:solidFill>
                              <a:schemeClr val="bg1">
                                <a:lumMod val="85000"/>
                              </a:schemeClr>
                            </a:solidFill>
                          </a:endParaRPr>
                        </a:p>
                      </a:txBody>
                      <a:tcPr marL="68580" marR="68580" marT="34290" marB="34290"/>
                    </a:tc>
                    <a:tc>
                      <a:txBody>
                        <a:bodyPr/>
                        <a:lstStyle/>
                        <a:p>
                          <a:r>
                            <a:rPr lang="en-US" sz="1600" dirty="0">
                              <a:solidFill>
                                <a:schemeClr val="bg1">
                                  <a:lumMod val="85000"/>
                                </a:schemeClr>
                              </a:solidFill>
                            </a:rPr>
                            <a:t>Air/Fuel</a:t>
                          </a:r>
                          <a:r>
                            <a:rPr lang="en-US" sz="1600" baseline="0" dirty="0">
                              <a:solidFill>
                                <a:schemeClr val="bg1">
                                  <a:lumMod val="85000"/>
                                </a:schemeClr>
                              </a:solidFill>
                            </a:rPr>
                            <a:t> ratio</a:t>
                          </a:r>
                          <a:endParaRPr lang="en-US" sz="1600" dirty="0">
                            <a:solidFill>
                              <a:schemeClr val="bg1">
                                <a:lumMod val="85000"/>
                              </a:schemeClr>
                            </a:solidFill>
                          </a:endParaRPr>
                        </a:p>
                      </a:txBody>
                      <a:tcPr marL="68580" marR="68580" marT="34290" marB="34290"/>
                    </a:tc>
                    <a:extLst>
                      <a:ext uri="{0D108BD9-81ED-4DB2-BD59-A6C34878D82A}">
                        <a16:rowId xmlns:a16="http://schemas.microsoft.com/office/drawing/2014/main" val="10003"/>
                      </a:ext>
                    </a:extLst>
                  </a:tr>
                  <a:tr h="3537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600" i="1" smtClean="0">
                                        <a:solidFill>
                                          <a:schemeClr val="bg1">
                                            <a:lumMod val="85000"/>
                                          </a:schemeClr>
                                        </a:solidFill>
                                        <a:latin typeface="Cambria Math" panose="02040503050406030204" pitchFamily="18" charset="0"/>
                                      </a:rPr>
                                    </m:ctrlPr>
                                  </m:sSubPr>
                                  <m:e>
                                    <m:r>
                                      <a:rPr lang="en-US" sz="1600" smtClean="0">
                                        <a:solidFill>
                                          <a:schemeClr val="bg1">
                                            <a:lumMod val="85000"/>
                                          </a:schemeClr>
                                        </a:solidFill>
                                        <a:latin typeface="Cambria Math"/>
                                      </a:rPr>
                                      <m:t>𝑝</m:t>
                                    </m:r>
                                  </m:e>
                                  <m:sub>
                                    <m:r>
                                      <a:rPr lang="en-US" sz="1600" smtClean="0">
                                        <a:solidFill>
                                          <a:schemeClr val="bg1">
                                            <a:lumMod val="85000"/>
                                          </a:schemeClr>
                                        </a:solidFill>
                                        <a:latin typeface="Cambria Math"/>
                                      </a:rPr>
                                      <m:t>𝑒</m:t>
                                    </m:r>
                                  </m:sub>
                                </m:sSub>
                              </m:oMath>
                            </m:oMathPara>
                          </a14:m>
                          <a:endParaRPr lang="en-US" sz="1600" dirty="0">
                            <a:solidFill>
                              <a:schemeClr val="bg1">
                                <a:lumMod val="85000"/>
                              </a:schemeClr>
                            </a:solidFill>
                          </a:endParaRPr>
                        </a:p>
                      </a:txBody>
                      <a:tcPr marL="68580" marR="68580" marT="34290" marB="34290"/>
                    </a:tc>
                    <a:tc>
                      <a:txBody>
                        <a:bodyPr/>
                        <a:lstStyle/>
                        <a:p>
                          <a:r>
                            <a:rPr lang="en-US" sz="1600" dirty="0">
                              <a:solidFill>
                                <a:schemeClr val="bg1">
                                  <a:lumMod val="85000"/>
                                </a:schemeClr>
                              </a:solidFill>
                            </a:rPr>
                            <a:t>Intake manifold</a:t>
                          </a:r>
                          <a:r>
                            <a:rPr lang="en-US" sz="1600" baseline="0" dirty="0">
                              <a:solidFill>
                                <a:schemeClr val="bg1">
                                  <a:lumMod val="85000"/>
                                </a:schemeClr>
                              </a:solidFill>
                            </a:rPr>
                            <a:t> pressure estimate</a:t>
                          </a:r>
                          <a:endParaRPr lang="en-US" sz="1600" dirty="0">
                            <a:solidFill>
                              <a:schemeClr val="bg1">
                                <a:lumMod val="85000"/>
                              </a:schemeClr>
                            </a:solidFill>
                          </a:endParaRPr>
                        </a:p>
                      </a:txBody>
                      <a:tcPr marL="68580" marR="68580" marT="34290" marB="34290"/>
                    </a:tc>
                    <a:extLst>
                      <a:ext uri="{0D108BD9-81ED-4DB2-BD59-A6C34878D82A}">
                        <a16:rowId xmlns:a16="http://schemas.microsoft.com/office/drawing/2014/main" val="10004"/>
                      </a:ext>
                    </a:extLst>
                  </a:tr>
                  <a:tr h="353707">
                    <a:tc>
                      <a:txBody>
                        <a:bodyPr/>
                        <a:lstStyle/>
                        <a:p>
                          <a:pPr/>
                          <a14:m>
                            <m:oMathPara xmlns:m="http://schemas.openxmlformats.org/officeDocument/2006/math">
                              <m:oMathParaPr>
                                <m:jc m:val="centerGroup"/>
                              </m:oMathParaPr>
                              <m:oMath xmlns:m="http://schemas.openxmlformats.org/officeDocument/2006/math">
                                <m:r>
                                  <a:rPr lang="en-US" sz="1600" smtClean="0">
                                    <a:solidFill>
                                      <a:schemeClr val="bg1">
                                        <a:lumMod val="85000"/>
                                      </a:schemeClr>
                                    </a:solidFill>
                                    <a:latin typeface="Cambria Math"/>
                                  </a:rPr>
                                  <m:t>𝑖</m:t>
                                </m:r>
                              </m:oMath>
                            </m:oMathPara>
                          </a14:m>
                          <a:endParaRPr lang="en-US" sz="1600" dirty="0">
                            <a:solidFill>
                              <a:schemeClr val="bg1">
                                <a:lumMod val="85000"/>
                              </a:schemeClr>
                            </a:solidFill>
                          </a:endParaRPr>
                        </a:p>
                      </a:txBody>
                      <a:tcPr marL="68580" marR="68580" marT="34290" marB="34290"/>
                    </a:tc>
                    <a:tc>
                      <a:txBody>
                        <a:bodyPr/>
                        <a:lstStyle/>
                        <a:p>
                          <a:r>
                            <a:rPr lang="en-US" sz="1600" dirty="0">
                              <a:solidFill>
                                <a:schemeClr val="bg1">
                                  <a:lumMod val="85000"/>
                                </a:schemeClr>
                              </a:solidFill>
                            </a:rPr>
                            <a:t>Integrator state, control variable</a:t>
                          </a:r>
                        </a:p>
                      </a:txBody>
                      <a:tcPr marL="68580" marR="68580" marT="34290" marB="34290"/>
                    </a:tc>
                    <a:extLst>
                      <a:ext uri="{0D108BD9-81ED-4DB2-BD59-A6C34878D82A}">
                        <a16:rowId xmlns:a16="http://schemas.microsoft.com/office/drawing/2014/main" val="10005"/>
                      </a:ext>
                    </a:extLst>
                  </a:tr>
                </a:tbl>
              </a:graphicData>
            </a:graphic>
          </p:graphicFrame>
        </mc:Choice>
        <mc:Fallback xmlns="">
          <p:graphicFrame>
            <p:nvGraphicFramePr>
              <p:cNvPr id="49" name="Table 48"/>
              <p:cNvGraphicFramePr>
                <a:graphicFrameLocks noGrp="1"/>
              </p:cNvGraphicFramePr>
              <p:nvPr>
                <p:extLst>
                  <p:ext uri="{D42A27DB-BD31-4B8C-83A1-F6EECF244321}">
                    <p14:modId xmlns:p14="http://schemas.microsoft.com/office/powerpoint/2010/main" val="1341449844"/>
                  </p:ext>
                </p:extLst>
              </p:nvPr>
            </p:nvGraphicFramePr>
            <p:xfrm>
              <a:off x="361951" y="1317154"/>
              <a:ext cx="3786178" cy="2329640"/>
            </p:xfrm>
            <a:graphic>
              <a:graphicData uri="http://schemas.openxmlformats.org/drawingml/2006/table">
                <a:tbl>
                  <a:tblPr firstRow="1" bandRow="1">
                    <a:tableStyleId>{ED083AE6-46FA-4A59-8FB0-9F97EB10719F}</a:tableStyleId>
                  </a:tblPr>
                  <a:tblGrid>
                    <a:gridCol w="850199"/>
                    <a:gridCol w="2935979"/>
                  </a:tblGrid>
                  <a:tr h="358552">
                    <a:tc>
                      <a:txBody>
                        <a:bodyPr/>
                        <a:lstStyle/>
                        <a:p>
                          <a:r>
                            <a:rPr lang="en-US" sz="1600" dirty="0" smtClean="0">
                              <a:solidFill>
                                <a:schemeClr val="bg1">
                                  <a:lumMod val="85000"/>
                                </a:schemeClr>
                              </a:solidFill>
                            </a:rPr>
                            <a:t>Variable</a:t>
                          </a:r>
                          <a:endParaRPr lang="en-US" sz="1600" dirty="0">
                            <a:solidFill>
                              <a:schemeClr val="bg1">
                                <a:lumMod val="85000"/>
                              </a:schemeClr>
                            </a:solidFill>
                          </a:endParaRPr>
                        </a:p>
                      </a:txBody>
                      <a:tcPr marL="68580" marR="68580" marT="34290" marB="34290"/>
                    </a:tc>
                    <a:tc>
                      <a:txBody>
                        <a:bodyPr/>
                        <a:lstStyle/>
                        <a:p>
                          <a:r>
                            <a:rPr lang="en-US" sz="1600" dirty="0" smtClean="0">
                              <a:solidFill>
                                <a:schemeClr val="bg1">
                                  <a:lumMod val="85000"/>
                                </a:schemeClr>
                              </a:solidFill>
                            </a:rPr>
                            <a:t>Description</a:t>
                          </a:r>
                          <a:endParaRPr lang="en-US" sz="1600" dirty="0">
                            <a:solidFill>
                              <a:schemeClr val="bg1">
                                <a:lumMod val="85000"/>
                              </a:schemeClr>
                            </a:solidFill>
                          </a:endParaRPr>
                        </a:p>
                      </a:txBody>
                      <a:tcPr marL="68580" marR="68580" marT="34290" marB="34290"/>
                    </a:tc>
                  </a:tr>
                  <a:tr h="353707">
                    <a:tc>
                      <a:txBody>
                        <a:bodyPr/>
                        <a:lstStyle/>
                        <a:p>
                          <a:endParaRPr lang="en-US"/>
                        </a:p>
                      </a:txBody>
                      <a:tcPr marL="68580" marR="68580" marT="34290" marB="34290">
                        <a:blipFill rotWithShape="0">
                          <a:blip r:embed="rId12"/>
                          <a:stretch>
                            <a:fillRect l="-714" t="-110345" r="-346429" b="-470690"/>
                          </a:stretch>
                        </a:blipFill>
                      </a:tcPr>
                    </a:tc>
                    <a:tc>
                      <a:txBody>
                        <a:bodyPr/>
                        <a:lstStyle/>
                        <a:p>
                          <a:r>
                            <a:rPr lang="en-US" sz="1600" dirty="0" smtClean="0">
                              <a:solidFill>
                                <a:schemeClr val="bg1">
                                  <a:lumMod val="85000"/>
                                </a:schemeClr>
                              </a:solidFill>
                            </a:rPr>
                            <a:t>Throttle</a:t>
                          </a:r>
                          <a:r>
                            <a:rPr lang="en-US" sz="1600" baseline="0" dirty="0" smtClean="0">
                              <a:solidFill>
                                <a:schemeClr val="bg1">
                                  <a:lumMod val="85000"/>
                                </a:schemeClr>
                              </a:solidFill>
                            </a:rPr>
                            <a:t> angle</a:t>
                          </a:r>
                          <a:endParaRPr lang="en-US" sz="1600" dirty="0">
                            <a:solidFill>
                              <a:schemeClr val="bg1">
                                <a:lumMod val="85000"/>
                              </a:schemeClr>
                            </a:solidFill>
                          </a:endParaRPr>
                        </a:p>
                      </a:txBody>
                      <a:tcPr marL="68580" marR="68580" marT="34290" marB="34290"/>
                    </a:tc>
                  </a:tr>
                  <a:tr h="353707">
                    <a:tc>
                      <a:txBody>
                        <a:bodyPr/>
                        <a:lstStyle/>
                        <a:p>
                          <a:endParaRPr lang="en-US"/>
                        </a:p>
                      </a:txBody>
                      <a:tcPr marL="68580" marR="68580" marT="34290" marB="34290">
                        <a:blipFill rotWithShape="0">
                          <a:blip r:embed="rId12"/>
                          <a:stretch>
                            <a:fillRect l="-714" t="-210345" r="-346429" b="-370690"/>
                          </a:stretch>
                        </a:blipFill>
                      </a:tcPr>
                    </a:tc>
                    <a:tc>
                      <a:txBody>
                        <a:bodyPr/>
                        <a:lstStyle/>
                        <a:p>
                          <a:r>
                            <a:rPr lang="en-US" sz="1600" dirty="0" smtClean="0">
                              <a:solidFill>
                                <a:schemeClr val="bg1">
                                  <a:lumMod val="85000"/>
                                </a:schemeClr>
                              </a:solidFill>
                            </a:rPr>
                            <a:t>Intake manifold pressure</a:t>
                          </a:r>
                          <a:endParaRPr lang="en-US" sz="1600" dirty="0">
                            <a:solidFill>
                              <a:schemeClr val="bg1">
                                <a:lumMod val="85000"/>
                              </a:schemeClr>
                            </a:solidFill>
                          </a:endParaRPr>
                        </a:p>
                      </a:txBody>
                      <a:tcPr marL="68580" marR="68580" marT="34290" marB="34290"/>
                    </a:tc>
                  </a:tr>
                  <a:tr h="353707">
                    <a:tc>
                      <a:txBody>
                        <a:bodyPr/>
                        <a:lstStyle/>
                        <a:p>
                          <a:endParaRPr lang="en-US"/>
                        </a:p>
                      </a:txBody>
                      <a:tcPr marL="68580" marR="68580" marT="34290" marB="34290">
                        <a:blipFill rotWithShape="0">
                          <a:blip r:embed="rId12"/>
                          <a:stretch>
                            <a:fillRect l="-714" t="-310345" r="-346429" b="-270690"/>
                          </a:stretch>
                        </a:blipFill>
                      </a:tcPr>
                    </a:tc>
                    <a:tc>
                      <a:txBody>
                        <a:bodyPr/>
                        <a:lstStyle/>
                        <a:p>
                          <a:r>
                            <a:rPr lang="en-US" sz="1600" dirty="0" smtClean="0">
                              <a:solidFill>
                                <a:schemeClr val="bg1">
                                  <a:lumMod val="85000"/>
                                </a:schemeClr>
                              </a:solidFill>
                            </a:rPr>
                            <a:t>Air/Fuel</a:t>
                          </a:r>
                          <a:r>
                            <a:rPr lang="en-US" sz="1600" baseline="0" dirty="0" smtClean="0">
                              <a:solidFill>
                                <a:schemeClr val="bg1">
                                  <a:lumMod val="85000"/>
                                </a:schemeClr>
                              </a:solidFill>
                            </a:rPr>
                            <a:t> ratio</a:t>
                          </a:r>
                          <a:endParaRPr lang="en-US" sz="1600" dirty="0">
                            <a:solidFill>
                              <a:schemeClr val="bg1">
                                <a:lumMod val="85000"/>
                              </a:schemeClr>
                            </a:solidFill>
                          </a:endParaRPr>
                        </a:p>
                      </a:txBody>
                      <a:tcPr marL="68580" marR="68580" marT="34290" marB="34290"/>
                    </a:tc>
                  </a:tr>
                  <a:tr h="556260">
                    <a:tc>
                      <a:txBody>
                        <a:bodyPr/>
                        <a:lstStyle/>
                        <a:p>
                          <a:endParaRPr lang="en-US"/>
                        </a:p>
                      </a:txBody>
                      <a:tcPr marL="68580" marR="68580" marT="34290" marB="34290">
                        <a:blipFill rotWithShape="0">
                          <a:blip r:embed="rId12"/>
                          <a:stretch>
                            <a:fillRect l="-714" t="-258696" r="-346429" b="-70652"/>
                          </a:stretch>
                        </a:blipFill>
                      </a:tcPr>
                    </a:tc>
                    <a:tc>
                      <a:txBody>
                        <a:bodyPr/>
                        <a:lstStyle/>
                        <a:p>
                          <a:r>
                            <a:rPr lang="en-US" sz="1600" dirty="0" smtClean="0">
                              <a:solidFill>
                                <a:schemeClr val="bg1">
                                  <a:lumMod val="85000"/>
                                </a:schemeClr>
                              </a:solidFill>
                            </a:rPr>
                            <a:t>Intake manifold</a:t>
                          </a:r>
                          <a:r>
                            <a:rPr lang="en-US" sz="1600" baseline="0" dirty="0" smtClean="0">
                              <a:solidFill>
                                <a:schemeClr val="bg1">
                                  <a:lumMod val="85000"/>
                                </a:schemeClr>
                              </a:solidFill>
                            </a:rPr>
                            <a:t> pressure estimate</a:t>
                          </a:r>
                          <a:endParaRPr lang="en-US" sz="1600" dirty="0">
                            <a:solidFill>
                              <a:schemeClr val="bg1">
                                <a:lumMod val="85000"/>
                              </a:schemeClr>
                            </a:solidFill>
                          </a:endParaRPr>
                        </a:p>
                      </a:txBody>
                      <a:tcPr marL="68580" marR="68580" marT="34290" marB="34290"/>
                    </a:tc>
                  </a:tr>
                  <a:tr h="353707">
                    <a:tc>
                      <a:txBody>
                        <a:bodyPr/>
                        <a:lstStyle/>
                        <a:p>
                          <a:endParaRPr lang="en-US"/>
                        </a:p>
                      </a:txBody>
                      <a:tcPr marL="68580" marR="68580" marT="34290" marB="34290">
                        <a:blipFill rotWithShape="0">
                          <a:blip r:embed="rId12"/>
                          <a:stretch>
                            <a:fillRect l="-714" t="-568966" r="-346429" b="-12069"/>
                          </a:stretch>
                        </a:blipFill>
                      </a:tcPr>
                    </a:tc>
                    <a:tc>
                      <a:txBody>
                        <a:bodyPr/>
                        <a:lstStyle/>
                        <a:p>
                          <a:r>
                            <a:rPr lang="en-US" sz="1600" dirty="0" smtClean="0">
                              <a:solidFill>
                                <a:schemeClr val="bg1">
                                  <a:lumMod val="85000"/>
                                </a:schemeClr>
                              </a:solidFill>
                            </a:rPr>
                            <a:t>Integrator state, control variable</a:t>
                          </a:r>
                          <a:endParaRPr lang="en-US" sz="1600" dirty="0">
                            <a:solidFill>
                              <a:schemeClr val="bg1">
                                <a:lumMod val="85000"/>
                              </a:schemeClr>
                            </a:solidFill>
                          </a:endParaRPr>
                        </a:p>
                      </a:txBody>
                      <a:tcPr marL="68580" marR="68580" marT="34290" marB="34290"/>
                    </a:tc>
                  </a:tr>
                </a:tbl>
              </a:graphicData>
            </a:graphic>
          </p:graphicFrame>
        </mc:Fallback>
      </mc:AlternateContent>
      <p:sp>
        <p:nvSpPr>
          <p:cNvPr id="50" name="Rectangle 49"/>
          <p:cNvSpPr/>
          <p:nvPr/>
        </p:nvSpPr>
        <p:spPr>
          <a:xfrm>
            <a:off x="738221" y="427964"/>
            <a:ext cx="7543799" cy="646331"/>
          </a:xfrm>
          <a:prstGeom prst="rect">
            <a:avLst/>
          </a:prstGeom>
        </p:spPr>
        <p:txBody>
          <a:bodyPr wrap="square">
            <a:spAutoFit/>
          </a:bodyPr>
          <a:lstStyle/>
          <a:p>
            <a:pPr algn="ctr"/>
            <a:r>
              <a:rPr lang="en-US" sz="3600" dirty="0">
                <a:solidFill>
                  <a:schemeClr val="bg1">
                    <a:lumMod val="85000"/>
                  </a:schemeClr>
                </a:solidFill>
              </a:rPr>
              <a:t>Polynomial hybrid automaton</a:t>
            </a:r>
          </a:p>
        </p:txBody>
      </p:sp>
      <p:grpSp>
        <p:nvGrpSpPr>
          <p:cNvPr id="27" name="Group 26"/>
          <p:cNvGrpSpPr/>
          <p:nvPr/>
        </p:nvGrpSpPr>
        <p:grpSpPr>
          <a:xfrm>
            <a:off x="5159328" y="1074295"/>
            <a:ext cx="3607527" cy="3325658"/>
            <a:chOff x="848931" y="2106506"/>
            <a:chExt cx="4440961" cy="4085553"/>
          </a:xfrm>
        </p:grpSpPr>
        <mc:AlternateContent xmlns:mc="http://schemas.openxmlformats.org/markup-compatibility/2006" xmlns:a14="http://schemas.microsoft.com/office/drawing/2010/main">
          <mc:Choice Requires="a14">
            <p:sp>
              <p:nvSpPr>
                <p:cNvPr id="46" name="Rounded Rectangle 45"/>
                <p:cNvSpPr/>
                <p:nvPr/>
              </p:nvSpPr>
              <p:spPr>
                <a:xfrm>
                  <a:off x="2406317" y="2106506"/>
                  <a:ext cx="1418801" cy="938463"/>
                </a:xfrm>
                <a:prstGeom prst="roundRect">
                  <a:avLst>
                    <a:gd name="adj" fmla="val 0"/>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lumMod val="85000"/>
                        </a:schemeClr>
                      </a:solidFill>
                    </a:rPr>
                    <a:t>startup</a:t>
                  </a:r>
                </a:p>
                <a:p>
                  <a:pPr algn="ctr"/>
                  <a14:m>
                    <m:oMathPara xmlns:m="http://schemas.openxmlformats.org/officeDocument/2006/math">
                      <m:oMathParaPr>
                        <m:jc m:val="centerGroup"/>
                      </m:oMathParaPr>
                      <m:oMath xmlns:m="http://schemas.openxmlformats.org/officeDocument/2006/math">
                        <m:acc>
                          <m:accPr>
                            <m:chr m:val="̇"/>
                            <m:ctrlPr>
                              <a:rPr lang="en-US" sz="1400" i="1">
                                <a:solidFill>
                                  <a:schemeClr val="bg1">
                                    <a:lumMod val="85000"/>
                                  </a:schemeClr>
                                </a:solidFill>
                                <a:latin typeface="Cambria Math" panose="02040503050406030204" pitchFamily="18" charset="0"/>
                              </a:rPr>
                            </m:ctrlPr>
                          </m:accPr>
                          <m:e>
                            <m:r>
                              <a:rPr lang="en-US" sz="1400" b="1" i="1">
                                <a:solidFill>
                                  <a:schemeClr val="bg1">
                                    <a:lumMod val="85000"/>
                                  </a:schemeClr>
                                </a:solidFill>
                                <a:latin typeface="Cambria Math" panose="02040503050406030204" pitchFamily="18" charset="0"/>
                              </a:rPr>
                              <m:t>𝒙</m:t>
                            </m:r>
                          </m:e>
                        </m:acc>
                        <m:r>
                          <a:rPr lang="en-US" sz="1400" b="1" i="1" dirty="0">
                            <a:solidFill>
                              <a:schemeClr val="bg1">
                                <a:lumMod val="85000"/>
                              </a:schemeClr>
                            </a:solidFill>
                            <a:latin typeface="Cambria Math" panose="02040503050406030204" pitchFamily="18" charset="0"/>
                          </a:rPr>
                          <m:t>=</m:t>
                        </m:r>
                        <m:sSub>
                          <m:sSubPr>
                            <m:ctrlPr>
                              <a:rPr lang="en-US" sz="1400" b="1" i="1" dirty="0">
                                <a:solidFill>
                                  <a:schemeClr val="bg1">
                                    <a:lumMod val="85000"/>
                                  </a:schemeClr>
                                </a:solidFill>
                                <a:latin typeface="Cambria Math" panose="02040503050406030204" pitchFamily="18" charset="0"/>
                              </a:rPr>
                            </m:ctrlPr>
                          </m:sSubPr>
                          <m:e>
                            <m:r>
                              <a:rPr lang="en-US" sz="1400" b="1" i="1" dirty="0">
                                <a:solidFill>
                                  <a:schemeClr val="bg1">
                                    <a:lumMod val="85000"/>
                                  </a:schemeClr>
                                </a:solidFill>
                                <a:latin typeface="Cambria Math" panose="02040503050406030204" pitchFamily="18" charset="0"/>
                              </a:rPr>
                              <m:t>𝒇</m:t>
                            </m:r>
                          </m:e>
                          <m:sub>
                            <m:r>
                              <a:rPr lang="en-US" sz="1400" b="1" i="1" dirty="0">
                                <a:solidFill>
                                  <a:schemeClr val="bg1">
                                    <a:lumMod val="85000"/>
                                  </a:schemeClr>
                                </a:solidFill>
                                <a:latin typeface="Cambria Math" panose="02040503050406030204" pitchFamily="18" charset="0"/>
                              </a:rPr>
                              <m:t>𝒔</m:t>
                            </m:r>
                          </m:sub>
                        </m:sSub>
                        <m:d>
                          <m:dPr>
                            <m:ctrlPr>
                              <a:rPr lang="en-US" sz="1400" b="1" i="1" dirty="0">
                                <a:solidFill>
                                  <a:schemeClr val="bg1">
                                    <a:lumMod val="85000"/>
                                  </a:schemeClr>
                                </a:solidFill>
                                <a:latin typeface="Cambria Math" panose="02040503050406030204" pitchFamily="18" charset="0"/>
                              </a:rPr>
                            </m:ctrlPr>
                          </m:dPr>
                          <m:e>
                            <m:r>
                              <a:rPr lang="en-US" sz="1400" b="1" i="1" dirty="0">
                                <a:solidFill>
                                  <a:schemeClr val="bg1">
                                    <a:lumMod val="85000"/>
                                  </a:schemeClr>
                                </a:solidFill>
                                <a:latin typeface="Cambria Math" panose="02040503050406030204" pitchFamily="18" charset="0"/>
                              </a:rPr>
                              <m:t>𝒙</m:t>
                            </m:r>
                          </m:e>
                        </m:d>
                      </m:oMath>
                    </m:oMathPara>
                  </a14:m>
                  <a:endParaRPr lang="en-US" sz="1400" b="1" dirty="0">
                    <a:solidFill>
                      <a:schemeClr val="bg1">
                        <a:lumMod val="85000"/>
                      </a:schemeClr>
                    </a:solidFill>
                  </a:endParaRPr>
                </a:p>
              </p:txBody>
            </p:sp>
          </mc:Choice>
          <mc:Fallback xmlns="">
            <p:sp>
              <p:nvSpPr>
                <p:cNvPr id="46" name="Rounded Rectangle 45"/>
                <p:cNvSpPr>
                  <a:spLocks noRot="1" noChangeAspect="1" noMove="1" noResize="1" noEditPoints="1" noAdjustHandles="1" noChangeArrowheads="1" noChangeShapeType="1" noTextEdit="1"/>
                </p:cNvSpPr>
                <p:nvPr/>
              </p:nvSpPr>
              <p:spPr>
                <a:xfrm>
                  <a:off x="2406317" y="2106506"/>
                  <a:ext cx="1418801" cy="938463"/>
                </a:xfrm>
                <a:prstGeom prst="roundRect">
                  <a:avLst>
                    <a:gd name="adj" fmla="val 0"/>
                  </a:avLst>
                </a:prstGeom>
                <a:blipFill rotWithShape="0">
                  <a:blip r:embed="rId13"/>
                  <a:stretch>
                    <a:fillRect/>
                  </a:stretch>
                </a:blipFill>
                <a:ln w="38100">
                  <a:solidFill>
                    <a:schemeClr val="bg1">
                      <a:lumMod val="8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le 46"/>
                <p:cNvSpPr/>
                <p:nvPr/>
              </p:nvSpPr>
              <p:spPr>
                <a:xfrm>
                  <a:off x="2406317" y="3738359"/>
                  <a:ext cx="1418801" cy="938463"/>
                </a:xfrm>
                <a:prstGeom prst="roundRect">
                  <a:avLst>
                    <a:gd name="adj" fmla="val 0"/>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lumMod val="85000"/>
                        </a:schemeClr>
                      </a:solidFill>
                    </a:rPr>
                    <a:t>normal</a:t>
                  </a:r>
                </a:p>
                <a:p>
                  <a:pPr algn="ctr"/>
                  <a14:m>
                    <m:oMathPara xmlns:m="http://schemas.openxmlformats.org/officeDocument/2006/math">
                      <m:oMathParaPr>
                        <m:jc m:val="centerGroup"/>
                      </m:oMathParaPr>
                      <m:oMath xmlns:m="http://schemas.openxmlformats.org/officeDocument/2006/math">
                        <m:acc>
                          <m:accPr>
                            <m:chr m:val="̇"/>
                            <m:ctrlPr>
                              <a:rPr lang="en-US" sz="1400" i="1">
                                <a:solidFill>
                                  <a:schemeClr val="bg1">
                                    <a:lumMod val="85000"/>
                                  </a:schemeClr>
                                </a:solidFill>
                                <a:latin typeface="Cambria Math" panose="02040503050406030204" pitchFamily="18" charset="0"/>
                              </a:rPr>
                            </m:ctrlPr>
                          </m:accPr>
                          <m:e>
                            <m:r>
                              <a:rPr lang="en-US" sz="1400" b="1" i="1">
                                <a:solidFill>
                                  <a:schemeClr val="bg1">
                                    <a:lumMod val="85000"/>
                                  </a:schemeClr>
                                </a:solidFill>
                                <a:latin typeface="Cambria Math" panose="02040503050406030204" pitchFamily="18" charset="0"/>
                              </a:rPr>
                              <m:t>𝒙</m:t>
                            </m:r>
                          </m:e>
                        </m:acc>
                        <m:r>
                          <a:rPr lang="en-US" sz="1400" b="1" i="1" dirty="0">
                            <a:solidFill>
                              <a:schemeClr val="bg1">
                                <a:lumMod val="85000"/>
                              </a:schemeClr>
                            </a:solidFill>
                            <a:latin typeface="Cambria Math" panose="02040503050406030204" pitchFamily="18" charset="0"/>
                          </a:rPr>
                          <m:t>=</m:t>
                        </m:r>
                        <m:sSub>
                          <m:sSubPr>
                            <m:ctrlPr>
                              <a:rPr lang="en-US" sz="1400" b="1" i="1" dirty="0">
                                <a:solidFill>
                                  <a:schemeClr val="bg1">
                                    <a:lumMod val="85000"/>
                                  </a:schemeClr>
                                </a:solidFill>
                                <a:latin typeface="Cambria Math" panose="02040503050406030204" pitchFamily="18" charset="0"/>
                              </a:rPr>
                            </m:ctrlPr>
                          </m:sSubPr>
                          <m:e>
                            <m:r>
                              <a:rPr lang="en-US" sz="1400" b="1" i="1" dirty="0">
                                <a:solidFill>
                                  <a:schemeClr val="bg1">
                                    <a:lumMod val="85000"/>
                                  </a:schemeClr>
                                </a:solidFill>
                                <a:latin typeface="Cambria Math" panose="02040503050406030204" pitchFamily="18" charset="0"/>
                              </a:rPr>
                              <m:t>𝒇</m:t>
                            </m:r>
                          </m:e>
                          <m:sub>
                            <m:r>
                              <a:rPr lang="en-US" sz="1400" b="1" i="1" dirty="0">
                                <a:solidFill>
                                  <a:schemeClr val="bg1">
                                    <a:lumMod val="85000"/>
                                  </a:schemeClr>
                                </a:solidFill>
                                <a:latin typeface="Cambria Math" panose="02040503050406030204" pitchFamily="18" charset="0"/>
                              </a:rPr>
                              <m:t>𝒏</m:t>
                            </m:r>
                          </m:sub>
                        </m:sSub>
                        <m:d>
                          <m:dPr>
                            <m:ctrlPr>
                              <a:rPr lang="en-US" sz="1400" b="1" i="1" dirty="0">
                                <a:solidFill>
                                  <a:schemeClr val="bg1">
                                    <a:lumMod val="85000"/>
                                  </a:schemeClr>
                                </a:solidFill>
                                <a:latin typeface="Cambria Math" panose="02040503050406030204" pitchFamily="18" charset="0"/>
                              </a:rPr>
                            </m:ctrlPr>
                          </m:dPr>
                          <m:e>
                            <m:r>
                              <a:rPr lang="en-US" sz="1400" b="1" i="1" dirty="0">
                                <a:solidFill>
                                  <a:schemeClr val="bg1">
                                    <a:lumMod val="85000"/>
                                  </a:schemeClr>
                                </a:solidFill>
                                <a:latin typeface="Cambria Math" panose="02040503050406030204" pitchFamily="18" charset="0"/>
                              </a:rPr>
                              <m:t>𝒙</m:t>
                            </m:r>
                          </m:e>
                        </m:d>
                      </m:oMath>
                    </m:oMathPara>
                  </a14:m>
                  <a:endParaRPr lang="en-US" sz="1400" b="1" dirty="0">
                    <a:solidFill>
                      <a:schemeClr val="bg1">
                        <a:lumMod val="85000"/>
                      </a:schemeClr>
                    </a:solidFill>
                  </a:endParaRPr>
                </a:p>
              </p:txBody>
            </p:sp>
          </mc:Choice>
          <mc:Fallback xmlns="">
            <p:sp>
              <p:nvSpPr>
                <p:cNvPr id="47" name="Rounded Rectangle 46"/>
                <p:cNvSpPr>
                  <a:spLocks noRot="1" noChangeAspect="1" noMove="1" noResize="1" noEditPoints="1" noAdjustHandles="1" noChangeArrowheads="1" noChangeShapeType="1" noTextEdit="1"/>
                </p:cNvSpPr>
                <p:nvPr/>
              </p:nvSpPr>
              <p:spPr>
                <a:xfrm>
                  <a:off x="2406317" y="3738359"/>
                  <a:ext cx="1418801" cy="938463"/>
                </a:xfrm>
                <a:prstGeom prst="roundRect">
                  <a:avLst>
                    <a:gd name="adj" fmla="val 0"/>
                  </a:avLst>
                </a:prstGeom>
                <a:blipFill rotWithShape="0">
                  <a:blip r:embed="rId14"/>
                  <a:stretch>
                    <a:fillRect/>
                  </a:stretch>
                </a:blipFill>
                <a:ln w="38100">
                  <a:solidFill>
                    <a:schemeClr val="bg1">
                      <a:lumMod val="8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ounded Rectangle 50"/>
                <p:cNvSpPr/>
                <p:nvPr/>
              </p:nvSpPr>
              <p:spPr>
                <a:xfrm>
                  <a:off x="987515" y="5160481"/>
                  <a:ext cx="1418801" cy="938463"/>
                </a:xfrm>
                <a:prstGeom prst="roundRect">
                  <a:avLst>
                    <a:gd name="adj" fmla="val 0"/>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lumMod val="85000"/>
                        </a:schemeClr>
                      </a:solidFill>
                    </a:rPr>
                    <a:t>s</a:t>
                  </a:r>
                  <a:r>
                    <a:rPr lang="en-US" sz="1400" b="1" dirty="0" err="1">
                      <a:solidFill>
                        <a:schemeClr val="bg1">
                          <a:lumMod val="85000"/>
                        </a:schemeClr>
                      </a:solidFill>
                    </a:rPr>
                    <a:t>ensor_fail</a:t>
                  </a:r>
                  <a:endParaRPr lang="en-US" sz="1400" b="1" dirty="0">
                    <a:solidFill>
                      <a:schemeClr val="bg1">
                        <a:lumMod val="85000"/>
                      </a:schemeClr>
                    </a:solidFill>
                  </a:endParaRPr>
                </a:p>
                <a:p>
                  <a:pPr algn="ctr"/>
                  <a14:m>
                    <m:oMathPara xmlns:m="http://schemas.openxmlformats.org/officeDocument/2006/math">
                      <m:oMathParaPr>
                        <m:jc m:val="centerGroup"/>
                      </m:oMathParaPr>
                      <m:oMath xmlns:m="http://schemas.openxmlformats.org/officeDocument/2006/math">
                        <m:acc>
                          <m:accPr>
                            <m:chr m:val="̇"/>
                            <m:ctrlPr>
                              <a:rPr lang="en-US" sz="1400" i="1">
                                <a:solidFill>
                                  <a:schemeClr val="bg1">
                                    <a:lumMod val="85000"/>
                                  </a:schemeClr>
                                </a:solidFill>
                                <a:latin typeface="Cambria Math" panose="02040503050406030204" pitchFamily="18" charset="0"/>
                              </a:rPr>
                            </m:ctrlPr>
                          </m:accPr>
                          <m:e>
                            <m:r>
                              <a:rPr lang="en-US" sz="1400" b="1" i="1">
                                <a:solidFill>
                                  <a:schemeClr val="bg1">
                                    <a:lumMod val="85000"/>
                                  </a:schemeClr>
                                </a:solidFill>
                                <a:latin typeface="Cambria Math" panose="02040503050406030204" pitchFamily="18" charset="0"/>
                              </a:rPr>
                              <m:t>𝒙</m:t>
                            </m:r>
                          </m:e>
                        </m:acc>
                        <m:r>
                          <a:rPr lang="en-US" sz="1400" b="1" i="1" dirty="0">
                            <a:solidFill>
                              <a:schemeClr val="bg1">
                                <a:lumMod val="85000"/>
                              </a:schemeClr>
                            </a:solidFill>
                            <a:latin typeface="Cambria Math" panose="02040503050406030204" pitchFamily="18" charset="0"/>
                          </a:rPr>
                          <m:t>=</m:t>
                        </m:r>
                        <m:sSub>
                          <m:sSubPr>
                            <m:ctrlPr>
                              <a:rPr lang="en-US" sz="1400" b="1" i="1" dirty="0">
                                <a:solidFill>
                                  <a:schemeClr val="bg1">
                                    <a:lumMod val="85000"/>
                                  </a:schemeClr>
                                </a:solidFill>
                                <a:latin typeface="Cambria Math" panose="02040503050406030204" pitchFamily="18" charset="0"/>
                              </a:rPr>
                            </m:ctrlPr>
                          </m:sSubPr>
                          <m:e>
                            <m:r>
                              <a:rPr lang="en-US" sz="1400" b="1" i="1" dirty="0">
                                <a:solidFill>
                                  <a:schemeClr val="bg1">
                                    <a:lumMod val="85000"/>
                                  </a:schemeClr>
                                </a:solidFill>
                                <a:latin typeface="Cambria Math" panose="02040503050406030204" pitchFamily="18" charset="0"/>
                              </a:rPr>
                              <m:t>𝒇</m:t>
                            </m:r>
                          </m:e>
                          <m:sub>
                            <m:r>
                              <a:rPr lang="en-US" sz="1400" b="1" i="1" dirty="0">
                                <a:solidFill>
                                  <a:schemeClr val="bg1">
                                    <a:lumMod val="85000"/>
                                  </a:schemeClr>
                                </a:solidFill>
                                <a:latin typeface="Cambria Math" panose="02040503050406030204" pitchFamily="18" charset="0"/>
                              </a:rPr>
                              <m:t>𝒔𝒇</m:t>
                            </m:r>
                          </m:sub>
                        </m:sSub>
                        <m:d>
                          <m:dPr>
                            <m:ctrlPr>
                              <a:rPr lang="en-US" sz="1400" b="1" i="1" dirty="0">
                                <a:solidFill>
                                  <a:schemeClr val="bg1">
                                    <a:lumMod val="85000"/>
                                  </a:schemeClr>
                                </a:solidFill>
                                <a:latin typeface="Cambria Math" panose="02040503050406030204" pitchFamily="18" charset="0"/>
                              </a:rPr>
                            </m:ctrlPr>
                          </m:dPr>
                          <m:e>
                            <m:r>
                              <a:rPr lang="en-US" sz="1400" b="1" i="1" dirty="0">
                                <a:solidFill>
                                  <a:schemeClr val="bg1">
                                    <a:lumMod val="85000"/>
                                  </a:schemeClr>
                                </a:solidFill>
                                <a:latin typeface="Cambria Math" panose="02040503050406030204" pitchFamily="18" charset="0"/>
                              </a:rPr>
                              <m:t>𝒙</m:t>
                            </m:r>
                          </m:e>
                        </m:d>
                      </m:oMath>
                    </m:oMathPara>
                  </a14:m>
                  <a:endParaRPr lang="en-US" sz="1400" b="1" dirty="0">
                    <a:solidFill>
                      <a:schemeClr val="bg1">
                        <a:lumMod val="85000"/>
                      </a:schemeClr>
                    </a:solidFill>
                  </a:endParaRPr>
                </a:p>
              </p:txBody>
            </p:sp>
          </mc:Choice>
          <mc:Fallback xmlns="">
            <p:sp>
              <p:nvSpPr>
                <p:cNvPr id="51" name="Rounded Rectangle 50"/>
                <p:cNvSpPr>
                  <a:spLocks noRot="1" noChangeAspect="1" noMove="1" noResize="1" noEditPoints="1" noAdjustHandles="1" noChangeArrowheads="1" noChangeShapeType="1" noTextEdit="1"/>
                </p:cNvSpPr>
                <p:nvPr/>
              </p:nvSpPr>
              <p:spPr>
                <a:xfrm>
                  <a:off x="987515" y="5160481"/>
                  <a:ext cx="1418801" cy="938463"/>
                </a:xfrm>
                <a:prstGeom prst="roundRect">
                  <a:avLst>
                    <a:gd name="adj" fmla="val 0"/>
                  </a:avLst>
                </a:prstGeom>
                <a:blipFill rotWithShape="0">
                  <a:blip r:embed="rId15"/>
                  <a:stretch>
                    <a:fillRect/>
                  </a:stretch>
                </a:blipFill>
                <a:ln w="38100">
                  <a:solidFill>
                    <a:schemeClr val="bg1">
                      <a:lumMod val="8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ounded Rectangle 51"/>
                <p:cNvSpPr/>
                <p:nvPr/>
              </p:nvSpPr>
              <p:spPr>
                <a:xfrm>
                  <a:off x="3836979" y="5253596"/>
                  <a:ext cx="1418801" cy="938463"/>
                </a:xfrm>
                <a:prstGeom prst="roundRect">
                  <a:avLst>
                    <a:gd name="adj" fmla="val 0"/>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lumMod val="85000"/>
                        </a:schemeClr>
                      </a:solidFill>
                    </a:rPr>
                    <a:t>power</a:t>
                  </a:r>
                </a:p>
                <a:p>
                  <a:pPr algn="ctr"/>
                  <a14:m>
                    <m:oMathPara xmlns:m="http://schemas.openxmlformats.org/officeDocument/2006/math">
                      <m:oMathParaPr>
                        <m:jc m:val="centerGroup"/>
                      </m:oMathParaPr>
                      <m:oMath xmlns:m="http://schemas.openxmlformats.org/officeDocument/2006/math">
                        <m:acc>
                          <m:accPr>
                            <m:chr m:val="̇"/>
                            <m:ctrlPr>
                              <a:rPr lang="en-US" sz="1400" i="1">
                                <a:solidFill>
                                  <a:schemeClr val="bg1">
                                    <a:lumMod val="85000"/>
                                  </a:schemeClr>
                                </a:solidFill>
                                <a:latin typeface="Cambria Math" panose="02040503050406030204" pitchFamily="18" charset="0"/>
                              </a:rPr>
                            </m:ctrlPr>
                          </m:accPr>
                          <m:e>
                            <m:r>
                              <a:rPr lang="en-US" sz="1400" b="1" i="1">
                                <a:solidFill>
                                  <a:schemeClr val="bg1">
                                    <a:lumMod val="85000"/>
                                  </a:schemeClr>
                                </a:solidFill>
                                <a:latin typeface="Cambria Math" panose="02040503050406030204" pitchFamily="18" charset="0"/>
                              </a:rPr>
                              <m:t>𝒙</m:t>
                            </m:r>
                          </m:e>
                        </m:acc>
                        <m:r>
                          <a:rPr lang="en-US" sz="1400" b="1" i="1" dirty="0">
                            <a:solidFill>
                              <a:schemeClr val="bg1">
                                <a:lumMod val="85000"/>
                              </a:schemeClr>
                            </a:solidFill>
                            <a:latin typeface="Cambria Math" panose="02040503050406030204" pitchFamily="18" charset="0"/>
                          </a:rPr>
                          <m:t>=</m:t>
                        </m:r>
                        <m:sSub>
                          <m:sSubPr>
                            <m:ctrlPr>
                              <a:rPr lang="en-US" sz="1400" b="1" i="1" dirty="0">
                                <a:solidFill>
                                  <a:schemeClr val="bg1">
                                    <a:lumMod val="85000"/>
                                  </a:schemeClr>
                                </a:solidFill>
                                <a:latin typeface="Cambria Math" panose="02040503050406030204" pitchFamily="18" charset="0"/>
                              </a:rPr>
                            </m:ctrlPr>
                          </m:sSubPr>
                          <m:e>
                            <m:r>
                              <a:rPr lang="en-US" sz="1400" b="1" i="1" dirty="0">
                                <a:solidFill>
                                  <a:schemeClr val="bg1">
                                    <a:lumMod val="85000"/>
                                  </a:schemeClr>
                                </a:solidFill>
                                <a:latin typeface="Cambria Math" panose="02040503050406030204" pitchFamily="18" charset="0"/>
                              </a:rPr>
                              <m:t>𝒇</m:t>
                            </m:r>
                          </m:e>
                          <m:sub>
                            <m:r>
                              <a:rPr lang="en-US" sz="1400" b="1" i="1" dirty="0">
                                <a:solidFill>
                                  <a:schemeClr val="bg1">
                                    <a:lumMod val="85000"/>
                                  </a:schemeClr>
                                </a:solidFill>
                                <a:latin typeface="Cambria Math" panose="02040503050406030204" pitchFamily="18" charset="0"/>
                              </a:rPr>
                              <m:t>𝒑</m:t>
                            </m:r>
                          </m:sub>
                        </m:sSub>
                        <m:d>
                          <m:dPr>
                            <m:ctrlPr>
                              <a:rPr lang="en-US" sz="1400" b="1" i="1" dirty="0">
                                <a:solidFill>
                                  <a:schemeClr val="bg1">
                                    <a:lumMod val="85000"/>
                                  </a:schemeClr>
                                </a:solidFill>
                                <a:latin typeface="Cambria Math" panose="02040503050406030204" pitchFamily="18" charset="0"/>
                              </a:rPr>
                            </m:ctrlPr>
                          </m:dPr>
                          <m:e>
                            <m:r>
                              <a:rPr lang="en-US" sz="1400" b="1" i="1" dirty="0">
                                <a:solidFill>
                                  <a:schemeClr val="bg1">
                                    <a:lumMod val="85000"/>
                                  </a:schemeClr>
                                </a:solidFill>
                                <a:latin typeface="Cambria Math" panose="02040503050406030204" pitchFamily="18" charset="0"/>
                              </a:rPr>
                              <m:t>𝒙</m:t>
                            </m:r>
                          </m:e>
                        </m:d>
                      </m:oMath>
                    </m:oMathPara>
                  </a14:m>
                  <a:endParaRPr lang="en-US" sz="1400" b="1" dirty="0">
                    <a:solidFill>
                      <a:schemeClr val="bg1">
                        <a:lumMod val="85000"/>
                      </a:schemeClr>
                    </a:solidFill>
                  </a:endParaRPr>
                </a:p>
              </p:txBody>
            </p:sp>
          </mc:Choice>
          <mc:Fallback xmlns="">
            <p:sp>
              <p:nvSpPr>
                <p:cNvPr id="52" name="Rounded Rectangle 51"/>
                <p:cNvSpPr>
                  <a:spLocks noRot="1" noChangeAspect="1" noMove="1" noResize="1" noEditPoints="1" noAdjustHandles="1" noChangeArrowheads="1" noChangeShapeType="1" noTextEdit="1"/>
                </p:cNvSpPr>
                <p:nvPr/>
              </p:nvSpPr>
              <p:spPr>
                <a:xfrm>
                  <a:off x="3836979" y="5253596"/>
                  <a:ext cx="1418801" cy="938463"/>
                </a:xfrm>
                <a:prstGeom prst="roundRect">
                  <a:avLst>
                    <a:gd name="adj" fmla="val 0"/>
                  </a:avLst>
                </a:prstGeom>
                <a:blipFill rotWithShape="0">
                  <a:blip r:embed="rId16"/>
                  <a:stretch>
                    <a:fillRect/>
                  </a:stretch>
                </a:blipFill>
                <a:ln w="38100">
                  <a:solidFill>
                    <a:schemeClr val="bg1">
                      <a:lumMod val="85000"/>
                    </a:schemeClr>
                  </a:solidFill>
                </a:ln>
              </p:spPr>
              <p:txBody>
                <a:bodyPr/>
                <a:lstStyle/>
                <a:p>
                  <a:r>
                    <a:rPr lang="en-US">
                      <a:noFill/>
                    </a:rPr>
                    <a:t> </a:t>
                  </a:r>
                </a:p>
              </p:txBody>
            </p:sp>
          </mc:Fallback>
        </mc:AlternateContent>
        <p:cxnSp>
          <p:nvCxnSpPr>
            <p:cNvPr id="53" name="Straight Arrow Connector 52"/>
            <p:cNvCxnSpPr/>
            <p:nvPr/>
          </p:nvCxnSpPr>
          <p:spPr>
            <a:xfrm>
              <a:off x="3115718" y="3044969"/>
              <a:ext cx="0" cy="693389"/>
            </a:xfrm>
            <a:prstGeom prst="straightConnector1">
              <a:avLst/>
            </a:prstGeom>
            <a:ln w="317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51" idx="0"/>
            </p:cNvCxnSpPr>
            <p:nvPr/>
          </p:nvCxnSpPr>
          <p:spPr>
            <a:xfrm flipH="1">
              <a:off x="1696916" y="4207591"/>
              <a:ext cx="709401" cy="952890"/>
            </a:xfrm>
            <a:prstGeom prst="straightConnector1">
              <a:avLst/>
            </a:prstGeom>
            <a:ln w="317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825118" y="4207591"/>
              <a:ext cx="721262" cy="1046005"/>
            </a:xfrm>
            <a:prstGeom prst="straightConnector1">
              <a:avLst/>
            </a:prstGeom>
            <a:ln w="317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p:cNvSpPr txBox="1"/>
                <p:nvPr/>
              </p:nvSpPr>
              <p:spPr>
                <a:xfrm>
                  <a:off x="1796455" y="3206999"/>
                  <a:ext cx="1320005" cy="37810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chemeClr val="bg1">
                                <a:lumMod val="85000"/>
                              </a:schemeClr>
                            </a:solidFill>
                            <a:latin typeface="Cambria Math" panose="02040503050406030204" pitchFamily="18" charset="0"/>
                          </a:rPr>
                          <m:t>𝑡𝑖𝑚𝑒𝑟</m:t>
                        </m:r>
                        <m:r>
                          <a:rPr lang="en-US" sz="1400" i="1" smtClean="0">
                            <a:solidFill>
                              <a:schemeClr val="bg1">
                                <a:lumMod val="85000"/>
                              </a:schemeClr>
                            </a:solidFill>
                            <a:latin typeface="Cambria Math" panose="02040503050406030204" pitchFamily="18" charset="0"/>
                          </a:rPr>
                          <m:t>=</m:t>
                        </m:r>
                        <m:sSub>
                          <m:sSubPr>
                            <m:ctrlPr>
                              <a:rPr lang="en-US" sz="1400" i="1">
                                <a:solidFill>
                                  <a:schemeClr val="bg1">
                                    <a:lumMod val="85000"/>
                                  </a:schemeClr>
                                </a:solidFill>
                                <a:latin typeface="Cambria Math" panose="02040503050406030204" pitchFamily="18" charset="0"/>
                              </a:rPr>
                            </m:ctrlPr>
                          </m:sSubPr>
                          <m:e>
                            <m:r>
                              <a:rPr lang="en-US" sz="1400" i="1">
                                <a:solidFill>
                                  <a:schemeClr val="bg1">
                                    <a:lumMod val="85000"/>
                                  </a:schemeClr>
                                </a:solidFill>
                                <a:latin typeface="Cambria Math" panose="02040503050406030204" pitchFamily="18" charset="0"/>
                              </a:rPr>
                              <m:t>𝑇</m:t>
                            </m:r>
                          </m:e>
                          <m:sub>
                            <m:r>
                              <a:rPr lang="en-US" sz="1400" i="1">
                                <a:solidFill>
                                  <a:schemeClr val="bg1">
                                    <a:lumMod val="85000"/>
                                  </a:schemeClr>
                                </a:solidFill>
                                <a:latin typeface="Cambria Math" panose="02040503050406030204" pitchFamily="18" charset="0"/>
                              </a:rPr>
                              <m:t>𝑠</m:t>
                            </m:r>
                          </m:sub>
                        </m:sSub>
                      </m:oMath>
                    </m:oMathPara>
                  </a14:m>
                  <a:endParaRPr lang="en-US" sz="1400" dirty="0">
                    <a:solidFill>
                      <a:schemeClr val="bg1">
                        <a:lumMod val="85000"/>
                      </a:schemeClr>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1796455" y="3206999"/>
                  <a:ext cx="1320005" cy="378102"/>
                </a:xfrm>
                <a:prstGeom prst="rect">
                  <a:avLst/>
                </a:prstGeom>
                <a:blipFill rotWithShape="0">
                  <a:blip r:embed="rId17"/>
                  <a:stretch>
                    <a:fillRect/>
                  </a:stretch>
                </a:blipFill>
                <a:ln>
                  <a:noFill/>
                </a:ln>
              </p:spPr>
              <p:txBody>
                <a:bodyPr/>
                <a:lstStyle/>
                <a:p>
                  <a:r>
                    <a:rPr lang="en-US">
                      <a:noFill/>
                    </a:rPr>
                    <a:t> </a:t>
                  </a:r>
                </a:p>
              </p:txBody>
            </p:sp>
          </mc:Fallback>
        </mc:AlternateContent>
        <p:cxnSp>
          <p:nvCxnSpPr>
            <p:cNvPr id="57" name="Curved Connector 56"/>
            <p:cNvCxnSpPr/>
            <p:nvPr/>
          </p:nvCxnSpPr>
          <p:spPr>
            <a:xfrm rot="10800000">
              <a:off x="3115718" y="4676821"/>
              <a:ext cx="721261" cy="1046007"/>
            </a:xfrm>
            <a:prstGeom prst="curvedConnector2">
              <a:avLst/>
            </a:prstGeom>
            <a:ln w="3492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57"/>
                <p:cNvSpPr txBox="1"/>
                <p:nvPr/>
              </p:nvSpPr>
              <p:spPr>
                <a:xfrm>
                  <a:off x="3123422" y="4842005"/>
                  <a:ext cx="1207684" cy="37810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85000"/>
                                  </a:schemeClr>
                                </a:solidFill>
                                <a:latin typeface="Cambria Math" panose="02040503050406030204" pitchFamily="18" charset="0"/>
                              </a:rPr>
                            </m:ctrlPr>
                          </m:sSubPr>
                          <m:e>
                            <m:r>
                              <a:rPr lang="en-US" sz="1400" i="1">
                                <a:solidFill>
                                  <a:schemeClr val="bg1">
                                    <a:lumMod val="85000"/>
                                  </a:schemeClr>
                                </a:solidFill>
                                <a:latin typeface="Cambria Math" panose="02040503050406030204" pitchFamily="18" charset="0"/>
                              </a:rPr>
                              <m:t>𝜃</m:t>
                            </m:r>
                          </m:e>
                          <m:sub>
                            <m:r>
                              <a:rPr lang="en-US" sz="1400" i="1">
                                <a:solidFill>
                                  <a:schemeClr val="bg1">
                                    <a:lumMod val="85000"/>
                                  </a:schemeClr>
                                </a:solidFill>
                                <a:latin typeface="Cambria Math" panose="02040503050406030204" pitchFamily="18" charset="0"/>
                              </a:rPr>
                              <m:t>𝑖𝑛</m:t>
                            </m:r>
                          </m:sub>
                        </m:sSub>
                        <m:r>
                          <a:rPr lang="en-US" sz="1400" i="1">
                            <a:solidFill>
                              <a:schemeClr val="bg1">
                                <a:lumMod val="85000"/>
                              </a:schemeClr>
                            </a:solidFill>
                            <a:latin typeface="Cambria Math" panose="02040503050406030204" pitchFamily="18" charset="0"/>
                          </a:rPr>
                          <m:t>≤</m:t>
                        </m:r>
                        <m:sSup>
                          <m:sSupPr>
                            <m:ctrlPr>
                              <a:rPr lang="en-US" sz="1400" i="1">
                                <a:solidFill>
                                  <a:schemeClr val="bg1">
                                    <a:lumMod val="85000"/>
                                  </a:schemeClr>
                                </a:solidFill>
                                <a:latin typeface="Cambria Math" panose="02040503050406030204" pitchFamily="18" charset="0"/>
                              </a:rPr>
                            </m:ctrlPr>
                          </m:sSupPr>
                          <m:e>
                            <m:r>
                              <a:rPr lang="en-US" sz="1400" i="1">
                                <a:solidFill>
                                  <a:schemeClr val="bg1">
                                    <a:lumMod val="85000"/>
                                  </a:schemeClr>
                                </a:solidFill>
                                <a:latin typeface="Cambria Math" panose="02040503050406030204" pitchFamily="18" charset="0"/>
                              </a:rPr>
                              <m:t>50</m:t>
                            </m:r>
                          </m:e>
                          <m:sup>
                            <m:r>
                              <a:rPr lang="en-US" sz="1400" i="1">
                                <a:solidFill>
                                  <a:schemeClr val="bg1">
                                    <a:lumMod val="85000"/>
                                  </a:schemeClr>
                                </a:solidFill>
                                <a:latin typeface="Cambria Math" panose="02040503050406030204" pitchFamily="18" charset="0"/>
                              </a:rPr>
                              <m:t>𝑜</m:t>
                            </m:r>
                          </m:sup>
                        </m:sSup>
                      </m:oMath>
                    </m:oMathPara>
                  </a14:m>
                  <a:endParaRPr lang="en-US" sz="1400" dirty="0">
                    <a:solidFill>
                      <a:schemeClr val="bg1">
                        <a:lumMod val="85000"/>
                      </a:schemeClr>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3123422" y="4842005"/>
                  <a:ext cx="1207684" cy="378102"/>
                </a:xfrm>
                <a:prstGeom prst="rect">
                  <a:avLst/>
                </a:prstGeom>
                <a:blipFill rotWithShape="0">
                  <a:blip r:embed="rId1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4082208" y="4289890"/>
                  <a:ext cx="1207684" cy="37810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85000"/>
                                  </a:schemeClr>
                                </a:solidFill>
                                <a:latin typeface="Cambria Math" panose="02040503050406030204" pitchFamily="18" charset="0"/>
                              </a:rPr>
                            </m:ctrlPr>
                          </m:sSubPr>
                          <m:e>
                            <m:r>
                              <a:rPr lang="en-US" sz="1400" i="1">
                                <a:solidFill>
                                  <a:schemeClr val="bg1">
                                    <a:lumMod val="85000"/>
                                  </a:schemeClr>
                                </a:solidFill>
                                <a:latin typeface="Cambria Math" panose="02040503050406030204" pitchFamily="18" charset="0"/>
                              </a:rPr>
                              <m:t>𝜃</m:t>
                            </m:r>
                          </m:e>
                          <m:sub>
                            <m:r>
                              <a:rPr lang="en-US" sz="1400" i="1">
                                <a:solidFill>
                                  <a:schemeClr val="bg1">
                                    <a:lumMod val="85000"/>
                                  </a:schemeClr>
                                </a:solidFill>
                                <a:latin typeface="Cambria Math" panose="02040503050406030204" pitchFamily="18" charset="0"/>
                              </a:rPr>
                              <m:t>𝑖𝑛</m:t>
                            </m:r>
                          </m:sub>
                        </m:sSub>
                        <m:r>
                          <a:rPr lang="en-US" sz="1400" i="1">
                            <a:solidFill>
                              <a:schemeClr val="bg1">
                                <a:lumMod val="85000"/>
                              </a:schemeClr>
                            </a:solidFill>
                            <a:latin typeface="Cambria Math" panose="02040503050406030204" pitchFamily="18" charset="0"/>
                          </a:rPr>
                          <m:t>≥</m:t>
                        </m:r>
                        <m:sSup>
                          <m:sSupPr>
                            <m:ctrlPr>
                              <a:rPr lang="en-US" sz="1400" i="1">
                                <a:solidFill>
                                  <a:schemeClr val="bg1">
                                    <a:lumMod val="85000"/>
                                  </a:schemeClr>
                                </a:solidFill>
                                <a:latin typeface="Cambria Math" panose="02040503050406030204" pitchFamily="18" charset="0"/>
                              </a:rPr>
                            </m:ctrlPr>
                          </m:sSupPr>
                          <m:e>
                            <m:r>
                              <a:rPr lang="en-US" sz="1400" i="1">
                                <a:solidFill>
                                  <a:schemeClr val="bg1">
                                    <a:lumMod val="85000"/>
                                  </a:schemeClr>
                                </a:solidFill>
                                <a:latin typeface="Cambria Math" panose="02040503050406030204" pitchFamily="18" charset="0"/>
                              </a:rPr>
                              <m:t>70</m:t>
                            </m:r>
                          </m:e>
                          <m:sup>
                            <m:r>
                              <a:rPr lang="en-US" sz="1400" i="1">
                                <a:solidFill>
                                  <a:schemeClr val="bg1">
                                    <a:lumMod val="85000"/>
                                  </a:schemeClr>
                                </a:solidFill>
                                <a:latin typeface="Cambria Math" panose="02040503050406030204" pitchFamily="18" charset="0"/>
                              </a:rPr>
                              <m:t>𝑜</m:t>
                            </m:r>
                          </m:sup>
                        </m:sSup>
                      </m:oMath>
                    </m:oMathPara>
                  </a14:m>
                  <a:endParaRPr lang="en-US" sz="1400" dirty="0">
                    <a:solidFill>
                      <a:schemeClr val="bg1">
                        <a:lumMod val="85000"/>
                      </a:schemeClr>
                    </a:solidFil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4082208" y="4289890"/>
                  <a:ext cx="1207684" cy="378102"/>
                </a:xfrm>
                <a:prstGeom prst="rect">
                  <a:avLst/>
                </a:prstGeom>
                <a:blipFill rotWithShape="0">
                  <a:blip r:embed="rId1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48931" y="4421293"/>
                  <a:ext cx="1343370" cy="37810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chemeClr val="bg1">
                                <a:lumMod val="85000"/>
                              </a:schemeClr>
                            </a:solidFill>
                            <a:latin typeface="Cambria Math" panose="02040503050406030204" pitchFamily="18" charset="0"/>
                          </a:rPr>
                          <m:t>𝑠𝑒𝑛𝑠𝑜𝑟𝐹𝑎𝑖𝑙</m:t>
                        </m:r>
                      </m:oMath>
                    </m:oMathPara>
                  </a14:m>
                  <a:endParaRPr lang="en-US" sz="1400" dirty="0">
                    <a:solidFill>
                      <a:schemeClr val="bg1">
                        <a:lumMod val="85000"/>
                      </a:schemeClr>
                    </a:solidFill>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48931" y="4421293"/>
                  <a:ext cx="1343370" cy="378102"/>
                </a:xfrm>
                <a:prstGeom prst="rect">
                  <a:avLst/>
                </a:prstGeom>
                <a:blipFill rotWithShape="0">
                  <a:blip r:embed="rId20"/>
                  <a:stretch>
                    <a:fillRect/>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261296" y="4028750"/>
                <a:ext cx="8505559" cy="2655983"/>
              </a:xfrm>
              <a:prstGeom prst="rect">
                <a:avLst/>
              </a:prstGeom>
            </p:spPr>
            <p:txBody>
              <a:bodyPr wrap="square">
                <a:spAutoFit/>
              </a:bodyPr>
              <a:lstStyle/>
              <a:p>
                <a:r>
                  <a:rPr lang="en-US" dirty="0">
                    <a:solidFill>
                      <a:schemeClr val="bg1">
                        <a:lumMod val="85000"/>
                      </a:schemeClr>
                    </a:solidFill>
                  </a:rPr>
                  <a:t> </a:t>
                </a:r>
                <a14:m>
                  <m:oMath xmlns:m="http://schemas.openxmlformats.org/officeDocument/2006/math">
                    <m:acc>
                      <m:accPr>
                        <m:chr m:val="̇"/>
                        <m:ctrlPr>
                          <a:rPr lang="en-US" i="1">
                            <a:solidFill>
                              <a:schemeClr val="bg1">
                                <a:lumMod val="85000"/>
                              </a:schemeClr>
                            </a:solidFill>
                            <a:latin typeface="Cambria Math" panose="02040503050406030204" pitchFamily="18" charset="0"/>
                          </a:rPr>
                        </m:ctrlPr>
                      </m:accPr>
                      <m:e>
                        <m:r>
                          <m:rPr>
                            <m:sty m:val="p"/>
                          </m:rPr>
                          <a:rPr lang="en-US">
                            <a:solidFill>
                              <a:schemeClr val="bg1">
                                <a:lumMod val="85000"/>
                              </a:schemeClr>
                            </a:solidFill>
                            <a:latin typeface="Cambria Math" panose="02040503050406030204" pitchFamily="18" charset="0"/>
                          </a:rPr>
                          <m:t>θ</m:t>
                        </m:r>
                      </m:e>
                    </m:acc>
                    <m:r>
                      <a:rPr lang="en-US">
                        <a:solidFill>
                          <a:schemeClr val="bg1">
                            <a:lumMod val="85000"/>
                          </a:schemeClr>
                        </a:solidFill>
                        <a:latin typeface="Cambria Math" panose="02040503050406030204" pitchFamily="18" charset="0"/>
                      </a:rPr>
                      <m:t>=10(</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θ</m:t>
                        </m:r>
                      </m:e>
                      <m:sub>
                        <m:r>
                          <m:rPr>
                            <m:sty m:val="p"/>
                          </m:rPr>
                          <a:rPr lang="en-US">
                            <a:solidFill>
                              <a:schemeClr val="bg1">
                                <a:lumMod val="85000"/>
                              </a:schemeClr>
                            </a:solidFill>
                            <a:latin typeface="Cambria Math" panose="02040503050406030204" pitchFamily="18" charset="0"/>
                          </a:rPr>
                          <m:t>in</m:t>
                        </m:r>
                      </m:sub>
                    </m:sSub>
                    <m:r>
                      <a:rPr lang="en-US">
                        <a:solidFill>
                          <a:schemeClr val="bg1">
                            <a:lumMod val="85000"/>
                          </a:schemeClr>
                        </a:solidFill>
                        <a:latin typeface="Cambria Math" panose="02040503050406030204" pitchFamily="18" charset="0"/>
                      </a:rPr>
                      <m:t>−</m:t>
                    </m:r>
                    <m:r>
                      <m:rPr>
                        <m:sty m:val="p"/>
                      </m:rPr>
                      <a:rPr lang="en-US">
                        <a:solidFill>
                          <a:schemeClr val="bg1">
                            <a:lumMod val="85000"/>
                          </a:schemeClr>
                        </a:solidFill>
                        <a:latin typeface="Cambria Math" panose="02040503050406030204" pitchFamily="18" charset="0"/>
                      </a:rPr>
                      <m:t>θ</m:t>
                    </m:r>
                    <m:r>
                      <a:rPr lang="en-US">
                        <a:solidFill>
                          <a:schemeClr val="bg1">
                            <a:lumMod val="85000"/>
                          </a:schemeClr>
                        </a:solidFill>
                        <a:latin typeface="Cambria Math" panose="02040503050406030204" pitchFamily="18" charset="0"/>
                      </a:rPr>
                      <m:t>)</m:t>
                    </m:r>
                  </m:oMath>
                </a14:m>
                <a:r>
                  <a:rPr lang="en-US" dirty="0">
                    <a:solidFill>
                      <a:schemeClr val="bg1">
                        <a:lumMod val="85000"/>
                      </a:schemeClr>
                    </a:solidFill>
                    <a:latin typeface="Cambria Math" panose="02040503050406030204" pitchFamily="18" charset="0"/>
                  </a:rPr>
                  <a:t> </a:t>
                </a:r>
              </a:p>
              <a:p>
                <a:endParaRPr lang="en-US" dirty="0">
                  <a:solidFill>
                    <a:schemeClr val="bg1">
                      <a:lumMod val="85000"/>
                    </a:schemeClr>
                  </a:solidFill>
                  <a:latin typeface="Cambria Math" panose="02040503050406030204" pitchFamily="18" charset="0"/>
                </a:endParaRPr>
              </a:p>
              <a:p>
                <a:r>
                  <a:rPr lang="en-US" dirty="0">
                    <a:solidFill>
                      <a:schemeClr val="bg1">
                        <a:lumMod val="85000"/>
                      </a:schemeClr>
                    </a:solidFill>
                  </a:rPr>
                  <a:t>  </a:t>
                </a:r>
                <a14:m>
                  <m:oMath xmlns:m="http://schemas.openxmlformats.org/officeDocument/2006/math">
                    <m:acc>
                      <m:accPr>
                        <m:chr m:val="̇"/>
                        <m:ctrlPr>
                          <a:rPr lang="en-US" i="1">
                            <a:solidFill>
                              <a:schemeClr val="bg1">
                                <a:lumMod val="85000"/>
                              </a:schemeClr>
                            </a:solidFill>
                            <a:latin typeface="Cambria Math" panose="02040503050406030204" pitchFamily="18" charset="0"/>
                          </a:rPr>
                        </m:ctrlPr>
                      </m:accPr>
                      <m:e>
                        <m:r>
                          <m:rPr>
                            <m:sty m:val="p"/>
                          </m:rPr>
                          <a:rPr lang="en-US">
                            <a:solidFill>
                              <a:schemeClr val="bg1">
                                <a:lumMod val="85000"/>
                              </a:schemeClr>
                            </a:solidFill>
                            <a:latin typeface="Cambria Math" panose="02040503050406030204" pitchFamily="18" charset="0"/>
                          </a:rPr>
                          <m:t>p</m:t>
                        </m:r>
                      </m:e>
                    </m:acc>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1</m:t>
                        </m:r>
                      </m:sub>
                    </m:sSub>
                    <m:r>
                      <a:rPr lang="en-US">
                        <a:solidFill>
                          <a:schemeClr val="bg1">
                            <a:lumMod val="85000"/>
                          </a:schemeClr>
                        </a:solidFill>
                        <a:latin typeface="Cambria Math" panose="02040503050406030204" pitchFamily="18" charset="0"/>
                      </a:rPr>
                      <m:t>(2</m:t>
                    </m:r>
                    <m:r>
                      <m:rPr>
                        <m:sty m:val="p"/>
                      </m:rPr>
                      <a:rPr lang="en-US">
                        <a:solidFill>
                          <a:schemeClr val="bg1">
                            <a:lumMod val="85000"/>
                          </a:schemeClr>
                        </a:solidFill>
                        <a:latin typeface="Cambria Math" panose="02040503050406030204" pitchFamily="18" charset="0"/>
                      </a:rPr>
                      <m:t>θ</m:t>
                    </m:r>
                    <m:d>
                      <m:dPr>
                        <m:ctrlPr>
                          <a:rPr lang="en-US" i="1">
                            <a:solidFill>
                              <a:schemeClr val="bg1">
                                <a:lumMod val="85000"/>
                              </a:schemeClr>
                            </a:solidFill>
                            <a:latin typeface="Cambria Math" panose="02040503050406030204" pitchFamily="18" charset="0"/>
                          </a:rPr>
                        </m:ctrlPr>
                      </m:dPr>
                      <m:e>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20</m:t>
                            </m:r>
                          </m:sub>
                        </m:sSub>
                        <m:sSup>
                          <m:sSupPr>
                            <m:ctrlPr>
                              <a:rPr lang="en-US" i="1">
                                <a:solidFill>
                                  <a:schemeClr val="bg1">
                                    <a:lumMod val="85000"/>
                                  </a:schemeClr>
                                </a:solidFill>
                                <a:latin typeface="Cambria Math" panose="02040503050406030204" pitchFamily="18" charset="0"/>
                              </a:rPr>
                            </m:ctrlPr>
                          </m:sSupPr>
                          <m:e>
                            <m:r>
                              <m:rPr>
                                <m:sty m:val="p"/>
                              </m:rPr>
                              <a:rPr lang="en-US">
                                <a:solidFill>
                                  <a:schemeClr val="bg1">
                                    <a:lumMod val="85000"/>
                                  </a:schemeClr>
                                </a:solidFill>
                                <a:latin typeface="Cambria Math" panose="02040503050406030204" pitchFamily="18" charset="0"/>
                              </a:rPr>
                              <m:t>p</m:t>
                            </m:r>
                          </m:e>
                          <m:sup>
                            <m:r>
                              <a:rPr lang="en-US">
                                <a:solidFill>
                                  <a:schemeClr val="bg1">
                                    <a:lumMod val="85000"/>
                                  </a:schemeClr>
                                </a:solidFill>
                                <a:latin typeface="Cambria Math" panose="02040503050406030204" pitchFamily="18" charset="0"/>
                              </a:rPr>
                              <m:t>2</m:t>
                            </m:r>
                          </m:sup>
                        </m:sSup>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21</m:t>
                            </m:r>
                          </m:sub>
                        </m:sSub>
                        <m:r>
                          <m:rPr>
                            <m:sty m:val="p"/>
                          </m:rPr>
                          <a:rPr lang="en-US">
                            <a:solidFill>
                              <a:schemeClr val="bg1">
                                <a:lumMod val="85000"/>
                              </a:schemeClr>
                            </a:solidFill>
                            <a:latin typeface="Cambria Math" panose="02040503050406030204" pitchFamily="18" charset="0"/>
                          </a:rPr>
                          <m:t>p</m:t>
                        </m:r>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22</m:t>
                            </m:r>
                          </m:sub>
                        </m:sSub>
                      </m:e>
                    </m:d>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12</m:t>
                        </m:r>
                      </m:sub>
                    </m:sSub>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m:t>
                        </m:r>
                      </m:sub>
                    </m:sSub>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3</m:t>
                        </m:r>
                      </m:sub>
                    </m:sSub>
                    <m:r>
                      <m:rPr>
                        <m:sty m:val="p"/>
                      </m:rPr>
                      <a:rPr lang="en-US">
                        <a:solidFill>
                          <a:schemeClr val="bg1">
                            <a:lumMod val="85000"/>
                          </a:schemeClr>
                        </a:solidFill>
                        <a:latin typeface="Cambria Math" panose="02040503050406030204" pitchFamily="18" charset="0"/>
                      </a:rPr>
                      <m:t>ωp</m:t>
                    </m:r>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4</m:t>
                        </m:r>
                      </m:sub>
                    </m:sSub>
                    <m:r>
                      <m:rPr>
                        <m:sty m:val="p"/>
                      </m:rPr>
                      <a:rPr lang="en-US">
                        <a:solidFill>
                          <a:schemeClr val="bg1">
                            <a:lumMod val="85000"/>
                          </a:schemeClr>
                        </a:solidFill>
                        <a:latin typeface="Cambria Math" panose="02040503050406030204" pitchFamily="18" charset="0"/>
                      </a:rPr>
                      <m:t>ω</m:t>
                    </m:r>
                    <m:sSup>
                      <m:sSupPr>
                        <m:ctrlPr>
                          <a:rPr lang="en-US" i="1">
                            <a:solidFill>
                              <a:schemeClr val="bg1">
                                <a:lumMod val="85000"/>
                              </a:schemeClr>
                            </a:solidFill>
                            <a:latin typeface="Cambria Math" panose="02040503050406030204" pitchFamily="18" charset="0"/>
                          </a:rPr>
                        </m:ctrlPr>
                      </m:sSupPr>
                      <m:e>
                        <m:r>
                          <m:rPr>
                            <m:sty m:val="p"/>
                          </m:rPr>
                          <a:rPr lang="en-US">
                            <a:solidFill>
                              <a:schemeClr val="bg1">
                                <a:lumMod val="85000"/>
                              </a:schemeClr>
                            </a:solidFill>
                            <a:latin typeface="Cambria Math" panose="02040503050406030204" pitchFamily="18" charset="0"/>
                          </a:rPr>
                          <m:t>p</m:t>
                        </m:r>
                      </m:e>
                      <m:sup>
                        <m:r>
                          <a:rPr lang="en-US">
                            <a:solidFill>
                              <a:schemeClr val="bg1">
                                <a:lumMod val="85000"/>
                              </a:schemeClr>
                            </a:solidFill>
                            <a:latin typeface="Cambria Math" panose="02040503050406030204" pitchFamily="18" charset="0"/>
                          </a:rPr>
                          <m:t>2</m:t>
                        </m:r>
                      </m:sup>
                    </m:sSup>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5</m:t>
                        </m:r>
                      </m:sub>
                    </m:sSub>
                    <m:r>
                      <m:rPr>
                        <m:sty m:val="p"/>
                      </m:rPr>
                      <a:rPr lang="en-US">
                        <a:solidFill>
                          <a:schemeClr val="bg1">
                            <a:lumMod val="85000"/>
                          </a:schemeClr>
                        </a:solidFill>
                        <a:latin typeface="Cambria Math" panose="02040503050406030204" pitchFamily="18" charset="0"/>
                      </a:rPr>
                      <m:t>ω</m:t>
                    </m:r>
                    <m:sSup>
                      <m:sSupPr>
                        <m:ctrlPr>
                          <a:rPr lang="en-US" i="1">
                            <a:solidFill>
                              <a:schemeClr val="bg1">
                                <a:lumMod val="85000"/>
                              </a:schemeClr>
                            </a:solidFill>
                            <a:latin typeface="Cambria Math" panose="02040503050406030204" pitchFamily="18" charset="0"/>
                          </a:rPr>
                        </m:ctrlPr>
                      </m:sSupPr>
                      <m:e>
                        <m:r>
                          <m:rPr>
                            <m:sty m:val="p"/>
                          </m:rPr>
                          <a:rPr lang="en-US">
                            <a:solidFill>
                              <a:schemeClr val="bg1">
                                <a:lumMod val="85000"/>
                              </a:schemeClr>
                            </a:solidFill>
                            <a:latin typeface="Cambria Math" panose="02040503050406030204" pitchFamily="18" charset="0"/>
                          </a:rPr>
                          <m:t>p</m:t>
                        </m:r>
                      </m:e>
                      <m:sup>
                        <m:r>
                          <a:rPr lang="en-US">
                            <a:solidFill>
                              <a:schemeClr val="bg1">
                                <a:lumMod val="85000"/>
                              </a:schemeClr>
                            </a:solidFill>
                            <a:latin typeface="Cambria Math" panose="02040503050406030204" pitchFamily="18" charset="0"/>
                          </a:rPr>
                          <m:t>2</m:t>
                        </m:r>
                      </m:sup>
                    </m:sSup>
                    <m:r>
                      <a:rPr lang="en-US">
                        <a:solidFill>
                          <a:schemeClr val="bg1">
                            <a:lumMod val="85000"/>
                          </a:schemeClr>
                        </a:solidFill>
                        <a:latin typeface="Cambria Math" panose="02040503050406030204" pitchFamily="18" charset="0"/>
                      </a:rPr>
                      <m:t>)) </m:t>
                    </m:r>
                  </m:oMath>
                </a14:m>
                <a:endParaRPr lang="en-US" dirty="0">
                  <a:solidFill>
                    <a:schemeClr val="bg1">
                      <a:lumMod val="85000"/>
                    </a:schemeClr>
                  </a:solidFill>
                  <a:latin typeface="Cambria Math" panose="02040503050406030204" pitchFamily="18" charset="0"/>
                </a:endParaRPr>
              </a:p>
              <a:p>
                <a:endParaRPr lang="en-US" dirty="0">
                  <a:solidFill>
                    <a:schemeClr val="bg1">
                      <a:lumMod val="85000"/>
                    </a:schemeClr>
                  </a:solidFill>
                </a:endParaRPr>
              </a:p>
              <a:p>
                <a:r>
                  <a:rPr lang="en-US" dirty="0">
                    <a:solidFill>
                      <a:schemeClr val="bg1">
                        <a:lumMod val="85000"/>
                      </a:schemeClr>
                    </a:solidFill>
                  </a:rPr>
                  <a:t> </a:t>
                </a:r>
                <a14:m>
                  <m:oMath xmlns:m="http://schemas.openxmlformats.org/officeDocument/2006/math">
                    <m:r>
                      <a:rPr lang="en-US">
                        <a:solidFill>
                          <a:schemeClr val="bg1">
                            <a:lumMod val="85000"/>
                          </a:schemeClr>
                        </a:solidFill>
                        <a:latin typeface="Cambria Math" panose="02040503050406030204" pitchFamily="18" charset="0"/>
                      </a:rPr>
                      <m:t> </m:t>
                    </m:r>
                    <m:acc>
                      <m:accPr>
                        <m:chr m:val="̇"/>
                        <m:ctrlPr>
                          <a:rPr lang="en-US" i="1">
                            <a:solidFill>
                              <a:schemeClr val="bg1">
                                <a:lumMod val="85000"/>
                              </a:schemeClr>
                            </a:solidFill>
                            <a:latin typeface="Cambria Math" panose="02040503050406030204" pitchFamily="18" charset="0"/>
                          </a:rPr>
                        </m:ctrlPr>
                      </m:accPr>
                      <m:e>
                        <m:r>
                          <m:rPr>
                            <m:sty m:val="p"/>
                          </m:rPr>
                          <a:rPr lang="en-US">
                            <a:solidFill>
                              <a:schemeClr val="bg1">
                                <a:lumMod val="85000"/>
                              </a:schemeClr>
                            </a:solidFill>
                            <a:latin typeface="Cambria Math" panose="02040503050406030204" pitchFamily="18" charset="0"/>
                          </a:rPr>
                          <m:t>λ</m:t>
                        </m:r>
                      </m:e>
                    </m:acc>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26</m:t>
                        </m:r>
                      </m:sub>
                    </m:sSub>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15</m:t>
                        </m:r>
                      </m:sub>
                    </m:sSub>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16</m:t>
                        </m:r>
                      </m:sub>
                    </m:sSub>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25</m:t>
                        </m:r>
                      </m:sub>
                    </m:sSub>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F</m:t>
                        </m:r>
                      </m:e>
                      <m:sub>
                        <m:r>
                          <m:rPr>
                            <m:sty m:val="p"/>
                          </m:rPr>
                          <a:rPr lang="en-US">
                            <a:solidFill>
                              <a:schemeClr val="bg1">
                                <a:lumMod val="85000"/>
                              </a:schemeClr>
                            </a:solidFill>
                            <a:latin typeface="Cambria Math" panose="02040503050406030204" pitchFamily="18" charset="0"/>
                          </a:rPr>
                          <m:t>c</m:t>
                        </m:r>
                      </m:sub>
                    </m:sSub>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17</m:t>
                        </m:r>
                      </m:sub>
                    </m:sSub>
                    <m:sSubSup>
                      <m:sSubSupPr>
                        <m:ctrlPr>
                          <a:rPr lang="en-US" i="1">
                            <a:solidFill>
                              <a:schemeClr val="bg1">
                                <a:lumMod val="85000"/>
                              </a:schemeClr>
                            </a:solidFill>
                            <a:latin typeface="Cambria Math" panose="02040503050406030204" pitchFamily="18" charset="0"/>
                          </a:rPr>
                        </m:ctrlPr>
                      </m:sSubSup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25</m:t>
                        </m:r>
                      </m:sub>
                      <m:sup>
                        <m:r>
                          <a:rPr lang="en-US">
                            <a:solidFill>
                              <a:schemeClr val="bg1">
                                <a:lumMod val="85000"/>
                              </a:schemeClr>
                            </a:solidFill>
                            <a:latin typeface="Cambria Math" panose="02040503050406030204" pitchFamily="18" charset="0"/>
                          </a:rPr>
                          <m:t>2</m:t>
                        </m:r>
                      </m:sup>
                    </m:sSubSup>
                    <m:sSubSup>
                      <m:sSubSupPr>
                        <m:ctrlPr>
                          <a:rPr lang="en-US" i="1">
                            <a:solidFill>
                              <a:schemeClr val="bg1">
                                <a:lumMod val="85000"/>
                              </a:schemeClr>
                            </a:solidFill>
                            <a:latin typeface="Cambria Math" panose="02040503050406030204" pitchFamily="18" charset="0"/>
                          </a:rPr>
                        </m:ctrlPr>
                      </m:sSubSupPr>
                      <m:e>
                        <m:r>
                          <m:rPr>
                            <m:sty m:val="p"/>
                          </m:rPr>
                          <a:rPr lang="en-US">
                            <a:solidFill>
                              <a:schemeClr val="bg1">
                                <a:lumMod val="85000"/>
                              </a:schemeClr>
                            </a:solidFill>
                            <a:latin typeface="Cambria Math" panose="02040503050406030204" pitchFamily="18" charset="0"/>
                          </a:rPr>
                          <m:t>F</m:t>
                        </m:r>
                      </m:e>
                      <m:sub>
                        <m:r>
                          <m:rPr>
                            <m:sty m:val="p"/>
                          </m:rPr>
                          <a:rPr lang="en-US">
                            <a:solidFill>
                              <a:schemeClr val="bg1">
                                <a:lumMod val="85000"/>
                              </a:schemeClr>
                            </a:solidFill>
                            <a:latin typeface="Cambria Math" panose="02040503050406030204" pitchFamily="18" charset="0"/>
                          </a:rPr>
                          <m:t>c</m:t>
                        </m:r>
                      </m:sub>
                      <m:sup>
                        <m:r>
                          <a:rPr lang="en-US">
                            <a:solidFill>
                              <a:schemeClr val="bg1">
                                <a:lumMod val="85000"/>
                              </a:schemeClr>
                            </a:solidFill>
                            <a:latin typeface="Cambria Math" panose="02040503050406030204" pitchFamily="18" charset="0"/>
                          </a:rPr>
                          <m:t>2</m:t>
                        </m:r>
                      </m:sup>
                    </m:sSubSup>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18</m:t>
                        </m:r>
                      </m:sub>
                    </m:sSub>
                    <m:acc>
                      <m:accPr>
                        <m:chr m:val="̇"/>
                        <m:ctrlPr>
                          <a:rPr lang="en-US" i="1">
                            <a:solidFill>
                              <a:schemeClr val="bg1">
                                <a:lumMod val="85000"/>
                              </a:schemeClr>
                            </a:solidFill>
                            <a:latin typeface="Cambria Math" panose="02040503050406030204" pitchFamily="18" charset="0"/>
                          </a:rPr>
                        </m:ctrlPr>
                      </m:accPr>
                      <m:e>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m</m:t>
                            </m:r>
                          </m:e>
                          <m:sub>
                            <m:r>
                              <m:rPr>
                                <m:sty m:val="p"/>
                              </m:rPr>
                              <a:rPr lang="en-US">
                                <a:solidFill>
                                  <a:schemeClr val="bg1">
                                    <a:lumMod val="85000"/>
                                  </a:schemeClr>
                                </a:solidFill>
                                <a:latin typeface="Cambria Math" panose="02040503050406030204" pitchFamily="18" charset="0"/>
                              </a:rPr>
                              <m:t>c</m:t>
                            </m:r>
                          </m:sub>
                        </m:sSub>
                      </m:e>
                    </m:acc>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19</m:t>
                        </m:r>
                      </m:sub>
                    </m:sSub>
                    <m:acc>
                      <m:accPr>
                        <m:chr m:val="̇"/>
                        <m:ctrlPr>
                          <a:rPr lang="en-US" i="1">
                            <a:solidFill>
                              <a:schemeClr val="bg1">
                                <a:lumMod val="85000"/>
                              </a:schemeClr>
                            </a:solidFill>
                            <a:latin typeface="Cambria Math" panose="02040503050406030204" pitchFamily="18" charset="0"/>
                          </a:rPr>
                        </m:ctrlPr>
                      </m:accPr>
                      <m:e>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m</m:t>
                            </m:r>
                          </m:e>
                          <m:sub>
                            <m:r>
                              <m:rPr>
                                <m:sty m:val="p"/>
                              </m:rPr>
                              <a:rPr lang="en-US">
                                <a:solidFill>
                                  <a:schemeClr val="bg1">
                                    <a:lumMod val="85000"/>
                                  </a:schemeClr>
                                </a:solidFill>
                                <a:latin typeface="Cambria Math" panose="02040503050406030204" pitchFamily="18" charset="0"/>
                              </a:rPr>
                              <m:t>c</m:t>
                            </m:r>
                          </m:sub>
                        </m:sSub>
                      </m:e>
                    </m:acc>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25</m:t>
                        </m:r>
                      </m:sub>
                    </m:sSub>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F</m:t>
                        </m:r>
                      </m:e>
                      <m:sub>
                        <m:r>
                          <m:rPr>
                            <m:sty m:val="p"/>
                          </m:rPr>
                          <a:rPr lang="en-US">
                            <a:solidFill>
                              <a:schemeClr val="bg1">
                                <a:lumMod val="85000"/>
                              </a:schemeClr>
                            </a:solidFill>
                            <a:latin typeface="Cambria Math" panose="02040503050406030204" pitchFamily="18" charset="0"/>
                          </a:rPr>
                          <m:t>c</m:t>
                        </m:r>
                      </m:sub>
                    </m:sSub>
                    <m:r>
                      <a:rPr lang="en-US">
                        <a:solidFill>
                          <a:schemeClr val="bg1">
                            <a:lumMod val="85000"/>
                          </a:schemeClr>
                        </a:solidFill>
                        <a:latin typeface="Cambria Math" panose="02040503050406030204" pitchFamily="18" charset="0"/>
                      </a:rPr>
                      <m:t>−</m:t>
                    </m:r>
                    <m:r>
                      <m:rPr>
                        <m:sty m:val="p"/>
                      </m:rPr>
                      <a:rPr lang="en-US">
                        <a:solidFill>
                          <a:schemeClr val="bg1">
                            <a:lumMod val="85000"/>
                          </a:schemeClr>
                        </a:solidFill>
                        <a:latin typeface="Cambria Math" panose="02040503050406030204" pitchFamily="18" charset="0"/>
                      </a:rPr>
                      <m:t>λ</m:t>
                    </m:r>
                    <m:r>
                      <a:rPr lang="en-US">
                        <a:solidFill>
                          <a:schemeClr val="bg1">
                            <a:lumMod val="85000"/>
                          </a:schemeClr>
                        </a:solidFill>
                        <a:latin typeface="Cambria Math" panose="02040503050406030204" pitchFamily="18" charset="0"/>
                      </a:rPr>
                      <m:t>)</m:t>
                    </m:r>
                  </m:oMath>
                </a14:m>
                <a:endParaRPr lang="en-US" dirty="0">
                  <a:solidFill>
                    <a:schemeClr val="bg1">
                      <a:lumMod val="85000"/>
                    </a:schemeClr>
                  </a:solidFill>
                </a:endParaRPr>
              </a:p>
              <a:p>
                <a:endParaRPr lang="en-US" dirty="0">
                  <a:solidFill>
                    <a:schemeClr val="bg1">
                      <a:lumMod val="85000"/>
                    </a:schemeClr>
                  </a:solidFill>
                </a:endParaRPr>
              </a:p>
              <a:p>
                <a:r>
                  <a:rPr lang="en-US" dirty="0">
                    <a:solidFill>
                      <a:schemeClr val="bg1">
                        <a:lumMod val="85000"/>
                      </a:schemeClr>
                    </a:solidFill>
                  </a:rPr>
                  <a:t>  </a:t>
                </a:r>
                <a14:m>
                  <m:oMath xmlns:m="http://schemas.openxmlformats.org/officeDocument/2006/math">
                    <m:acc>
                      <m:accPr>
                        <m:chr m:val="̇"/>
                        <m:ctrlPr>
                          <a:rPr lang="en-US" i="1">
                            <a:solidFill>
                              <a:schemeClr val="bg1">
                                <a:lumMod val="85000"/>
                              </a:schemeClr>
                            </a:solidFill>
                            <a:latin typeface="Cambria Math" panose="02040503050406030204" pitchFamily="18" charset="0"/>
                          </a:rPr>
                        </m:ctrlPr>
                      </m:accPr>
                      <m:e>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p</m:t>
                            </m:r>
                          </m:e>
                          <m:sub>
                            <m:r>
                              <m:rPr>
                                <m:sty m:val="p"/>
                              </m:rPr>
                              <a:rPr lang="en-US">
                                <a:solidFill>
                                  <a:schemeClr val="bg1">
                                    <a:lumMod val="85000"/>
                                  </a:schemeClr>
                                </a:solidFill>
                                <a:latin typeface="Cambria Math" panose="02040503050406030204" pitchFamily="18" charset="0"/>
                              </a:rPr>
                              <m:t>e</m:t>
                            </m:r>
                          </m:sub>
                        </m:sSub>
                      </m:e>
                    </m:acc>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1</m:t>
                        </m:r>
                      </m:sub>
                    </m:sSub>
                    <m:d>
                      <m:dPr>
                        <m:ctrlPr>
                          <a:rPr lang="en-US" i="1">
                            <a:solidFill>
                              <a:schemeClr val="bg1">
                                <a:lumMod val="85000"/>
                              </a:schemeClr>
                            </a:solidFill>
                            <a:latin typeface="Cambria Math" panose="02040503050406030204" pitchFamily="18" charset="0"/>
                          </a:rPr>
                        </m:ctrlPr>
                      </m:dPr>
                      <m:e>
                        <m:r>
                          <a:rPr lang="en-US">
                            <a:solidFill>
                              <a:schemeClr val="bg1">
                                <a:lumMod val="85000"/>
                              </a:schemeClr>
                            </a:solidFill>
                            <a:latin typeface="Cambria Math" panose="02040503050406030204" pitchFamily="18" charset="0"/>
                          </a:rPr>
                          <m:t>2</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23</m:t>
                            </m:r>
                          </m:sub>
                        </m:sSub>
                        <m:r>
                          <m:rPr>
                            <m:sty m:val="p"/>
                          </m:rPr>
                          <a:rPr lang="en-US">
                            <a:solidFill>
                              <a:schemeClr val="bg1">
                                <a:lumMod val="85000"/>
                              </a:schemeClr>
                            </a:solidFill>
                            <a:latin typeface="Cambria Math" panose="02040503050406030204" pitchFamily="18" charset="0"/>
                          </a:rPr>
                          <m:t>θ</m:t>
                        </m:r>
                        <m:d>
                          <m:dPr>
                            <m:ctrlPr>
                              <a:rPr lang="en-US" i="1">
                                <a:solidFill>
                                  <a:schemeClr val="bg1">
                                    <a:lumMod val="85000"/>
                                  </a:schemeClr>
                                </a:solidFill>
                                <a:latin typeface="Cambria Math" panose="02040503050406030204" pitchFamily="18" charset="0"/>
                              </a:rPr>
                            </m:ctrlPr>
                          </m:dPr>
                          <m:e>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20</m:t>
                                </m:r>
                              </m:sub>
                            </m:sSub>
                            <m:sSup>
                              <m:sSupPr>
                                <m:ctrlPr>
                                  <a:rPr lang="en-US" i="1">
                                    <a:solidFill>
                                      <a:schemeClr val="bg1">
                                        <a:lumMod val="85000"/>
                                      </a:schemeClr>
                                    </a:solidFill>
                                    <a:latin typeface="Cambria Math" panose="02040503050406030204" pitchFamily="18" charset="0"/>
                                  </a:rPr>
                                </m:ctrlPr>
                              </m:sSupPr>
                              <m:e>
                                <m:r>
                                  <m:rPr>
                                    <m:sty m:val="p"/>
                                  </m:rPr>
                                  <a:rPr lang="en-US">
                                    <a:solidFill>
                                      <a:schemeClr val="bg1">
                                        <a:lumMod val="85000"/>
                                      </a:schemeClr>
                                    </a:solidFill>
                                    <a:latin typeface="Cambria Math" panose="02040503050406030204" pitchFamily="18" charset="0"/>
                                  </a:rPr>
                                  <m:t>p</m:t>
                                </m:r>
                              </m:e>
                              <m:sup>
                                <m:r>
                                  <a:rPr lang="en-US">
                                    <a:solidFill>
                                      <a:schemeClr val="bg1">
                                        <a:lumMod val="85000"/>
                                      </a:schemeClr>
                                    </a:solidFill>
                                    <a:latin typeface="Cambria Math" panose="02040503050406030204" pitchFamily="18" charset="0"/>
                                  </a:rPr>
                                  <m:t>2</m:t>
                                </m:r>
                              </m:sup>
                            </m:sSup>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21</m:t>
                                </m:r>
                              </m:sub>
                            </m:sSub>
                            <m:r>
                              <m:rPr>
                                <m:sty m:val="p"/>
                              </m:rPr>
                              <a:rPr lang="en-US">
                                <a:solidFill>
                                  <a:schemeClr val="bg1">
                                    <a:lumMod val="85000"/>
                                  </a:schemeClr>
                                </a:solidFill>
                                <a:latin typeface="Cambria Math" panose="02040503050406030204" pitchFamily="18" charset="0"/>
                              </a:rPr>
                              <m:t>p</m:t>
                            </m:r>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22</m:t>
                                </m:r>
                              </m:sub>
                            </m:sSub>
                          </m:e>
                        </m:d>
                        <m:r>
                          <a:rPr lang="en-US">
                            <a:solidFill>
                              <a:schemeClr val="bg1">
                                <a:lumMod val="85000"/>
                              </a:schemeClr>
                            </a:solidFill>
                            <a:latin typeface="Cambria Math" panose="02040503050406030204" pitchFamily="18" charset="0"/>
                          </a:rPr>
                          <m:t>−</m:t>
                        </m:r>
                        <m:d>
                          <m:dPr>
                            <m:ctrlPr>
                              <a:rPr lang="en-US" i="1">
                                <a:solidFill>
                                  <a:schemeClr val="bg1">
                                    <a:lumMod val="85000"/>
                                  </a:schemeClr>
                                </a:solidFill>
                                <a:latin typeface="Cambria Math" panose="02040503050406030204" pitchFamily="18" charset="0"/>
                              </a:rPr>
                            </m:ctrlPr>
                          </m:dPr>
                          <m:e>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m:t>
                                </m:r>
                              </m:sub>
                            </m:sSub>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3</m:t>
                                </m:r>
                              </m:sub>
                            </m:sSub>
                            <m:r>
                              <m:rPr>
                                <m:sty m:val="p"/>
                              </m:rPr>
                              <a:rPr lang="en-US">
                                <a:solidFill>
                                  <a:schemeClr val="bg1">
                                    <a:lumMod val="85000"/>
                                  </a:schemeClr>
                                </a:solidFill>
                                <a:latin typeface="Cambria Math" panose="02040503050406030204" pitchFamily="18" charset="0"/>
                              </a:rPr>
                              <m:t>ωp</m:t>
                            </m:r>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4</m:t>
                                </m:r>
                              </m:sub>
                            </m:sSub>
                            <m:r>
                              <m:rPr>
                                <m:sty m:val="p"/>
                              </m:rPr>
                              <a:rPr lang="en-US">
                                <a:solidFill>
                                  <a:schemeClr val="bg1">
                                    <a:lumMod val="85000"/>
                                  </a:schemeClr>
                                </a:solidFill>
                                <a:latin typeface="Cambria Math" panose="02040503050406030204" pitchFamily="18" charset="0"/>
                              </a:rPr>
                              <m:t>ω</m:t>
                            </m:r>
                            <m:sSup>
                              <m:sSupPr>
                                <m:ctrlPr>
                                  <a:rPr lang="en-US" i="1">
                                    <a:solidFill>
                                      <a:schemeClr val="bg1">
                                        <a:lumMod val="85000"/>
                                      </a:schemeClr>
                                    </a:solidFill>
                                    <a:latin typeface="Cambria Math" panose="02040503050406030204" pitchFamily="18" charset="0"/>
                                  </a:rPr>
                                </m:ctrlPr>
                              </m:sSupPr>
                              <m:e>
                                <m:r>
                                  <m:rPr>
                                    <m:sty m:val="p"/>
                                  </m:rPr>
                                  <a:rPr lang="en-US">
                                    <a:solidFill>
                                      <a:schemeClr val="bg1">
                                        <a:lumMod val="85000"/>
                                      </a:schemeClr>
                                    </a:solidFill>
                                    <a:latin typeface="Cambria Math" panose="02040503050406030204" pitchFamily="18" charset="0"/>
                                  </a:rPr>
                                  <m:t>p</m:t>
                                </m:r>
                              </m:e>
                              <m:sup>
                                <m:r>
                                  <a:rPr lang="en-US">
                                    <a:solidFill>
                                      <a:schemeClr val="bg1">
                                        <a:lumMod val="85000"/>
                                      </a:schemeClr>
                                    </a:solidFill>
                                    <a:latin typeface="Cambria Math" panose="02040503050406030204" pitchFamily="18" charset="0"/>
                                  </a:rPr>
                                  <m:t>2</m:t>
                                </m:r>
                              </m:sup>
                            </m:sSup>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5</m:t>
                                </m:r>
                              </m:sub>
                            </m:sSub>
                            <m:r>
                              <m:rPr>
                                <m:sty m:val="p"/>
                              </m:rPr>
                              <a:rPr lang="en-US">
                                <a:solidFill>
                                  <a:schemeClr val="bg1">
                                    <a:lumMod val="85000"/>
                                  </a:schemeClr>
                                </a:solidFill>
                                <a:latin typeface="Cambria Math" panose="02040503050406030204" pitchFamily="18" charset="0"/>
                              </a:rPr>
                              <m:t>ω</m:t>
                            </m:r>
                            <m:sSup>
                              <m:sSupPr>
                                <m:ctrlPr>
                                  <a:rPr lang="en-US" i="1">
                                    <a:solidFill>
                                      <a:schemeClr val="bg1">
                                        <a:lumMod val="85000"/>
                                      </a:schemeClr>
                                    </a:solidFill>
                                    <a:latin typeface="Cambria Math" panose="02040503050406030204" pitchFamily="18" charset="0"/>
                                  </a:rPr>
                                </m:ctrlPr>
                              </m:sSupPr>
                              <m:e>
                                <m:r>
                                  <m:rPr>
                                    <m:sty m:val="p"/>
                                  </m:rPr>
                                  <a:rPr lang="en-US">
                                    <a:solidFill>
                                      <a:schemeClr val="bg1">
                                        <a:lumMod val="85000"/>
                                      </a:schemeClr>
                                    </a:solidFill>
                                    <a:latin typeface="Cambria Math" panose="02040503050406030204" pitchFamily="18" charset="0"/>
                                  </a:rPr>
                                  <m:t>p</m:t>
                                </m:r>
                              </m:e>
                              <m:sup>
                                <m:r>
                                  <a:rPr lang="en-US">
                                    <a:solidFill>
                                      <a:schemeClr val="bg1">
                                        <a:lumMod val="85000"/>
                                      </a:schemeClr>
                                    </a:solidFill>
                                    <a:latin typeface="Cambria Math" panose="02040503050406030204" pitchFamily="18" charset="0"/>
                                  </a:rPr>
                                  <m:t>2</m:t>
                                </m:r>
                              </m:sup>
                            </m:sSup>
                          </m:e>
                        </m:d>
                      </m:e>
                    </m:d>
                  </m:oMath>
                </a14:m>
                <a:endParaRPr lang="en-US" dirty="0">
                  <a:solidFill>
                    <a:schemeClr val="bg1">
                      <a:lumMod val="85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solidFill>
                            <a:schemeClr val="bg1">
                              <a:lumMod val="85000"/>
                            </a:schemeClr>
                          </a:solidFill>
                          <a:latin typeface="Cambria Math" panose="02040503050406030204" pitchFamily="18" charset="0"/>
                        </a:rPr>
                        <m:t> </m:t>
                      </m:r>
                    </m:oMath>
                  </m:oMathPara>
                </a14:m>
                <a:endParaRPr lang="en-US" dirty="0">
                  <a:solidFill>
                    <a:schemeClr val="bg1">
                      <a:lumMod val="85000"/>
                    </a:schemeClr>
                  </a:solidFill>
                </a:endParaRPr>
              </a:p>
              <a:p>
                <a:r>
                  <a:rPr lang="en-US" dirty="0">
                    <a:solidFill>
                      <a:schemeClr val="bg1">
                        <a:lumMod val="85000"/>
                      </a:schemeClr>
                    </a:solidFill>
                  </a:rPr>
                  <a:t>   </a:t>
                </a:r>
                <a14:m>
                  <m:oMath xmlns:m="http://schemas.openxmlformats.org/officeDocument/2006/math">
                    <m:acc>
                      <m:accPr>
                        <m:chr m:val="̇"/>
                        <m:ctrlPr>
                          <a:rPr lang="en-US" i="1">
                            <a:solidFill>
                              <a:schemeClr val="bg1">
                                <a:lumMod val="85000"/>
                              </a:schemeClr>
                            </a:solidFill>
                            <a:latin typeface="Cambria Math" panose="02040503050406030204" pitchFamily="18" charset="0"/>
                          </a:rPr>
                        </m:ctrlPr>
                      </m:accPr>
                      <m:e>
                        <m:r>
                          <m:rPr>
                            <m:sty m:val="p"/>
                          </m:rPr>
                          <a:rPr lang="en-US">
                            <a:solidFill>
                              <a:schemeClr val="bg1">
                                <a:lumMod val="85000"/>
                              </a:schemeClr>
                            </a:solidFill>
                            <a:latin typeface="Cambria Math" panose="02040503050406030204" pitchFamily="18" charset="0"/>
                          </a:rPr>
                          <m:t>i</m:t>
                        </m:r>
                      </m:e>
                    </m:acc>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14</m:t>
                        </m:r>
                      </m:sub>
                    </m:sSub>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24</m:t>
                        </m:r>
                      </m:sub>
                    </m:sSub>
                    <m:r>
                      <m:rPr>
                        <m:sty m:val="p"/>
                      </m:rPr>
                      <a:rPr lang="en-US">
                        <a:solidFill>
                          <a:schemeClr val="bg1">
                            <a:lumMod val="85000"/>
                          </a:schemeClr>
                        </a:solidFill>
                        <a:latin typeface="Cambria Math" panose="02040503050406030204" pitchFamily="18" charset="0"/>
                      </a:rPr>
                      <m:t>λ</m:t>
                    </m:r>
                    <m:r>
                      <a:rPr lang="en-US">
                        <a:solidFill>
                          <a:schemeClr val="bg1">
                            <a:lumMod val="85000"/>
                          </a:schemeClr>
                        </a:solidFill>
                        <a:latin typeface="Cambria Math" panose="02040503050406030204" pitchFamily="18" charset="0"/>
                      </a:rPr>
                      <m:t>−</m:t>
                    </m:r>
                    <m:sSub>
                      <m:sSubPr>
                        <m:ctrlPr>
                          <a:rPr lang="en-US" i="1">
                            <a:solidFill>
                              <a:schemeClr val="bg1">
                                <a:lumMod val="85000"/>
                              </a:schemeClr>
                            </a:solidFill>
                            <a:latin typeface="Cambria Math" panose="02040503050406030204" pitchFamily="18" charset="0"/>
                          </a:rPr>
                        </m:ctrlPr>
                      </m:sSubPr>
                      <m:e>
                        <m:r>
                          <m:rPr>
                            <m:sty m:val="p"/>
                          </m:rPr>
                          <a:rPr lang="en-US">
                            <a:solidFill>
                              <a:schemeClr val="bg1">
                                <a:lumMod val="85000"/>
                              </a:schemeClr>
                            </a:solidFill>
                            <a:latin typeface="Cambria Math" panose="02040503050406030204" pitchFamily="18" charset="0"/>
                          </a:rPr>
                          <m:t>c</m:t>
                        </m:r>
                      </m:e>
                      <m:sub>
                        <m:r>
                          <a:rPr lang="en-US">
                            <a:solidFill>
                              <a:schemeClr val="bg1">
                                <a:lumMod val="85000"/>
                              </a:schemeClr>
                            </a:solidFill>
                            <a:latin typeface="Cambria Math" panose="02040503050406030204" pitchFamily="18" charset="0"/>
                          </a:rPr>
                          <m:t>11</m:t>
                        </m:r>
                      </m:sub>
                    </m:sSub>
                    <m:r>
                      <a:rPr lang="en-US">
                        <a:solidFill>
                          <a:schemeClr val="bg1">
                            <a:lumMod val="85000"/>
                          </a:schemeClr>
                        </a:solidFill>
                        <a:latin typeface="Cambria Math" panose="02040503050406030204" pitchFamily="18" charset="0"/>
                      </a:rPr>
                      <m:t>)</m:t>
                    </m:r>
                  </m:oMath>
                </a14:m>
                <a:endParaRPr lang="en-US" dirty="0">
                  <a:solidFill>
                    <a:schemeClr val="bg1">
                      <a:lumMod val="85000"/>
                    </a:schemeClr>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61296" y="4028750"/>
                <a:ext cx="8505559" cy="2655983"/>
              </a:xfrm>
              <a:prstGeom prst="rect">
                <a:avLst/>
              </a:prstGeom>
              <a:blipFill rotWithShape="0">
                <a:blip r:embed="rId21"/>
                <a:stretch>
                  <a:fillRect b="-5734"/>
                </a:stretch>
              </a:blipFill>
            </p:spPr>
            <p:txBody>
              <a:bodyPr/>
              <a:lstStyle/>
              <a:p>
                <a:r>
                  <a:rPr lang="en-US">
                    <a:noFill/>
                  </a:rPr>
                  <a:t> </a:t>
                </a:r>
              </a:p>
            </p:txBody>
          </p:sp>
        </mc:Fallback>
      </mc:AlternateContent>
    </p:spTree>
    <p:extLst>
      <p:ext uri="{BB962C8B-B14F-4D97-AF65-F5344CB8AC3E}">
        <p14:creationId xmlns:p14="http://schemas.microsoft.com/office/powerpoint/2010/main" val="728762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6">
                  <a:lumMod val="75000"/>
                </a:schemeClr>
              </a:solidFill>
            </a:endParaRPr>
          </a:p>
        </p:txBody>
      </p:sp>
      <p:sp>
        <p:nvSpPr>
          <p:cNvPr id="2" name="Slide Number Placeholder 1"/>
          <p:cNvSpPr>
            <a:spLocks noGrp="1"/>
          </p:cNvSpPr>
          <p:nvPr>
            <p:ph type="sldNum" sz="quarter" idx="12"/>
          </p:nvPr>
        </p:nvSpPr>
        <p:spPr/>
        <p:txBody>
          <a:bodyPr/>
          <a:lstStyle/>
          <a:p>
            <a:fld id="{EAAE5373-EA94-42CD-B08F-88E8C680AB44}" type="slidenum">
              <a:rPr lang="en-US" smtClean="0"/>
              <a:t>3</a:t>
            </a:fld>
            <a:endParaRPr lang="en-US"/>
          </a:p>
        </p:txBody>
      </p:sp>
      <p:sp>
        <p:nvSpPr>
          <p:cNvPr id="22" name="Content Placeholder 2"/>
          <p:cNvSpPr>
            <a:spLocks noGrp="1"/>
          </p:cNvSpPr>
          <p:nvPr>
            <p:ph idx="1"/>
          </p:nvPr>
        </p:nvSpPr>
        <p:spPr>
          <a:xfrm>
            <a:off x="628649" y="3842181"/>
            <a:ext cx="7886701" cy="2009988"/>
          </a:xfrm>
        </p:spPr>
        <p:txBody>
          <a:bodyPr/>
          <a:lstStyle/>
          <a:p>
            <a:pPr marL="0" indent="0">
              <a:buNone/>
            </a:pPr>
            <a:r>
              <a:rPr lang="en-US" sz="2400" dirty="0">
                <a:solidFill>
                  <a:schemeClr val="tx1"/>
                </a:solidFill>
              </a:rPr>
              <a:t>Is there a behavior of system  S violating safety requirement R within time bound T? </a:t>
            </a:r>
          </a:p>
          <a:p>
            <a:pPr marL="0" indent="0">
              <a:buNone/>
            </a:pPr>
            <a:r>
              <a:rPr lang="en-US" sz="2400" dirty="0">
                <a:solidFill>
                  <a:schemeClr val="tx1"/>
                </a:solidFill>
              </a:rPr>
              <a:t>Yes -&gt; bug-trace -&gt; design improvement</a:t>
            </a:r>
          </a:p>
          <a:p>
            <a:pPr marL="0" indent="0">
              <a:buNone/>
            </a:pPr>
            <a:r>
              <a:rPr lang="en-US" sz="2400" dirty="0">
                <a:solidFill>
                  <a:schemeClr val="tx1"/>
                </a:solidFill>
              </a:rPr>
              <a:t>No -&gt; safety proof -&gt; certification </a:t>
            </a:r>
          </a:p>
        </p:txBody>
      </p:sp>
      <p:grpSp>
        <p:nvGrpSpPr>
          <p:cNvPr id="30" name="Group 29"/>
          <p:cNvGrpSpPr/>
          <p:nvPr/>
        </p:nvGrpSpPr>
        <p:grpSpPr>
          <a:xfrm>
            <a:off x="968188" y="1524000"/>
            <a:ext cx="7070912" cy="1664111"/>
            <a:chOff x="758311" y="2413698"/>
            <a:chExt cx="6840667" cy="1838491"/>
          </a:xfrm>
        </p:grpSpPr>
        <p:cxnSp>
          <p:nvCxnSpPr>
            <p:cNvPr id="31" name="Straight Arrow Connector 30"/>
            <p:cNvCxnSpPr>
              <a:stCxn id="43" idx="1"/>
              <a:endCxn id="47" idx="3"/>
            </p:cNvCxnSpPr>
            <p:nvPr/>
          </p:nvCxnSpPr>
          <p:spPr>
            <a:xfrm flipH="1" flipV="1">
              <a:off x="2292184" y="3317444"/>
              <a:ext cx="906472" cy="15500"/>
            </a:xfrm>
            <a:prstGeom prst="straightConnector1">
              <a:avLst/>
            </a:prstGeom>
            <a:noFill/>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Flowchart: Card 39"/>
            <p:cNvSpPr/>
            <p:nvPr/>
          </p:nvSpPr>
          <p:spPr>
            <a:xfrm>
              <a:off x="6120935" y="3527727"/>
              <a:ext cx="1478043" cy="724462"/>
            </a:xfrm>
            <a:prstGeom prst="flowChartPunchedCar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Certificate</a:t>
              </a:r>
            </a:p>
          </p:txBody>
        </p:sp>
        <p:grpSp>
          <p:nvGrpSpPr>
            <p:cNvPr id="41" name="Group 40"/>
            <p:cNvGrpSpPr/>
            <p:nvPr/>
          </p:nvGrpSpPr>
          <p:grpSpPr>
            <a:xfrm>
              <a:off x="758311" y="2424571"/>
              <a:ext cx="1533873" cy="1785745"/>
              <a:chOff x="909428" y="1643255"/>
              <a:chExt cx="1533873" cy="1785745"/>
            </a:xfrm>
          </p:grpSpPr>
          <p:sp>
            <p:nvSpPr>
              <p:cNvPr id="47" name="Flowchart: Card 46"/>
              <p:cNvSpPr/>
              <p:nvPr/>
            </p:nvSpPr>
            <p:spPr>
              <a:xfrm>
                <a:off x="909428" y="1643255"/>
                <a:ext cx="1533873" cy="1785745"/>
              </a:xfrm>
              <a:prstGeom prst="flowChartPunchedCar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System S requirement R</a:t>
                </a: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p:txBody>
          </p:sp>
          <p:sp>
            <p:nvSpPr>
              <p:cNvPr id="48" name="Oval 47"/>
              <p:cNvSpPr/>
              <p:nvPr/>
            </p:nvSpPr>
            <p:spPr>
              <a:xfrm rot="18329684">
                <a:off x="1636225" y="2832551"/>
                <a:ext cx="162014" cy="1401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49" name="Oval 48"/>
              <p:cNvSpPr/>
              <p:nvPr/>
            </p:nvSpPr>
            <p:spPr>
              <a:xfrm rot="18329684">
                <a:off x="1697872" y="3160829"/>
                <a:ext cx="162014" cy="1401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50" name="Oval 49"/>
              <p:cNvSpPr/>
              <p:nvPr/>
            </p:nvSpPr>
            <p:spPr>
              <a:xfrm rot="18329684">
                <a:off x="1358435" y="3091821"/>
                <a:ext cx="162014" cy="1401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cxnSp>
            <p:nvCxnSpPr>
              <p:cNvPr id="51" name="Curved Connector 50"/>
              <p:cNvCxnSpPr>
                <a:stCxn id="50" idx="7"/>
                <a:endCxn id="48" idx="0"/>
              </p:cNvCxnSpPr>
              <p:nvPr/>
            </p:nvCxnSpPr>
            <p:spPr>
              <a:xfrm rot="12929684" flipH="1">
                <a:off x="1518721" y="2816660"/>
                <a:ext cx="55106" cy="315102"/>
              </a:xfrm>
              <a:prstGeom prst="curvedConnector3">
                <a:avLst>
                  <a:gd name="adj1" fmla="val -117057"/>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p:cNvCxnSpPr>
                <a:stCxn id="50" idx="3"/>
                <a:endCxn id="49" idx="2"/>
              </p:cNvCxnSpPr>
              <p:nvPr/>
            </p:nvCxnSpPr>
            <p:spPr>
              <a:xfrm rot="12929684" flipH="1">
                <a:off x="1455742" y="3208484"/>
                <a:ext cx="266881" cy="117176"/>
              </a:xfrm>
              <a:prstGeom prst="curvedConnector2">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50" idx="6"/>
                <a:endCxn id="49" idx="7"/>
              </p:cNvCxnSpPr>
              <p:nvPr/>
            </p:nvCxnSpPr>
            <p:spPr>
              <a:xfrm rot="18329684">
                <a:off x="1570550" y="2992274"/>
                <a:ext cx="117176" cy="266881"/>
              </a:xfrm>
              <a:prstGeom prst="curvedConnector2">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p:cNvCxnSpPr>
                <a:stCxn id="49" idx="6"/>
                <a:endCxn id="48" idx="5"/>
              </p:cNvCxnSpPr>
              <p:nvPr/>
            </p:nvCxnSpPr>
            <p:spPr>
              <a:xfrm rot="18329684" flipV="1">
                <a:off x="1704495" y="2929221"/>
                <a:ext cx="207754" cy="191253"/>
              </a:xfrm>
              <a:prstGeom prst="curvedConnector2">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Flowchart: Card 41"/>
            <p:cNvSpPr/>
            <p:nvPr/>
          </p:nvSpPr>
          <p:spPr>
            <a:xfrm>
              <a:off x="6148566" y="2413698"/>
              <a:ext cx="1450412" cy="770935"/>
            </a:xfrm>
            <a:prstGeom prst="flowChartPunchedCar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Bug trace </a:t>
              </a:r>
            </a:p>
          </p:txBody>
        </p:sp>
        <p:sp>
          <p:nvSpPr>
            <p:cNvPr id="43" name="Rectangle 42"/>
            <p:cNvSpPr/>
            <p:nvPr/>
          </p:nvSpPr>
          <p:spPr>
            <a:xfrm>
              <a:off x="3198656" y="2413699"/>
              <a:ext cx="1947829" cy="18384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cxnSp>
          <p:nvCxnSpPr>
            <p:cNvPr id="45" name="Straight Arrow Connector 44"/>
            <p:cNvCxnSpPr>
              <a:stCxn id="42" idx="1"/>
              <a:endCxn id="43" idx="3"/>
            </p:cNvCxnSpPr>
            <p:nvPr/>
          </p:nvCxnSpPr>
          <p:spPr>
            <a:xfrm flipH="1">
              <a:off x="5146485" y="2799166"/>
              <a:ext cx="1002081" cy="533778"/>
            </a:xfrm>
            <a:prstGeom prst="straightConnector1">
              <a:avLst/>
            </a:prstGeom>
            <a:noFill/>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0" idx="1"/>
              <a:endCxn id="43" idx="3"/>
            </p:cNvCxnSpPr>
            <p:nvPr/>
          </p:nvCxnSpPr>
          <p:spPr>
            <a:xfrm flipH="1" flipV="1">
              <a:off x="5146485" y="3332944"/>
              <a:ext cx="974450" cy="557014"/>
            </a:xfrm>
            <a:prstGeom prst="straightConnector1">
              <a:avLst/>
            </a:prstGeom>
            <a:noFill/>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23" name="Title 1"/>
          <p:cNvSpPr>
            <a:spLocks noGrp="1"/>
          </p:cNvSpPr>
          <p:nvPr>
            <p:ph type="title"/>
          </p:nvPr>
        </p:nvSpPr>
        <p:spPr>
          <a:xfrm>
            <a:off x="628650" y="278042"/>
            <a:ext cx="7886700" cy="998668"/>
          </a:xfrm>
        </p:spPr>
        <p:txBody>
          <a:bodyPr>
            <a:normAutofit/>
          </a:bodyPr>
          <a:lstStyle/>
          <a:p>
            <a:r>
              <a:rPr lang="en-US" dirty="0">
                <a:solidFill>
                  <a:schemeClr val="tx1"/>
                </a:solidFill>
                <a:latin typeface="+mn-lt"/>
              </a:rPr>
              <a:t>Safety verification problem</a:t>
            </a:r>
            <a:endParaRPr lang="en-US" sz="3200" dirty="0">
              <a:solidFill>
                <a:schemeClr val="tx1"/>
              </a:solidFill>
              <a:latin typeface="+mn-lt"/>
            </a:endParaRPr>
          </a:p>
        </p:txBody>
      </p:sp>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8416" y="1643381"/>
            <a:ext cx="667166" cy="854142"/>
          </a:xfrm>
          <a:prstGeom prst="rect">
            <a:avLst/>
          </a:prstGeom>
        </p:spPr>
      </p:pic>
      <p:grpSp>
        <p:nvGrpSpPr>
          <p:cNvPr id="25" name="Group 24"/>
          <p:cNvGrpSpPr/>
          <p:nvPr/>
        </p:nvGrpSpPr>
        <p:grpSpPr>
          <a:xfrm rot="8185505">
            <a:off x="4342716" y="2570645"/>
            <a:ext cx="458566" cy="409725"/>
            <a:chOff x="3688612" y="2799448"/>
            <a:chExt cx="1186002" cy="1059683"/>
          </a:xfrm>
        </p:grpSpPr>
        <p:sp>
          <p:nvSpPr>
            <p:cNvPr id="26" name="Rounded Rectangle 25"/>
            <p:cNvSpPr/>
            <p:nvPr/>
          </p:nvSpPr>
          <p:spPr>
            <a:xfrm>
              <a:off x="3688612" y="2799448"/>
              <a:ext cx="586941" cy="521470"/>
            </a:xfrm>
            <a:prstGeom prst="roundRect">
              <a:avLst>
                <a:gd name="adj" fmla="val 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latin typeface="Cambria Math" charset="0"/>
              </a:endParaRPr>
            </a:p>
          </p:txBody>
        </p:sp>
        <p:sp>
          <p:nvSpPr>
            <p:cNvPr id="27" name="Rounded Rectangle 26"/>
            <p:cNvSpPr/>
            <p:nvPr/>
          </p:nvSpPr>
          <p:spPr>
            <a:xfrm>
              <a:off x="4287673" y="2799448"/>
              <a:ext cx="586941" cy="521470"/>
            </a:xfrm>
            <a:prstGeom prst="roundRect">
              <a:avLst>
                <a:gd name="adj" fmla="val 0"/>
              </a:avLst>
            </a:prstGeom>
            <a:pattFill prst="lgCheck">
              <a:fgClr>
                <a:schemeClr val="accent6">
                  <a:lumMod val="75000"/>
                </a:schemeClr>
              </a:fgClr>
              <a:bgClr>
                <a:schemeClr val="bg1"/>
              </a:bgClr>
            </a:patt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latin typeface="Cambria Math" charset="0"/>
              </a:endParaRPr>
            </a:p>
          </p:txBody>
        </p:sp>
        <p:sp>
          <p:nvSpPr>
            <p:cNvPr id="28" name="Rounded Rectangle 27"/>
            <p:cNvSpPr/>
            <p:nvPr/>
          </p:nvSpPr>
          <p:spPr>
            <a:xfrm>
              <a:off x="4292440" y="3337661"/>
              <a:ext cx="580340" cy="521470"/>
            </a:xfrm>
            <a:prstGeom prst="roundRect">
              <a:avLst>
                <a:gd name="adj" fmla="val 0"/>
              </a:avLst>
            </a:prstGeom>
            <a:solidFill>
              <a:schemeClr val="accent6">
                <a:lumMod val="75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latin typeface="Cambria Math" charset="0"/>
              </a:endParaRPr>
            </a:p>
          </p:txBody>
        </p:sp>
      </p:grpSp>
      <p:sp>
        <p:nvSpPr>
          <p:cNvPr id="3" name="TextBox 2"/>
          <p:cNvSpPr txBox="1"/>
          <p:nvPr/>
        </p:nvSpPr>
        <p:spPr>
          <a:xfrm>
            <a:off x="3544594" y="2552525"/>
            <a:ext cx="2030446" cy="646331"/>
          </a:xfrm>
          <a:prstGeom prst="rect">
            <a:avLst/>
          </a:prstGeom>
          <a:noFill/>
        </p:spPr>
        <p:txBody>
          <a:bodyPr wrap="square" rtlCol="0">
            <a:spAutoFit/>
          </a:bodyPr>
          <a:lstStyle/>
          <a:p>
            <a:r>
              <a:rPr lang="en-US" sz="3600" dirty="0">
                <a:solidFill>
                  <a:schemeClr val="accent6">
                    <a:lumMod val="75000"/>
                  </a:schemeClr>
                </a:solidFill>
                <a:latin typeface="Abadi MT Condensed Extra Bold" charset="0"/>
                <a:ea typeface="Abadi MT Condensed Extra Bold" charset="0"/>
                <a:cs typeface="Abadi MT Condensed Extra Bold" charset="0"/>
              </a:rPr>
              <a:t>Dry      R</a:t>
            </a:r>
          </a:p>
        </p:txBody>
      </p:sp>
    </p:spTree>
    <p:extLst>
      <p:ext uri="{BB962C8B-B14F-4D97-AF65-F5344CB8AC3E}">
        <p14:creationId xmlns:p14="http://schemas.microsoft.com/office/powerpoint/2010/main" val="642426537"/>
      </p:ext>
    </p:extLst>
  </p:cSld>
  <p:clrMapOvr>
    <a:masterClrMapping/>
  </p:clrMapOvr>
  <mc:AlternateContent xmlns:mc="http://schemas.openxmlformats.org/markup-compatibility/2006" xmlns:p14="http://schemas.microsoft.com/office/powerpoint/2010/main">
    <mc:Choice Requires="p14">
      <p:transition spd="med" p14:dur="700" advTm="1231">
        <p:fade/>
      </p:transition>
    </mc:Choice>
    <mc:Fallback xmlns="">
      <p:transition spd="med" advTm="1231">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7599" y="2731543"/>
            <a:ext cx="4213084" cy="284025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Slide Number Placeholder 10"/>
          <p:cNvSpPr>
            <a:spLocks noGrp="1"/>
          </p:cNvSpPr>
          <p:nvPr>
            <p:ph type="sldNum" sz="quarter" idx="12"/>
          </p:nvPr>
        </p:nvSpPr>
        <p:spPr>
          <a:xfrm>
            <a:off x="6333924" y="4568525"/>
            <a:ext cx="1600200" cy="273844"/>
          </a:xfrm>
        </p:spPr>
        <p:txBody>
          <a:bodyPr/>
          <a:lstStyle/>
          <a:p>
            <a:fld id="{FF6FC8B1-8F37-4948-BBDF-7AD718FCF875}" type="slidenum">
              <a:rPr lang="en-US" smtClean="0">
                <a:solidFill>
                  <a:prstClr val="black">
                    <a:tint val="75000"/>
                  </a:prstClr>
                </a:solidFill>
              </a:rPr>
              <a:pPr/>
              <a:t>30</a:t>
            </a:fld>
            <a:endParaRPr lang="en-US" dirty="0">
              <a:solidFill>
                <a:prstClr val="black">
                  <a:tint val="75000"/>
                </a:prstClr>
              </a:solidFill>
            </a:endParaRPr>
          </a:p>
        </p:txBody>
      </p:sp>
      <p:sp>
        <p:nvSpPr>
          <p:cNvPr id="2" name="Rectangle 1"/>
          <p:cNvSpPr/>
          <p:nvPr/>
        </p:nvSpPr>
        <p:spPr>
          <a:xfrm>
            <a:off x="464581" y="361350"/>
            <a:ext cx="8426168" cy="646331"/>
          </a:xfrm>
          <a:prstGeom prst="rect">
            <a:avLst/>
          </a:prstGeom>
        </p:spPr>
        <p:txBody>
          <a:bodyPr wrap="square">
            <a:spAutoFit/>
          </a:bodyPr>
          <a:lstStyle/>
          <a:p>
            <a:pPr algn="ctr"/>
            <a:r>
              <a:rPr lang="en-US" sz="3600" dirty="0">
                <a:solidFill>
                  <a:schemeClr val="bg1">
                    <a:lumMod val="85000"/>
                  </a:schemeClr>
                </a:solidFill>
              </a:rPr>
              <a:t>Refinements in action: air-fuel ratio range</a:t>
            </a:r>
          </a:p>
        </p:txBody>
      </p:sp>
      <mc:AlternateContent xmlns:mc="http://schemas.openxmlformats.org/markup-compatibility/2006" xmlns:a14="http://schemas.microsoft.com/office/drawing/2010/main">
        <mc:Choice Requires="a14">
          <p:sp>
            <p:nvSpPr>
              <p:cNvPr id="4" name="Rectangle 3"/>
              <p:cNvSpPr/>
              <p:nvPr/>
            </p:nvSpPr>
            <p:spPr>
              <a:xfrm>
                <a:off x="831274" y="1475754"/>
                <a:ext cx="7402924" cy="787716"/>
              </a:xfrm>
              <a:prstGeom prst="rect">
                <a:avLst/>
              </a:prstGeom>
            </p:spPr>
            <p:txBody>
              <a:bodyPr wrap="square">
                <a:spAutoFit/>
              </a:bodyPr>
              <a:lstStyle/>
              <a:p>
                <a:r>
                  <a:rPr lang="en-US" sz="2100" dirty="0">
                    <a:solidFill>
                      <a:schemeClr val="bg1">
                        <a:lumMod val="85000"/>
                      </a:schemeClr>
                    </a:solidFill>
                  </a:rPr>
                  <a:t>Requirement: Air-Fuel ratio </a:t>
                </a:r>
                <a14:m>
                  <m:oMath xmlns:m="http://schemas.openxmlformats.org/officeDocument/2006/math">
                    <m:r>
                      <a:rPr lang="en-US" sz="2100" i="1">
                        <a:solidFill>
                          <a:schemeClr val="bg1">
                            <a:lumMod val="85000"/>
                          </a:schemeClr>
                        </a:solidFill>
                        <a:latin typeface="Cambria Math" charset="0"/>
                      </a:rPr>
                      <m:t>𝜆</m:t>
                    </m:r>
                    <m:r>
                      <a:rPr lang="en-US" sz="2100" i="1">
                        <a:solidFill>
                          <a:schemeClr val="bg1">
                            <a:lumMod val="85000"/>
                          </a:schemeClr>
                        </a:solidFill>
                        <a:latin typeface="Cambria Math" charset="0"/>
                      </a:rPr>
                      <m:t> </m:t>
                    </m:r>
                  </m:oMath>
                </a14:m>
                <a:r>
                  <a:rPr lang="en-US" sz="2100" dirty="0">
                    <a:solidFill>
                      <a:schemeClr val="bg1">
                        <a:lumMod val="85000"/>
                      </a:schemeClr>
                    </a:solidFill>
                  </a:rPr>
                  <a:t>contained in interval </a:t>
                </a:r>
                <a14:m>
                  <m:oMath xmlns:m="http://schemas.openxmlformats.org/officeDocument/2006/math">
                    <m:d>
                      <m:dPr>
                        <m:begChr m:val="["/>
                        <m:endChr m:val="]"/>
                        <m:ctrlPr>
                          <a:rPr lang="en-US" sz="2100" i="1">
                            <a:solidFill>
                              <a:schemeClr val="bg1">
                                <a:lumMod val="85000"/>
                              </a:schemeClr>
                            </a:solidFill>
                            <a:latin typeface="Cambria Math" panose="02040503050406030204" pitchFamily="18" charset="0"/>
                          </a:rPr>
                        </m:ctrlPr>
                      </m:dPr>
                      <m:e>
                        <m:r>
                          <a:rPr lang="en-US" sz="2100" i="1">
                            <a:solidFill>
                              <a:schemeClr val="bg1">
                                <a:lumMod val="85000"/>
                              </a:schemeClr>
                            </a:solidFill>
                            <a:latin typeface="Cambria Math" panose="02040503050406030204" pitchFamily="18" charset="0"/>
                          </a:rPr>
                          <m:t>0.9</m:t>
                        </m:r>
                        <m:sSub>
                          <m:sSubPr>
                            <m:ctrlPr>
                              <a:rPr lang="en-US" sz="2100" i="1">
                                <a:solidFill>
                                  <a:schemeClr val="bg1">
                                    <a:lumMod val="85000"/>
                                  </a:schemeClr>
                                </a:solidFill>
                                <a:latin typeface="Cambria Math" panose="02040503050406030204" pitchFamily="18" charset="0"/>
                              </a:rPr>
                            </m:ctrlPr>
                          </m:sSubPr>
                          <m:e>
                            <m:r>
                              <a:rPr lang="en-US" sz="2100" i="1">
                                <a:solidFill>
                                  <a:schemeClr val="bg1">
                                    <a:lumMod val="85000"/>
                                  </a:schemeClr>
                                </a:solidFill>
                                <a:latin typeface="Cambria Math" panose="02040503050406030204" pitchFamily="18" charset="0"/>
                              </a:rPr>
                              <m:t>𝜆</m:t>
                            </m:r>
                          </m:e>
                          <m:sub>
                            <m:r>
                              <a:rPr lang="en-US" sz="2100" i="1">
                                <a:solidFill>
                                  <a:schemeClr val="bg1">
                                    <a:lumMod val="85000"/>
                                  </a:schemeClr>
                                </a:solidFill>
                                <a:latin typeface="Cambria Math" panose="02040503050406030204" pitchFamily="18" charset="0"/>
                              </a:rPr>
                              <m:t>𝑟𝑒𝑓</m:t>
                            </m:r>
                          </m:sub>
                        </m:sSub>
                        <m:r>
                          <a:rPr lang="en-US" sz="2100" i="1">
                            <a:solidFill>
                              <a:schemeClr val="bg1">
                                <a:lumMod val="85000"/>
                              </a:schemeClr>
                            </a:solidFill>
                            <a:latin typeface="Cambria Math" panose="02040503050406030204" pitchFamily="18" charset="0"/>
                          </a:rPr>
                          <m:t>,1.02</m:t>
                        </m:r>
                        <m:sSub>
                          <m:sSubPr>
                            <m:ctrlPr>
                              <a:rPr lang="en-US" sz="2100" i="1">
                                <a:solidFill>
                                  <a:schemeClr val="bg1">
                                    <a:lumMod val="85000"/>
                                  </a:schemeClr>
                                </a:solidFill>
                                <a:latin typeface="Cambria Math" panose="02040503050406030204" pitchFamily="18" charset="0"/>
                              </a:rPr>
                            </m:ctrlPr>
                          </m:sSubPr>
                          <m:e>
                            <m:r>
                              <a:rPr lang="en-US" sz="2100" i="1">
                                <a:solidFill>
                                  <a:schemeClr val="bg1">
                                    <a:lumMod val="85000"/>
                                  </a:schemeClr>
                                </a:solidFill>
                                <a:latin typeface="Cambria Math" panose="02040503050406030204" pitchFamily="18" charset="0"/>
                              </a:rPr>
                              <m:t>𝜆</m:t>
                            </m:r>
                          </m:e>
                          <m:sub>
                            <m:r>
                              <a:rPr lang="en-US" sz="2100" i="1">
                                <a:solidFill>
                                  <a:schemeClr val="bg1">
                                    <a:lumMod val="85000"/>
                                  </a:schemeClr>
                                </a:solidFill>
                                <a:latin typeface="Cambria Math" panose="02040503050406030204" pitchFamily="18" charset="0"/>
                              </a:rPr>
                              <m:t>𝑟𝑒𝑓</m:t>
                            </m:r>
                          </m:sub>
                        </m:sSub>
                      </m:e>
                    </m:d>
                  </m:oMath>
                </a14:m>
                <a:r>
                  <a:rPr lang="en-US" sz="2100" dirty="0">
                    <a:solidFill>
                      <a:schemeClr val="bg1">
                        <a:lumMod val="85000"/>
                      </a:schemeClr>
                    </a:solidFill>
                  </a:rPr>
                  <a:t> for different initial conditions &amp;throttle inputs</a:t>
                </a:r>
              </a:p>
            </p:txBody>
          </p:sp>
        </mc:Choice>
        <mc:Fallback xmlns="">
          <p:sp>
            <p:nvSpPr>
              <p:cNvPr id="4" name="Rectangle 3"/>
              <p:cNvSpPr>
                <a:spLocks noRot="1" noChangeAspect="1" noMove="1" noResize="1" noEditPoints="1" noAdjustHandles="1" noChangeArrowheads="1" noChangeShapeType="1" noTextEdit="1"/>
              </p:cNvSpPr>
              <p:nvPr/>
            </p:nvSpPr>
            <p:spPr>
              <a:xfrm>
                <a:off x="831274" y="1475754"/>
                <a:ext cx="7402924" cy="787716"/>
              </a:xfrm>
              <a:prstGeom prst="rect">
                <a:avLst/>
              </a:prstGeom>
              <a:blipFill rotWithShape="0">
                <a:blip r:embed="rId3"/>
                <a:stretch>
                  <a:fillRect l="-988" t="-53488" b="-20155"/>
                </a:stretch>
              </a:blipFill>
            </p:spPr>
            <p:txBody>
              <a:bodyPr/>
              <a:lstStyle/>
              <a:p>
                <a:r>
                  <a:rPr lang="en-US">
                    <a:noFill/>
                  </a:rPr>
                  <a:t> </a:t>
                </a:r>
              </a:p>
            </p:txBody>
          </p:sp>
        </mc:Fallback>
      </mc:AlternateContent>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44041" y="2731544"/>
            <a:ext cx="4049726" cy="2838523"/>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2900" y="4200562"/>
            <a:ext cx="2064512" cy="1354650"/>
          </a:xfrm>
          <a:prstGeom prst="rect">
            <a:avLst/>
          </a:prstGeom>
        </p:spPr>
      </p:pic>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37412" y="2731543"/>
            <a:ext cx="2243271" cy="1428468"/>
          </a:xfrm>
          <a:prstGeom prst="rect">
            <a:avLst/>
          </a:prstGeom>
        </p:spPr>
      </p:pic>
      <p:pic>
        <p:nvPicPr>
          <p:cNvPr id="28" name="Picture 2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04241" y="2731543"/>
            <a:ext cx="2148903" cy="1404503"/>
          </a:xfrm>
          <a:prstGeom prst="rect">
            <a:avLst/>
          </a:prstGeom>
        </p:spPr>
      </p:pic>
      <p:pic>
        <p:nvPicPr>
          <p:cNvPr id="30" name="Picture 2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32111" y="3991543"/>
            <a:ext cx="2127065" cy="1701652"/>
          </a:xfrm>
          <a:prstGeom prst="rect">
            <a:avLst/>
          </a:prstGeom>
        </p:spPr>
      </p:pic>
    </p:spTree>
    <p:extLst>
      <p:ext uri="{BB962C8B-B14F-4D97-AF65-F5344CB8AC3E}">
        <p14:creationId xmlns:p14="http://schemas.microsoft.com/office/powerpoint/2010/main" val="977967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01" y="496394"/>
            <a:ext cx="8324332" cy="595031"/>
          </a:xfrm>
        </p:spPr>
        <p:txBody>
          <a:bodyPr>
            <a:noAutofit/>
          </a:bodyPr>
          <a:lstStyle/>
          <a:p>
            <a:pPr algn="ctr"/>
            <a:r>
              <a:rPr lang="en-US" sz="4000" dirty="0">
                <a:solidFill>
                  <a:schemeClr val="bg1">
                    <a:lumMod val="85000"/>
                  </a:schemeClr>
                </a:solidFill>
              </a:rPr>
              <a:t>An auto-pass controller</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82630" y="1651267"/>
            <a:ext cx="2743201" cy="150876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0534" y="1651267"/>
            <a:ext cx="2895600" cy="1508760"/>
          </a:xfrm>
          <a:prstGeom prst="rect">
            <a:avLst/>
          </a:prstGeom>
        </p:spPr>
      </p:pic>
      <p:pic>
        <p:nvPicPr>
          <p:cNvPr id="9" name="Picture 8"/>
          <p:cNvPicPr>
            <a:picLocks noChangeAspect="1"/>
          </p:cNvPicPr>
          <p:nvPr/>
        </p:nvPicPr>
        <p:blipFill>
          <a:blip r:embed="rId5" cstate="email">
            <a:graysc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rot="20634370">
            <a:off x="236735" y="2489467"/>
            <a:ext cx="1145105" cy="567168"/>
          </a:xfrm>
          <a:prstGeom prst="rect">
            <a:avLst/>
          </a:prstGeom>
        </p:spPr>
      </p:pic>
      <p:pic>
        <p:nvPicPr>
          <p:cNvPr id="11" name="Picture 10"/>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a:off x="4070048" y="1782020"/>
            <a:ext cx="1145105" cy="567168"/>
          </a:xfrm>
          <a:prstGeom prst="rect">
            <a:avLst/>
          </a:prstGeom>
        </p:spPr>
      </p:pic>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52326" y="1651267"/>
            <a:ext cx="2743201" cy="1508760"/>
          </a:xfrm>
          <a:prstGeom prst="rect">
            <a:avLst/>
          </a:prstGeom>
        </p:spPr>
      </p:pic>
      <p:pic>
        <p:nvPicPr>
          <p:cNvPr id="16" name="Picture 15"/>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a:off x="7790890" y="2488424"/>
            <a:ext cx="1145105" cy="567168"/>
          </a:xfrm>
          <a:prstGeom prst="rect">
            <a:avLst/>
          </a:prstGeom>
        </p:spPr>
      </p:pic>
      <p:cxnSp>
        <p:nvCxnSpPr>
          <p:cNvPr id="18" name="Straight Connector 17"/>
          <p:cNvCxnSpPr>
            <a:stCxn id="9" idx="2"/>
          </p:cNvCxnSpPr>
          <p:nvPr/>
        </p:nvCxnSpPr>
        <p:spPr>
          <a:xfrm flipH="1">
            <a:off x="809288" y="3045521"/>
            <a:ext cx="78613" cy="51074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79834" y="3055593"/>
            <a:ext cx="0" cy="5006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9286" y="3480067"/>
            <a:ext cx="1370548" cy="0"/>
          </a:xfrm>
          <a:prstGeom prst="line">
            <a:avLst/>
          </a:prstGeom>
          <a:ln>
            <a:solidFill>
              <a:schemeClr val="tx1">
                <a:lumMod val="50000"/>
                <a:lumOff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1035782" y="3110735"/>
                <a:ext cx="1017458" cy="369332"/>
              </a:xfrm>
              <a:prstGeom prst="rect">
                <a:avLst/>
              </a:prstGeom>
              <a:noFill/>
            </p:spPr>
            <p:txBody>
              <a:bodyPr wrap="none" rtlCol="0">
                <a:spAutoFit/>
              </a:bodyPr>
              <a:lstStyle/>
              <a:p>
                <a14:m>
                  <m:oMath xmlns:m="http://schemas.openxmlformats.org/officeDocument/2006/math">
                    <m:sSub>
                      <m:sSubPr>
                        <m:ctrlPr>
                          <a:rPr lang="en-US" i="1" smtClean="0">
                            <a:solidFill>
                              <a:schemeClr val="bg1">
                                <a:lumMod val="75000"/>
                              </a:schemeClr>
                            </a:solidFill>
                            <a:latin typeface="Cambria Math" panose="02040503050406030204" pitchFamily="18" charset="0"/>
                          </a:rPr>
                        </m:ctrlPr>
                      </m:sSubPr>
                      <m:e>
                        <m:r>
                          <a:rPr lang="en-US" i="1">
                            <a:solidFill>
                              <a:schemeClr val="bg1">
                                <a:lumMod val="75000"/>
                              </a:schemeClr>
                            </a:solidFill>
                            <a:latin typeface="Cambria Math" charset="0"/>
                          </a:rPr>
                          <m:t>𝑠</m:t>
                        </m:r>
                      </m:e>
                      <m:sub>
                        <m:r>
                          <a:rPr lang="en-US" i="1">
                            <a:solidFill>
                              <a:schemeClr val="bg1">
                                <a:lumMod val="75000"/>
                              </a:schemeClr>
                            </a:solidFill>
                            <a:latin typeface="Cambria Math" charset="0"/>
                          </a:rPr>
                          <m:t>𝑥</m:t>
                        </m:r>
                      </m:sub>
                    </m:sSub>
                    <m:r>
                      <a:rPr lang="en-US" i="1">
                        <a:solidFill>
                          <a:schemeClr val="bg1">
                            <a:lumMod val="75000"/>
                          </a:schemeClr>
                        </a:solidFill>
                        <a:latin typeface="Cambria Math" charset="0"/>
                      </a:rPr>
                      <m:t> </m:t>
                    </m:r>
                    <m:sSub>
                      <m:sSubPr>
                        <m:ctrlPr>
                          <a:rPr lang="en-US" i="1">
                            <a:solidFill>
                              <a:schemeClr val="bg1">
                                <a:lumMod val="75000"/>
                              </a:schemeClr>
                            </a:solidFill>
                            <a:latin typeface="Cambria Math" panose="02040503050406030204" pitchFamily="18" charset="0"/>
                          </a:rPr>
                        </m:ctrlPr>
                      </m:sSubPr>
                      <m:e>
                        <m:r>
                          <a:rPr lang="en-US" i="1">
                            <a:solidFill>
                              <a:schemeClr val="bg1">
                                <a:lumMod val="75000"/>
                              </a:schemeClr>
                            </a:solidFill>
                            <a:latin typeface="Cambria Math" charset="0"/>
                          </a:rPr>
                          <m:t>𝑣</m:t>
                        </m:r>
                      </m:e>
                      <m:sub>
                        <m:r>
                          <a:rPr lang="en-US" i="1">
                            <a:solidFill>
                              <a:schemeClr val="bg1">
                                <a:lumMod val="75000"/>
                              </a:schemeClr>
                            </a:solidFill>
                            <a:latin typeface="Cambria Math" charset="0"/>
                          </a:rPr>
                          <m:t>𝑥</m:t>
                        </m:r>
                      </m:sub>
                    </m:sSub>
                    <m:r>
                      <a:rPr lang="en-US" i="1">
                        <a:solidFill>
                          <a:schemeClr val="bg1">
                            <a:lumMod val="75000"/>
                          </a:schemeClr>
                        </a:solidFill>
                        <a:latin typeface="Cambria Math" charset="0"/>
                      </a:rPr>
                      <m:t> </m:t>
                    </m:r>
                    <m:sSub>
                      <m:sSubPr>
                        <m:ctrlPr>
                          <a:rPr lang="en-US" i="1">
                            <a:solidFill>
                              <a:schemeClr val="bg1">
                                <a:lumMod val="75000"/>
                              </a:schemeClr>
                            </a:solidFill>
                            <a:latin typeface="Cambria Math" panose="02040503050406030204" pitchFamily="18" charset="0"/>
                          </a:rPr>
                        </m:ctrlPr>
                      </m:sSubPr>
                      <m:e>
                        <m:r>
                          <a:rPr lang="en-US" i="1">
                            <a:solidFill>
                              <a:schemeClr val="bg1">
                                <a:lumMod val="75000"/>
                              </a:schemeClr>
                            </a:solidFill>
                            <a:latin typeface="Cambria Math" charset="0"/>
                          </a:rPr>
                          <m:t>𝑎</m:t>
                        </m:r>
                      </m:e>
                      <m:sub>
                        <m:r>
                          <a:rPr lang="en-US" i="1">
                            <a:solidFill>
                              <a:schemeClr val="bg1">
                                <a:lumMod val="75000"/>
                              </a:schemeClr>
                            </a:solidFill>
                            <a:latin typeface="Cambria Math" charset="0"/>
                          </a:rPr>
                          <m:t>𝑥</m:t>
                        </m:r>
                      </m:sub>
                    </m:sSub>
                  </m:oMath>
                </a14:m>
                <a:r>
                  <a:rPr lang="en-US" dirty="0">
                    <a:solidFill>
                      <a:schemeClr val="bg1">
                        <a:lumMod val="75000"/>
                      </a:schemeClr>
                    </a:solidFill>
                  </a:rPr>
                  <a:t> </a:t>
                </a:r>
              </a:p>
            </p:txBody>
          </p:sp>
        </mc:Choice>
        <mc:Fallback xmlns="">
          <p:sp>
            <p:nvSpPr>
              <p:cNvPr id="25" name="TextBox 24"/>
              <p:cNvSpPr txBox="1">
                <a:spLocks noRot="1" noChangeAspect="1" noMove="1" noResize="1" noEditPoints="1" noAdjustHandles="1" noChangeArrowheads="1" noChangeShapeType="1" noTextEdit="1"/>
              </p:cNvSpPr>
              <p:nvPr/>
            </p:nvSpPr>
            <p:spPr>
              <a:xfrm>
                <a:off x="1035782" y="3110735"/>
                <a:ext cx="1017458" cy="369332"/>
              </a:xfrm>
              <a:prstGeom prst="rect">
                <a:avLst/>
              </a:prstGeom>
              <a:blipFill rotWithShape="0">
                <a:blip r:embed="rId8"/>
                <a:stretch>
                  <a:fillRect t="-95082" b="-119672"/>
                </a:stretch>
              </a:blipFill>
            </p:spPr>
            <p:txBody>
              <a:bodyPr/>
              <a:lstStyle/>
              <a:p>
                <a:r>
                  <a:rPr lang="en-US">
                    <a:noFill/>
                  </a:rPr>
                  <a:t> </a:t>
                </a:r>
              </a:p>
            </p:txBody>
          </p:sp>
        </mc:Fallback>
      </mc:AlternateContent>
      <p:cxnSp>
        <p:nvCxnSpPr>
          <p:cNvPr id="27" name="Straight Connector 26"/>
          <p:cNvCxnSpPr/>
          <p:nvPr/>
        </p:nvCxnSpPr>
        <p:spPr>
          <a:xfrm flipV="1">
            <a:off x="809287" y="2488424"/>
            <a:ext cx="735225" cy="283584"/>
          </a:xfrm>
          <a:prstGeom prst="line">
            <a:avLst/>
          </a:prstGeom>
          <a:ln>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p:cNvSpPr/>
              <p:nvPr/>
            </p:nvSpPr>
            <p:spPr>
              <a:xfrm>
                <a:off x="836554" y="1997177"/>
                <a:ext cx="1366311"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charset="0"/>
                        </a:rPr>
                        <m:t>𝜔</m:t>
                      </m:r>
                    </m:oMath>
                  </m:oMathPara>
                </a14:m>
                <a:endParaRPr lang="en-US" dirty="0">
                  <a:solidFill>
                    <a:schemeClr val="bg1"/>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115405" y="1519902"/>
                <a:ext cx="1821748" cy="461665"/>
              </a:xfrm>
              <a:prstGeom prst="rect">
                <a:avLst/>
              </a:prstGeom>
              <a:blipFill rotWithShape="0">
                <a:blip r:embed="rId9"/>
                <a:stretch>
                  <a:fillRect/>
                </a:stretch>
              </a:blipFill>
            </p:spPr>
            <p:txBody>
              <a:bodyPr/>
              <a:lstStyle/>
              <a:p>
                <a:r>
                  <a:rPr lang="en-US">
                    <a:noFill/>
                  </a:rPr>
                  <a:t> </a:t>
                </a:r>
              </a:p>
            </p:txBody>
          </p:sp>
        </mc:Fallback>
      </mc:AlternateContent>
      <p:cxnSp>
        <p:nvCxnSpPr>
          <p:cNvPr id="32" name="Straight Connector 31"/>
          <p:cNvCxnSpPr/>
          <p:nvPr/>
        </p:nvCxnSpPr>
        <p:spPr>
          <a:xfrm flipH="1">
            <a:off x="3627635" y="2065604"/>
            <a:ext cx="4424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ectangle 37"/>
              <p:cNvSpPr/>
              <p:nvPr/>
            </p:nvSpPr>
            <p:spPr>
              <a:xfrm>
                <a:off x="3347700" y="2024069"/>
                <a:ext cx="448264" cy="369332"/>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charset="0"/>
                            </a:rPr>
                            <m:t>𝑠</m:t>
                          </m:r>
                        </m:e>
                        <m:sub>
                          <m:r>
                            <a:rPr lang="en-US" i="1">
                              <a:solidFill>
                                <a:schemeClr val="bg1"/>
                              </a:solidFill>
                              <a:latin typeface="Cambria Math" charset="0"/>
                            </a:rPr>
                            <m:t>𝑥</m:t>
                          </m:r>
                        </m:sub>
                      </m:sSub>
                    </m:oMath>
                  </m:oMathPara>
                </a14:m>
                <a:endParaRPr lang="en-US" dirty="0">
                  <a:solidFill>
                    <a:schemeClr val="bg1"/>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4463599" y="1555759"/>
                <a:ext cx="534569" cy="461665"/>
              </a:xfrm>
              <a:prstGeom prst="rect">
                <a:avLst/>
              </a:prstGeom>
              <a:blipFill rotWithShape="0">
                <a:blip r:embed="rId10"/>
                <a:stretch>
                  <a:fillRect/>
                </a:stretch>
              </a:blipFill>
              <a:ln>
                <a:noFill/>
              </a:ln>
            </p:spPr>
            <p:txBody>
              <a:bodyPr/>
              <a:lstStyle/>
              <a:p>
                <a:r>
                  <a:rPr lang="en-US">
                    <a:noFill/>
                  </a:rPr>
                  <a:t> </a:t>
                </a:r>
              </a:p>
            </p:txBody>
          </p:sp>
        </mc:Fallback>
      </mc:AlternateContent>
      <p:cxnSp>
        <p:nvCxnSpPr>
          <p:cNvPr id="39" name="Straight Connector 38"/>
          <p:cNvCxnSpPr/>
          <p:nvPr/>
        </p:nvCxnSpPr>
        <p:spPr>
          <a:xfrm flipV="1">
            <a:off x="5255912" y="2059855"/>
            <a:ext cx="467223" cy="2302"/>
          </a:xfrm>
          <a:prstGeom prst="line">
            <a:avLst/>
          </a:prstGeom>
          <a:ln>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1" idx="3"/>
          </p:cNvCxnSpPr>
          <p:nvPr/>
        </p:nvCxnSpPr>
        <p:spPr>
          <a:xfrm>
            <a:off x="5215153" y="2065605"/>
            <a:ext cx="480488" cy="143131"/>
          </a:xfrm>
          <a:prstGeom prst="line">
            <a:avLst/>
          </a:prstGeom>
          <a:ln>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5298493" y="3556267"/>
            <a:ext cx="3697034" cy="2585323"/>
          </a:xfrm>
          <a:prstGeom prst="rect">
            <a:avLst/>
          </a:prstGeom>
        </p:spPr>
        <p:txBody>
          <a:bodyPr wrap="square">
            <a:spAutoFit/>
          </a:bodyPr>
          <a:lstStyle/>
          <a:p>
            <a:r>
              <a:rPr lang="en-US" dirty="0">
                <a:solidFill>
                  <a:schemeClr val="bg1">
                    <a:lumMod val="75000"/>
                  </a:schemeClr>
                </a:solidFill>
              </a:rPr>
              <a:t>Given a controller and a safe separation requirement, we would like to check that the system is safe with respect to </a:t>
            </a:r>
          </a:p>
          <a:p>
            <a:pPr marL="342900" indent="-342900">
              <a:buAutoNum type="alphaLcParenR"/>
            </a:pPr>
            <a:r>
              <a:rPr lang="en-US" dirty="0">
                <a:solidFill>
                  <a:schemeClr val="bg1">
                    <a:lumMod val="75000"/>
                  </a:schemeClr>
                </a:solidFill>
              </a:rPr>
              <a:t>range of initial relative positions</a:t>
            </a:r>
          </a:p>
          <a:p>
            <a:pPr marL="342900" indent="-342900">
              <a:buAutoNum type="alphaLcParenR"/>
            </a:pPr>
            <a:r>
              <a:rPr lang="en-US" dirty="0">
                <a:solidFill>
                  <a:schemeClr val="bg1">
                    <a:lumMod val="75000"/>
                  </a:schemeClr>
                </a:solidFill>
              </a:rPr>
              <a:t>range of possible speeds</a:t>
            </a:r>
          </a:p>
          <a:p>
            <a:pPr marL="342900" indent="-342900">
              <a:buAutoNum type="alphaLcParenR"/>
            </a:pPr>
            <a:r>
              <a:rPr lang="en-US" dirty="0">
                <a:solidFill>
                  <a:schemeClr val="bg1">
                    <a:lumMod val="75000"/>
                  </a:schemeClr>
                </a:solidFill>
              </a:rPr>
              <a:t>range road friction conditions</a:t>
            </a:r>
          </a:p>
          <a:p>
            <a:pPr marL="342900" indent="-342900">
              <a:buAutoNum type="alphaLcParenR"/>
            </a:pPr>
            <a:r>
              <a:rPr lang="en-US" dirty="0">
                <a:solidFill>
                  <a:schemeClr val="bg1">
                    <a:lumMod val="75000"/>
                  </a:schemeClr>
                </a:solidFill>
              </a:rPr>
              <a:t>possible behaviors of “other” car</a:t>
            </a:r>
          </a:p>
          <a:p>
            <a:pPr marL="342900" indent="-342900">
              <a:buAutoNum type="alphaLcParenR"/>
            </a:pPr>
            <a:r>
              <a:rPr lang="en-US" dirty="0">
                <a:solidFill>
                  <a:schemeClr val="bg1">
                    <a:lumMod val="75000"/>
                  </a:schemeClr>
                </a:solidFill>
              </a:rPr>
              <a:t>range of design parameters</a:t>
            </a:r>
          </a:p>
        </p:txBody>
      </p:sp>
      <p:grpSp>
        <p:nvGrpSpPr>
          <p:cNvPr id="7" name="Group 6"/>
          <p:cNvGrpSpPr/>
          <p:nvPr/>
        </p:nvGrpSpPr>
        <p:grpSpPr>
          <a:xfrm>
            <a:off x="160534" y="3894835"/>
            <a:ext cx="5137958" cy="1383335"/>
            <a:chOff x="743576" y="3997129"/>
            <a:chExt cx="8777132" cy="1844447"/>
          </a:xfrm>
        </p:grpSpPr>
        <p:sp>
          <p:nvSpPr>
            <p:cNvPr id="52" name="Freeform 51"/>
            <p:cNvSpPr/>
            <p:nvPr/>
          </p:nvSpPr>
          <p:spPr>
            <a:xfrm>
              <a:off x="743576" y="4255321"/>
              <a:ext cx="8777132" cy="1586255"/>
            </a:xfrm>
            <a:custGeom>
              <a:avLst/>
              <a:gdLst>
                <a:gd name="connsiteX0" fmla="*/ 0 w 5286375"/>
                <a:gd name="connsiteY0" fmla="*/ 1117674 h 1189691"/>
                <a:gd name="connsiteX1" fmla="*/ 714375 w 5286375"/>
                <a:gd name="connsiteY1" fmla="*/ 1089099 h 1189691"/>
                <a:gd name="connsiteX2" fmla="*/ 1214438 w 5286375"/>
                <a:gd name="connsiteY2" fmla="*/ 146124 h 1189691"/>
                <a:gd name="connsiteX3" fmla="*/ 3971925 w 5286375"/>
                <a:gd name="connsiteY3" fmla="*/ 88974 h 1189691"/>
                <a:gd name="connsiteX4" fmla="*/ 4586288 w 5286375"/>
                <a:gd name="connsiteY4" fmla="*/ 989087 h 1189691"/>
                <a:gd name="connsiteX5" fmla="*/ 5286375 w 5286375"/>
                <a:gd name="connsiteY5" fmla="*/ 1060524 h 118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6375" h="1189691">
                  <a:moveTo>
                    <a:pt x="0" y="1117674"/>
                  </a:moveTo>
                  <a:cubicBezTo>
                    <a:pt x="255984" y="1184349"/>
                    <a:pt x="511969" y="1251024"/>
                    <a:pt x="714375" y="1089099"/>
                  </a:cubicBezTo>
                  <a:cubicBezTo>
                    <a:pt x="916781" y="927174"/>
                    <a:pt x="671513" y="312812"/>
                    <a:pt x="1214438" y="146124"/>
                  </a:cubicBezTo>
                  <a:cubicBezTo>
                    <a:pt x="1757363" y="-20564"/>
                    <a:pt x="3409950" y="-51520"/>
                    <a:pt x="3971925" y="88974"/>
                  </a:cubicBezTo>
                  <a:cubicBezTo>
                    <a:pt x="4533900" y="229468"/>
                    <a:pt x="4367213" y="827162"/>
                    <a:pt x="4586288" y="989087"/>
                  </a:cubicBezTo>
                  <a:cubicBezTo>
                    <a:pt x="4805363" y="1151012"/>
                    <a:pt x="5286375" y="1060524"/>
                    <a:pt x="5286375" y="1060524"/>
                  </a:cubicBezTo>
                </a:path>
              </a:pathLst>
            </a:custGeom>
            <a:noFill/>
            <a:ln w="127000">
              <a:solidFill>
                <a:schemeClr val="bg1">
                  <a:lumMod val="8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Oval 46"/>
            <p:cNvSpPr/>
            <p:nvPr/>
          </p:nvSpPr>
          <p:spPr>
            <a:xfrm>
              <a:off x="1006939" y="4915432"/>
              <a:ext cx="1463040" cy="868680"/>
            </a:xfrm>
            <a:prstGeom prst="ellipse">
              <a:avLst/>
            </a:prstGeom>
            <a:ln w="28575">
              <a:solidFill>
                <a:schemeClr val="bg1">
                  <a:lumMod val="85000"/>
                </a:schemeClr>
              </a:solidFill>
            </a:ln>
            <a:effectLst/>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sz="1200" dirty="0"/>
                <a:t>reach threshold dist. d</a:t>
              </a:r>
            </a:p>
          </p:txBody>
        </p:sp>
        <p:sp useBgFill="1">
          <p:nvSpPr>
            <p:cNvPr id="48" name="Oval 47"/>
            <p:cNvSpPr/>
            <p:nvPr/>
          </p:nvSpPr>
          <p:spPr>
            <a:xfrm>
              <a:off x="1782281" y="3997129"/>
              <a:ext cx="1463040" cy="868680"/>
            </a:xfrm>
            <a:prstGeom prst="ellipse">
              <a:avLst/>
            </a:prstGeom>
            <a:ln w="28575">
              <a:solidFill>
                <a:schemeClr val="bg1">
                  <a:lumMod val="85000"/>
                </a:schemeClr>
              </a:solidFill>
            </a:ln>
            <a:effectLst/>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sz="1200" dirty="0"/>
                <a:t>switch to left</a:t>
              </a:r>
            </a:p>
          </p:txBody>
        </p:sp>
        <p:sp useBgFill="1">
          <p:nvSpPr>
            <p:cNvPr id="49" name="Oval 48"/>
            <p:cNvSpPr/>
            <p:nvPr/>
          </p:nvSpPr>
          <p:spPr>
            <a:xfrm>
              <a:off x="3589141" y="3997129"/>
              <a:ext cx="1463040" cy="868680"/>
            </a:xfrm>
            <a:prstGeom prst="ellipse">
              <a:avLst/>
            </a:prstGeom>
            <a:ln w="28575">
              <a:solidFill>
                <a:schemeClr val="bg1">
                  <a:lumMod val="85000"/>
                </a:schemeClr>
              </a:solidFill>
            </a:ln>
            <a:effectLst/>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sz="1200"/>
                <a:t>overtake</a:t>
              </a:r>
              <a:endParaRPr lang="en-US" sz="1200" dirty="0"/>
            </a:p>
          </p:txBody>
        </p:sp>
        <p:sp useBgFill="1">
          <p:nvSpPr>
            <p:cNvPr id="50" name="Oval 49"/>
            <p:cNvSpPr/>
            <p:nvPr/>
          </p:nvSpPr>
          <p:spPr>
            <a:xfrm>
              <a:off x="7230824" y="4375705"/>
              <a:ext cx="1463040" cy="868680"/>
            </a:xfrm>
            <a:prstGeom prst="ellipse">
              <a:avLst/>
            </a:prstGeom>
            <a:ln w="28575">
              <a:solidFill>
                <a:schemeClr val="bg1">
                  <a:lumMod val="85000"/>
                </a:schemeClr>
              </a:solidFill>
            </a:ln>
            <a:effectLst/>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sz="1200" dirty="0"/>
                <a:t>switch to right</a:t>
              </a:r>
            </a:p>
          </p:txBody>
        </p:sp>
        <p:sp useBgFill="1">
          <p:nvSpPr>
            <p:cNvPr id="51" name="Oval 50"/>
            <p:cNvSpPr/>
            <p:nvPr/>
          </p:nvSpPr>
          <p:spPr>
            <a:xfrm>
              <a:off x="5577096" y="3997129"/>
              <a:ext cx="1463040" cy="868680"/>
            </a:xfrm>
            <a:prstGeom prst="ellipse">
              <a:avLst/>
            </a:prstGeom>
            <a:ln w="28575">
              <a:solidFill>
                <a:schemeClr val="bg1">
                  <a:lumMod val="85000"/>
                </a:schemeClr>
              </a:solidFill>
            </a:ln>
            <a:effectLst/>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sz="1200" dirty="0"/>
                <a:t>gain threshold dist. d</a:t>
              </a:r>
            </a:p>
          </p:txBody>
        </p:sp>
        <p:cxnSp>
          <p:nvCxnSpPr>
            <p:cNvPr id="6" name="Curved Connector 5"/>
            <p:cNvCxnSpPr>
              <a:stCxn id="49" idx="4"/>
              <a:endCxn id="50" idx="3"/>
            </p:cNvCxnSpPr>
            <p:nvPr/>
          </p:nvCxnSpPr>
          <p:spPr>
            <a:xfrm rot="16200000" flipH="1">
              <a:off x="5757191" y="3429279"/>
              <a:ext cx="251361" cy="3124420"/>
            </a:xfrm>
            <a:prstGeom prst="curvedConnector3">
              <a:avLst>
                <a:gd name="adj1" fmla="val 241555"/>
              </a:avLst>
            </a:prstGeom>
            <a:ln w="1270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07385" y="4963183"/>
              <a:ext cx="1041139" cy="430887"/>
            </a:xfrm>
            <a:prstGeom prst="rect">
              <a:avLst/>
            </a:prstGeom>
          </p:spPr>
          <p:txBody>
            <a:bodyPr wrap="none">
              <a:spAutoFit/>
            </a:bodyPr>
            <a:lstStyle/>
            <a:p>
              <a:pPr algn="ctr"/>
              <a:r>
                <a:rPr lang="en-US" sz="1500" dirty="0">
                  <a:solidFill>
                    <a:schemeClr val="bg1">
                      <a:lumMod val="75000"/>
                    </a:schemeClr>
                  </a:solidFill>
                </a:rPr>
                <a:t>abort</a:t>
              </a:r>
            </a:p>
          </p:txBody>
        </p:sp>
      </p:grpSp>
      <p:pic>
        <p:nvPicPr>
          <p:cNvPr id="33" name="Picture 3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3716062" y="2126745"/>
            <a:ext cx="614678" cy="1285702"/>
          </a:xfrm>
          <a:prstGeom prst="rect">
            <a:avLst/>
          </a:prstGeom>
        </p:spPr>
      </p:pic>
      <p:pic>
        <p:nvPicPr>
          <p:cNvPr id="3" name="Picture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1911484" y="2116333"/>
            <a:ext cx="614678" cy="1285702"/>
          </a:xfrm>
          <a:prstGeom prst="rect">
            <a:avLst/>
          </a:prstGeom>
        </p:spPr>
      </p:pic>
      <p:cxnSp>
        <p:nvCxnSpPr>
          <p:cNvPr id="35" name="Straight Connector 34"/>
          <p:cNvCxnSpPr/>
          <p:nvPr/>
        </p:nvCxnSpPr>
        <p:spPr>
          <a:xfrm flipH="1">
            <a:off x="3843552" y="2065604"/>
            <a:ext cx="5290" cy="706404"/>
          </a:xfrm>
          <a:prstGeom prst="line">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6648006" y="2152912"/>
            <a:ext cx="614678" cy="1285702"/>
          </a:xfrm>
          <a:prstGeom prst="rect">
            <a:avLst/>
          </a:prstGeom>
        </p:spPr>
      </p:pic>
    </p:spTree>
    <p:extLst>
      <p:ext uri="{BB962C8B-B14F-4D97-AF65-F5344CB8AC3E}">
        <p14:creationId xmlns:p14="http://schemas.microsoft.com/office/powerpoint/2010/main" val="118144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C2E2: Tool for nonlinear hybrid system verification</a:t>
            </a:r>
          </a:p>
        </p:txBody>
      </p:sp>
      <p:sp>
        <p:nvSpPr>
          <p:cNvPr id="4" name="Slide Number Placeholder 3"/>
          <p:cNvSpPr>
            <a:spLocks noGrp="1"/>
          </p:cNvSpPr>
          <p:nvPr>
            <p:ph type="sldNum" sz="quarter" idx="12"/>
          </p:nvPr>
        </p:nvSpPr>
        <p:spPr/>
        <p:txBody>
          <a:bodyPr/>
          <a:lstStyle/>
          <a:p>
            <a:fld id="{EAAE5373-EA94-42CD-B08F-88E8C680AB44}" type="slidenum">
              <a:rPr lang="en-US" smtClean="0"/>
              <a:t>32</a:t>
            </a:fld>
            <a:endParaRPr lang="en-US"/>
          </a:p>
        </p:txBody>
      </p:sp>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a:xfrm>
            <a:off x="188096" y="1238250"/>
            <a:ext cx="6574654" cy="4743450"/>
          </a:xfrm>
          <a:prstGeom prst="rect">
            <a:avLst/>
          </a:prstGeom>
        </p:spPr>
      </p:pic>
      <p:pic>
        <p:nvPicPr>
          <p:cNvPr id="6" name="Picture 5"/>
          <p:cNvPicPr/>
          <p:nvPr/>
        </p:nvPicPr>
        <p:blipFill>
          <a:blip r:embed="rId4" cstate="email">
            <a:extLst>
              <a:ext uri="{28A0092B-C50C-407E-A947-70E740481C1C}">
                <a14:useLocalDpi xmlns:a14="http://schemas.microsoft.com/office/drawing/2010/main"/>
              </a:ext>
            </a:extLst>
          </a:blip>
          <a:stretch>
            <a:fillRect/>
          </a:stretch>
        </p:blipFill>
        <p:spPr>
          <a:xfrm>
            <a:off x="2895889" y="2111375"/>
            <a:ext cx="5593358" cy="4057650"/>
          </a:xfrm>
          <a:prstGeom prst="rect">
            <a:avLst/>
          </a:prstGeom>
        </p:spPr>
      </p:pic>
    </p:spTree>
    <p:extLst>
      <p:ext uri="{BB962C8B-B14F-4D97-AF65-F5344CB8AC3E}">
        <p14:creationId xmlns:p14="http://schemas.microsoft.com/office/powerpoint/2010/main" val="183253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69149" y="1905000"/>
            <a:ext cx="8475888" cy="3848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269149" y="447039"/>
            <a:ext cx="8475888" cy="1051561"/>
          </a:xfrm>
        </p:spPr>
        <p:txBody>
          <a:bodyPr>
            <a:noAutofit/>
          </a:bodyPr>
          <a:lstStyle/>
          <a:p>
            <a:r>
              <a:rPr lang="en-US" sz="4000" dirty="0"/>
              <a:t>An auto-pass controller</a:t>
            </a:r>
            <a:endParaRPr lang="en-US" sz="4000" dirty="0">
              <a:solidFill>
                <a:schemeClr val="accent2">
                  <a:lumMod val="75000"/>
                </a:schemeClr>
              </a:solidFill>
            </a:endParaRPr>
          </a:p>
        </p:txBody>
      </p:sp>
      <p:pic>
        <p:nvPicPr>
          <p:cNvPr id="3075" name="Picture 3" descr="C:\Users\cfan10\Dropbox\Bolun\New_Total_Motion\Sx_Sy_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468" y="2667000"/>
            <a:ext cx="4001542" cy="290750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41952" y="3504010"/>
            <a:ext cx="486148" cy="1582340"/>
            <a:chOff x="1065212" y="3529014"/>
            <a:chExt cx="648028" cy="2109786"/>
          </a:xfrm>
        </p:grpSpPr>
        <p:pic>
          <p:nvPicPr>
            <p:cNvPr id="3077" name="Picture 5" descr="C:\Users\cfan10\AppData\Roaming\Tencent\Users\1006840124\QQ\WinTemp\RichOle\W@PBBZ[6%J7M4]%NXW50DQ7.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5212" y="3529014"/>
              <a:ext cx="648028" cy="890586"/>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p:cNvCxnSpPr/>
            <p:nvPr/>
          </p:nvCxnSpPr>
          <p:spPr>
            <a:xfrm>
              <a:off x="1366591" y="4419600"/>
              <a:ext cx="0" cy="1219200"/>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285020" y="3143251"/>
            <a:ext cx="857473" cy="1471613"/>
            <a:chOff x="1789112" y="3048000"/>
            <a:chExt cx="1143000" cy="1962150"/>
          </a:xfrm>
        </p:grpSpPr>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9112" y="3048000"/>
              <a:ext cx="1143000" cy="754380"/>
            </a:xfrm>
            <a:prstGeom prst="rect">
              <a:avLst/>
            </a:prstGeom>
          </p:spPr>
        </p:pic>
        <p:cxnSp>
          <p:nvCxnSpPr>
            <p:cNvPr id="43" name="Straight Connector 42"/>
            <p:cNvCxnSpPr/>
            <p:nvPr/>
          </p:nvCxnSpPr>
          <p:spPr>
            <a:xfrm>
              <a:off x="2355603" y="3790950"/>
              <a:ext cx="0" cy="1219200"/>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918597" y="2457954"/>
            <a:ext cx="857473" cy="1885446"/>
            <a:chOff x="2633661" y="2134272"/>
            <a:chExt cx="1143000" cy="2513928"/>
          </a:xfrm>
        </p:grpSpPr>
        <p:pic>
          <p:nvPicPr>
            <p:cNvPr id="39" name="Picture 3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33661" y="2134272"/>
              <a:ext cx="1143000" cy="681318"/>
            </a:xfrm>
            <a:prstGeom prst="rect">
              <a:avLst/>
            </a:prstGeom>
          </p:spPr>
        </p:pic>
        <p:cxnSp>
          <p:nvCxnSpPr>
            <p:cNvPr id="44" name="Straight Connector 43"/>
            <p:cNvCxnSpPr/>
            <p:nvPr/>
          </p:nvCxnSpPr>
          <p:spPr>
            <a:xfrm flipH="1">
              <a:off x="3046412" y="2815590"/>
              <a:ext cx="4516" cy="1832610"/>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257208" y="2221770"/>
            <a:ext cx="856563" cy="2350230"/>
            <a:chOff x="4418012" y="1819360"/>
            <a:chExt cx="1141786" cy="3133640"/>
          </a:xfrm>
        </p:grpSpPr>
        <p:pic>
          <p:nvPicPr>
            <p:cNvPr id="40" name="Picture 3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8012" y="1819360"/>
              <a:ext cx="1141786" cy="893809"/>
            </a:xfrm>
            <a:prstGeom prst="rect">
              <a:avLst/>
            </a:prstGeom>
          </p:spPr>
        </p:pic>
        <p:cxnSp>
          <p:nvCxnSpPr>
            <p:cNvPr id="46" name="Straight Connector 45"/>
            <p:cNvCxnSpPr/>
            <p:nvPr/>
          </p:nvCxnSpPr>
          <p:spPr>
            <a:xfrm>
              <a:off x="4974371" y="2713169"/>
              <a:ext cx="0" cy="2239831"/>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394938" y="2327739"/>
            <a:ext cx="600301" cy="1812065"/>
            <a:chOff x="7237412" y="2003513"/>
            <a:chExt cx="800193" cy="2416087"/>
          </a:xfrm>
        </p:grpSpPr>
        <p:pic>
          <p:nvPicPr>
            <p:cNvPr id="19" name="Picture 6" descr="C:\Users\cfan10\AppData\Roaming\Tencent\Users\1006840124\QQ\WinTemp\RichOle\@XGTJ$YKMH{GT$YATBG2XBD.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37412" y="2003513"/>
              <a:ext cx="800193" cy="81207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7637508" y="2815590"/>
              <a:ext cx="0" cy="1604010"/>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151181" y="2189623"/>
            <a:ext cx="857473" cy="1616210"/>
            <a:chOff x="8245474" y="1819360"/>
            <a:chExt cx="1143000" cy="2154947"/>
          </a:xfrm>
        </p:grpSpPr>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45474" y="1819360"/>
              <a:ext cx="1143000" cy="754380"/>
            </a:xfrm>
            <a:prstGeom prst="rect">
              <a:avLst/>
            </a:prstGeom>
          </p:spPr>
        </p:pic>
        <p:cxnSp>
          <p:nvCxnSpPr>
            <p:cNvPr id="23" name="Straight Connector 22"/>
            <p:cNvCxnSpPr/>
            <p:nvPr/>
          </p:nvCxnSpPr>
          <p:spPr>
            <a:xfrm>
              <a:off x="8456612" y="2573739"/>
              <a:ext cx="0" cy="1400568"/>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7167049" y="2134953"/>
            <a:ext cx="635959" cy="2404901"/>
            <a:chOff x="9599612" y="1746465"/>
            <a:chExt cx="847725" cy="3206535"/>
          </a:xfrm>
        </p:grpSpPr>
        <p:pic>
          <p:nvPicPr>
            <p:cNvPr id="25" name="Picture 7" descr="C:\Users\cfan10\AppData\Roaming\Tencent\Users\1006840124\QQ\WinTemp\RichOle\BGQ_7744$][%YPE)7$%~SQF.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99612" y="1746465"/>
              <a:ext cx="847725" cy="101917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9828212" y="2765640"/>
              <a:ext cx="0" cy="2187360"/>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a:off x="799117" y="4514850"/>
            <a:ext cx="3201234" cy="0"/>
          </a:xfrm>
          <a:prstGeom prst="line">
            <a:avLst/>
          </a:prstGeom>
          <a:ln w="25400">
            <a:miter lim="800000"/>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99117" y="4800600"/>
            <a:ext cx="3201234" cy="0"/>
          </a:xfrm>
          <a:prstGeom prst="line">
            <a:avLst/>
          </a:prstGeom>
          <a:ln w="25400">
            <a:miter lim="800000"/>
            <a:tailEnd type="non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800660" y="2574592"/>
            <a:ext cx="3944377" cy="3032961"/>
            <a:chOff x="6399212" y="2289788"/>
            <a:chExt cx="5054935" cy="4043948"/>
          </a:xfrm>
        </p:grpSpPr>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99212" y="2289788"/>
              <a:ext cx="5054935" cy="4043948"/>
            </a:xfrm>
            <a:prstGeom prst="rect">
              <a:avLst/>
            </a:prstGeom>
          </p:spPr>
        </p:pic>
        <p:grpSp>
          <p:nvGrpSpPr>
            <p:cNvPr id="11" name="Group 10"/>
            <p:cNvGrpSpPr/>
            <p:nvPr/>
          </p:nvGrpSpPr>
          <p:grpSpPr>
            <a:xfrm>
              <a:off x="7161212" y="3802380"/>
              <a:ext cx="3999895" cy="388620"/>
              <a:chOff x="7161212" y="3802380"/>
              <a:chExt cx="3999895" cy="388620"/>
            </a:xfrm>
          </p:grpSpPr>
          <p:cxnSp>
            <p:nvCxnSpPr>
              <p:cNvPr id="32" name="Straight Connector 31"/>
              <p:cNvCxnSpPr/>
              <p:nvPr/>
            </p:nvCxnSpPr>
            <p:spPr>
              <a:xfrm flipV="1">
                <a:off x="7161212" y="3802380"/>
                <a:ext cx="3999895" cy="7620"/>
              </a:xfrm>
              <a:prstGeom prst="line">
                <a:avLst/>
              </a:prstGeom>
              <a:ln w="25400">
                <a:miter lim="800000"/>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161212" y="4191000"/>
                <a:ext cx="3999895" cy="0"/>
              </a:xfrm>
              <a:prstGeom prst="line">
                <a:avLst/>
              </a:prstGeom>
              <a:ln w="25400">
                <a:miter lim="800000"/>
                <a:tailEnd type="none"/>
              </a:ln>
            </p:spPr>
            <p:style>
              <a:lnRef idx="1">
                <a:schemeClr val="accent1"/>
              </a:lnRef>
              <a:fillRef idx="0">
                <a:schemeClr val="accent1"/>
              </a:fillRef>
              <a:effectRef idx="0">
                <a:schemeClr val="accent1"/>
              </a:effectRef>
              <a:fontRef idx="minor">
                <a:schemeClr val="tx1"/>
              </a:fontRef>
            </p:style>
          </p:cxnSp>
        </p:grpSp>
      </p:grpSp>
      <p:sp>
        <p:nvSpPr>
          <p:cNvPr id="7" name="Slide Number Placeholder 6"/>
          <p:cNvSpPr>
            <a:spLocks noGrp="1"/>
          </p:cNvSpPr>
          <p:nvPr>
            <p:ph type="sldNum" sz="quarter" idx="12"/>
          </p:nvPr>
        </p:nvSpPr>
        <p:spPr/>
        <p:txBody>
          <a:bodyPr/>
          <a:lstStyle/>
          <a:p>
            <a:fld id="{4FAB73BC-B049-4115-A692-8D63A059BFB8}" type="slidenum">
              <a:rPr lang="en-US" smtClean="0"/>
              <a:pPr/>
              <a:t>33</a:t>
            </a:fld>
            <a:endParaRPr lang="en-US" dirty="0"/>
          </a:p>
        </p:txBody>
      </p:sp>
    </p:spTree>
    <p:custDataLst>
      <p:tags r:id="rId1"/>
    </p:custDataLst>
    <p:extLst>
      <p:ext uri="{BB962C8B-B14F-4D97-AF65-F5344CB8AC3E}">
        <p14:creationId xmlns:p14="http://schemas.microsoft.com/office/powerpoint/2010/main" val="2119144556"/>
      </p:ext>
    </p:extLst>
  </p:cSld>
  <p:clrMapOvr>
    <a:masterClrMapping/>
  </p:clrMapOvr>
  <mc:AlternateContent xmlns:mc="http://schemas.openxmlformats.org/markup-compatibility/2006" xmlns:p14="http://schemas.microsoft.com/office/powerpoint/2010/main">
    <mc:Choice Requires="p14">
      <p:transition spd="med" p14:dur="700" advTm="82400">
        <p:fade/>
      </p:transition>
    </mc:Choice>
    <mc:Fallback xmlns="">
      <p:transition spd="med" advTm="824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9149" y="1905000"/>
            <a:ext cx="5141052" cy="3848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C:\Users\cfan10\Desktop\84nNq9.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12" y="1915191"/>
            <a:ext cx="3418495" cy="19138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dirty="0">
                <a:solidFill>
                  <a:schemeClr val="bg1">
                    <a:lumMod val="85000"/>
                  </a:schemeClr>
                </a:solidFill>
              </a:rPr>
              <a:t>Debugging systems with high-fidelity models</a:t>
            </a:r>
          </a:p>
        </p:txBody>
      </p:sp>
      <p:sp>
        <p:nvSpPr>
          <p:cNvPr id="54" name="Slide Number Placeholder 53"/>
          <p:cNvSpPr>
            <a:spLocks noGrp="1"/>
          </p:cNvSpPr>
          <p:nvPr>
            <p:ph type="sldNum" sz="quarter" idx="12"/>
          </p:nvPr>
        </p:nvSpPr>
        <p:spPr/>
        <p:txBody>
          <a:bodyPr/>
          <a:lstStyle/>
          <a:p>
            <a:fld id="{25BA54BD-C84D-46CE-8B72-31BFB26ABA43}" type="slidenum">
              <a:rPr lang="en-US" smtClean="0"/>
              <a:t>34</a:t>
            </a:fld>
            <a:endParaRPr lang="en-US"/>
          </a:p>
        </p:txBody>
      </p:sp>
      <p:grpSp>
        <p:nvGrpSpPr>
          <p:cNvPr id="15" name="Group 14"/>
          <p:cNvGrpSpPr/>
          <p:nvPr/>
        </p:nvGrpSpPr>
        <p:grpSpPr>
          <a:xfrm>
            <a:off x="320564" y="2125266"/>
            <a:ext cx="5089637" cy="3437334"/>
            <a:chOff x="974558" y="604076"/>
            <a:chExt cx="8939463" cy="6367020"/>
          </a:xfrm>
        </p:grpSpPr>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t="10970"/>
            <a:stretch/>
          </p:blipFill>
          <p:spPr>
            <a:xfrm>
              <a:off x="974558" y="604076"/>
              <a:ext cx="8939463" cy="6367020"/>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8362" y="3829116"/>
              <a:ext cx="1465595" cy="874629"/>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02003" y="2603399"/>
              <a:ext cx="1495871" cy="904708"/>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43957" y="1209638"/>
              <a:ext cx="1624535" cy="1024956"/>
            </a:xfrm>
            <a:prstGeom prst="rect">
              <a:avLst/>
            </a:prstGeom>
          </p:spPr>
        </p:pic>
        <p:cxnSp>
          <p:nvCxnSpPr>
            <p:cNvPr id="20" name="Straight Connector 19"/>
            <p:cNvCxnSpPr/>
            <p:nvPr/>
          </p:nvCxnSpPr>
          <p:spPr>
            <a:xfrm>
              <a:off x="3390875" y="4703745"/>
              <a:ext cx="2030" cy="686402"/>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85000" y="2234594"/>
              <a:ext cx="38126" cy="3287905"/>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244384" y="3520303"/>
              <a:ext cx="0" cy="1679043"/>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9884655"/>
      </p:ext>
    </p:extLst>
  </p:cSld>
  <p:clrMapOvr>
    <a:masterClrMapping/>
  </p:clrMapOvr>
  <mc:AlternateContent xmlns:mc="http://schemas.openxmlformats.org/markup-compatibility/2006" xmlns:p14="http://schemas.microsoft.com/office/powerpoint/2010/main">
    <mc:Choice Requires="p14">
      <p:transition spd="med" p14:dur="700" advTm="44963">
        <p:fade/>
      </p:transition>
    </mc:Choice>
    <mc:Fallback xmlns="">
      <p:transition spd="med" advTm="44963">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 problem</a:t>
            </a:r>
          </a:p>
        </p:txBody>
      </p:sp>
      <p:sp>
        <p:nvSpPr>
          <p:cNvPr id="4" name="Slide Number Placeholder 3"/>
          <p:cNvSpPr>
            <a:spLocks noGrp="1"/>
          </p:cNvSpPr>
          <p:nvPr>
            <p:ph type="sldNum" sz="quarter" idx="12"/>
          </p:nvPr>
        </p:nvSpPr>
        <p:spPr/>
        <p:txBody>
          <a:bodyPr/>
          <a:lstStyle/>
          <a:p>
            <a:fld id="{4FAB73BC-B049-4115-A692-8D63A059BFB8}" type="slidenum">
              <a:rPr lang="en-US" smtClean="0"/>
              <a:pPr/>
              <a:t>35</a:t>
            </a:fld>
            <a:endParaRPr lang="en-US" dirty="0"/>
          </a:p>
        </p:txBody>
      </p:sp>
      <p:grpSp>
        <p:nvGrpSpPr>
          <p:cNvPr id="5" name="Group 4">
            <a:extLst>
              <a:ext uri="{FF2B5EF4-FFF2-40B4-BE49-F238E27FC236}">
                <a16:creationId xmlns:a16="http://schemas.microsoft.com/office/drawing/2014/main" id="{D3FE41EC-9081-4ACB-A4A0-F5C08C4D265A}"/>
              </a:ext>
            </a:extLst>
          </p:cNvPr>
          <p:cNvGrpSpPr/>
          <p:nvPr/>
        </p:nvGrpSpPr>
        <p:grpSpPr>
          <a:xfrm>
            <a:off x="368343" y="1542033"/>
            <a:ext cx="2277374" cy="2380890"/>
            <a:chOff x="750498" y="557412"/>
            <a:chExt cx="2277374" cy="238089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FB9E54F-6D67-48EA-A324-2CA1357F005C}"/>
                    </a:ext>
                  </a:extLst>
                </p:cNvPr>
                <p:cNvSpPr txBox="1"/>
                <p:nvPr/>
              </p:nvSpPr>
              <p:spPr>
                <a:xfrm>
                  <a:off x="845389" y="629978"/>
                  <a:ext cx="2182483" cy="2308324"/>
                </a:xfrm>
                <a:prstGeom prst="rect">
                  <a:avLst/>
                </a:prstGeom>
                <a:noFill/>
              </p:spPr>
              <p:txBody>
                <a:bodyPr wrap="square" rtlCol="0">
                  <a:spAutoFit/>
                </a:bodyPr>
                <a:lstStyle/>
                <a:p>
                  <a:r>
                    <a:rPr lang="en-US" dirty="0">
                      <a:solidFill>
                        <a:srgbClr val="0070C0"/>
                      </a:solidFill>
                    </a:rPr>
                    <a:t>Mode:Const_Const</a:t>
                  </a:r>
                </a:p>
                <a:p>
                  <a:r>
                    <a:rPr lang="en-US" dirty="0">
                      <a:solidFill>
                        <a:schemeClr val="bg1"/>
                      </a:solidFill>
                    </a:rPr>
                    <a:t>Flow:</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err="1">
                      <a:solidFill>
                        <a:schemeClr val="bg1"/>
                      </a:solidFill>
                    </a:rPr>
                    <a:t>Inv</a:t>
                  </a:r>
                  <a:r>
                    <a:rPr lang="en-US" dirty="0">
                      <a:solidFill>
                        <a:schemeClr val="bg1"/>
                      </a:solidFill>
                    </a:rPr>
                    <a:t>: </a:t>
                  </a:r>
                  <a14:m>
                    <m:oMath xmlns:m="http://schemas.openxmlformats.org/officeDocument/2006/math">
                      <m:r>
                        <a:rPr lang="en-US" b="0" i="1" smtClean="0">
                          <a:solidFill>
                            <a:schemeClr val="bg1"/>
                          </a:solidFill>
                          <a:latin typeface="Cambria Math" panose="02040503050406030204" pitchFamily="18" charset="0"/>
                        </a:rPr>
                        <m:t>𝑡</m:t>
                      </m:r>
                      <m:r>
                        <a:rPr lang="en-US" b="0" i="1" smtClean="0">
                          <a:solidFill>
                            <a:schemeClr val="bg1"/>
                          </a:solidFill>
                          <a:latin typeface="Cambria Math" panose="02040503050406030204" pitchFamily="18" charset="0"/>
                        </a:rPr>
                        <m:t>≤1</m:t>
                      </m:r>
                    </m:oMath>
                  </a14:m>
                  <a:endParaRPr lang="en-US" dirty="0">
                    <a:solidFill>
                      <a:schemeClr val="bg1"/>
                    </a:solidFill>
                  </a:endParaRPr>
                </a:p>
              </p:txBody>
            </p:sp>
          </mc:Choice>
          <mc:Fallback xmlns="">
            <p:sp>
              <p:nvSpPr>
                <p:cNvPr id="6" name="TextBox 5">
                  <a:extLst>
                    <a:ext uri="{FF2B5EF4-FFF2-40B4-BE49-F238E27FC236}">
                      <a16:creationId xmlns:a16="http://schemas.microsoft.com/office/drawing/2014/main" xmlns:a14="http://schemas.microsoft.com/office/drawing/2010/main" xmlns="" id="{5FB9E54F-6D67-48EA-A324-2CA1357F005C}"/>
                    </a:ext>
                  </a:extLst>
                </p:cNvPr>
                <p:cNvSpPr txBox="1">
                  <a:spLocks noRot="1" noChangeAspect="1" noMove="1" noResize="1" noEditPoints="1" noAdjustHandles="1" noChangeArrowheads="1" noChangeShapeType="1" noTextEdit="1"/>
                </p:cNvSpPr>
                <p:nvPr/>
              </p:nvSpPr>
              <p:spPr>
                <a:xfrm>
                  <a:off x="845389" y="629978"/>
                  <a:ext cx="2182483" cy="2308324"/>
                </a:xfrm>
                <a:prstGeom prst="rect">
                  <a:avLst/>
                </a:prstGeom>
                <a:blipFill rotWithShape="0">
                  <a:blip r:embed="rId2"/>
                  <a:stretch>
                    <a:fillRect l="-2514" t="-1583" b="-3166"/>
                  </a:stretch>
                </a:blipFill>
              </p:spPr>
              <p:txBody>
                <a:bodyPr/>
                <a:lstStyle/>
                <a:p>
                  <a:r>
                    <a:rPr lang="en-US">
                      <a:noFill/>
                    </a:rPr>
                    <a:t> </a:t>
                  </a:r>
                </a:p>
              </p:txBody>
            </p:sp>
          </mc:Fallback>
        </mc:AlternateContent>
        <p:sp>
          <p:nvSpPr>
            <p:cNvPr id="7" name="Rectangle: Rounded Corners 3">
              <a:extLst>
                <a:ext uri="{FF2B5EF4-FFF2-40B4-BE49-F238E27FC236}">
                  <a16:creationId xmlns:a16="http://schemas.microsoft.com/office/drawing/2014/main" id="{30C32F0F-5754-4FA2-B75A-9EAA4F0F0531}"/>
                </a:ext>
              </a:extLst>
            </p:cNvPr>
            <p:cNvSpPr/>
            <p:nvPr/>
          </p:nvSpPr>
          <p:spPr>
            <a:xfrm>
              <a:off x="750498" y="557412"/>
              <a:ext cx="2182483" cy="238089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dirty="0">
                <a:solidFill>
                  <a:schemeClr val="tx1"/>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678A2EB-D4A1-4629-8FF9-3B51129FA2CA}"/>
                    </a:ext>
                  </a:extLst>
                </p:cNvPr>
                <p:cNvSpPr/>
                <p:nvPr/>
              </p:nvSpPr>
              <p:spPr>
                <a:xfrm>
                  <a:off x="1512499" y="1077197"/>
                  <a:ext cx="1204823" cy="1477328"/>
                </a:xfrm>
                <a:prstGeom prst="rect">
                  <a:avLst/>
                </a:prstGeom>
              </p:spPr>
              <p:txBody>
                <a:bodyPr wrap="square">
                  <a:spAutoFit/>
                </a:bodyPr>
                <a:lstStyle/>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𝑠</m:t>
                              </m:r>
                            </m:e>
                          </m:acc>
                        </m:e>
                        <m:sub>
                          <m:r>
                            <a:rPr lang="en-US" b="0" i="1" smtClean="0">
                              <a:solidFill>
                                <a:schemeClr val="bg1"/>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1</m:t>
                          </m:r>
                        </m:sub>
                      </m:sSub>
                    </m:oMath>
                  </a14:m>
                  <a:r>
                    <a:rPr lang="en-US" b="0"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𝑣</m:t>
                              </m:r>
                            </m:e>
                          </m:acc>
                        </m:e>
                        <m:sub>
                          <m:r>
                            <a:rPr lang="en-US" b="0" i="1" smtClean="0">
                              <a:solidFill>
                                <a:schemeClr val="bg1"/>
                              </a:solidFill>
                              <a:latin typeface="Cambria Math" panose="02040503050406030204" pitchFamily="18" charset="0"/>
                            </a:rPr>
                            <m:t>1</m:t>
                          </m:r>
                        </m:sub>
                      </m:sSub>
                      <m:r>
                        <a:rPr lang="en-US" b="0" i="1" smtClean="0">
                          <a:solidFill>
                            <a:schemeClr val="bg1"/>
                          </a:solidFill>
                          <a:latin typeface="Cambria Math" panose="02040503050406030204" pitchFamily="18" charset="0"/>
                        </a:rPr>
                        <m:t>=0</m:t>
                      </m:r>
                    </m:oMath>
                  </a14:m>
                  <a:r>
                    <a:rPr lang="en-US" b="0"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𝑠</m:t>
                              </m:r>
                            </m:e>
                          </m:acc>
                        </m:e>
                        <m:sub>
                          <m:r>
                            <a:rPr lang="en-US" b="0" i="1"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2</m:t>
                          </m:r>
                        </m:sub>
                      </m:sSub>
                    </m:oMath>
                  </a14:m>
                  <a:r>
                    <a:rPr lang="en-US"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𝑣</m:t>
                              </m:r>
                            </m:e>
                          </m:acc>
                        </m:e>
                        <m:sub>
                          <m:r>
                            <a:rPr lang="en-US" b="0" i="1"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=0</m:t>
                      </m:r>
                    </m:oMath>
                  </a14:m>
                  <a:r>
                    <a:rPr lang="en-US" b="0" dirty="0">
                      <a:solidFill>
                        <a:schemeClr val="bg1"/>
                      </a:solidFill>
                    </a:rPr>
                    <a:t> </a:t>
                  </a:r>
                </a:p>
                <a:p>
                  <a14:m>
                    <m:oMath xmlns:m="http://schemas.openxmlformats.org/officeDocument/2006/math">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𝑡</m:t>
                          </m:r>
                        </m:e>
                      </m:acc>
                      <m:r>
                        <a:rPr lang="en-US" b="0" i="1" smtClean="0">
                          <a:solidFill>
                            <a:schemeClr val="bg1"/>
                          </a:solidFill>
                          <a:latin typeface="Cambria Math" panose="02040503050406030204" pitchFamily="18" charset="0"/>
                        </a:rPr>
                        <m:t>   =1</m:t>
                      </m:r>
                    </m:oMath>
                  </a14:m>
                  <a:r>
                    <a:rPr lang="en-US" dirty="0">
                      <a:solidFill>
                        <a:schemeClr val="bg1"/>
                      </a:solidFill>
                    </a:rPr>
                    <a:t> </a:t>
                  </a:r>
                </a:p>
              </p:txBody>
            </p:sp>
          </mc:Choice>
          <mc:Fallback xmlns="">
            <p:sp>
              <p:nvSpPr>
                <p:cNvPr id="8" name="Rectangle 7">
                  <a:extLst>
                    <a:ext uri="{FF2B5EF4-FFF2-40B4-BE49-F238E27FC236}">
                      <a16:creationId xmlns:a16="http://schemas.microsoft.com/office/drawing/2014/main" xmlns:a14="http://schemas.microsoft.com/office/drawing/2010/main" xmlns="" id="{2678A2EB-D4A1-4629-8FF9-3B51129FA2CA}"/>
                    </a:ext>
                  </a:extLst>
                </p:cNvPr>
                <p:cNvSpPr>
                  <a:spLocks noRot="1" noChangeAspect="1" noMove="1" noResize="1" noEditPoints="1" noAdjustHandles="1" noChangeArrowheads="1" noChangeShapeType="1" noTextEdit="1"/>
                </p:cNvSpPr>
                <p:nvPr/>
              </p:nvSpPr>
              <p:spPr>
                <a:xfrm>
                  <a:off x="1512499" y="1077197"/>
                  <a:ext cx="1204823" cy="1477328"/>
                </a:xfrm>
                <a:prstGeom prst="rect">
                  <a:avLst/>
                </a:prstGeom>
                <a:blipFill rotWithShape="0">
                  <a:blip r:embed="rId3"/>
                  <a:stretch>
                    <a:fillRect b="-29218"/>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796BC638-6884-4DAF-A39B-81B0012DD323}"/>
              </a:ext>
            </a:extLst>
          </p:cNvPr>
          <p:cNvGrpSpPr/>
          <p:nvPr/>
        </p:nvGrpSpPr>
        <p:grpSpPr>
          <a:xfrm>
            <a:off x="5474898" y="1559647"/>
            <a:ext cx="2277374" cy="2380890"/>
            <a:chOff x="750498" y="557412"/>
            <a:chExt cx="2277374" cy="238089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9EB7A5D-D3A5-4475-A526-21D3AE70780C}"/>
                    </a:ext>
                  </a:extLst>
                </p:cNvPr>
                <p:cNvSpPr txBox="1"/>
                <p:nvPr/>
              </p:nvSpPr>
              <p:spPr>
                <a:xfrm>
                  <a:off x="845389" y="629978"/>
                  <a:ext cx="2182483" cy="2308324"/>
                </a:xfrm>
                <a:prstGeom prst="rect">
                  <a:avLst/>
                </a:prstGeom>
                <a:noFill/>
              </p:spPr>
              <p:txBody>
                <a:bodyPr wrap="square" rtlCol="0">
                  <a:spAutoFit/>
                </a:bodyPr>
                <a:lstStyle/>
                <a:p>
                  <a:r>
                    <a:rPr lang="en-US" dirty="0">
                      <a:solidFill>
                        <a:srgbClr val="0070C0"/>
                      </a:solidFill>
                    </a:rPr>
                    <a:t>Mode:Brake_Const</a:t>
                  </a:r>
                </a:p>
                <a:p>
                  <a:r>
                    <a:rPr lang="en-US" dirty="0">
                      <a:solidFill>
                        <a:schemeClr val="bg1"/>
                      </a:solidFill>
                    </a:rPr>
                    <a:t>Flow:</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err="1">
                      <a:solidFill>
                        <a:schemeClr val="bg1"/>
                      </a:solidFill>
                    </a:rPr>
                    <a:t>Inv</a:t>
                  </a:r>
                  <a:r>
                    <a:rPr lang="en-US" dirty="0">
                      <a:solidFill>
                        <a:schemeClr val="bg1"/>
                      </a:solidFill>
                    </a:rPr>
                    <a:t>: </a:t>
                  </a:r>
                  <a14:m>
                    <m:oMath xmlns:m="http://schemas.openxmlformats.org/officeDocument/2006/math">
                      <m:sSub>
                        <m:sSubPr>
                          <m:ctrlPr>
                            <a:rPr lang="en-US" b="0" i="1" smtClean="0">
                              <a:solidFill>
                                <a:schemeClr val="bg1"/>
                              </a:solidFill>
                              <a:latin typeface="Cambria Math" panose="02040503050406030204" pitchFamily="18" charset="0"/>
                            </a:rPr>
                          </m:ctrlPr>
                        </m:sSubPr>
                        <m:e>
                          <m:r>
                            <m:rPr>
                              <m:sty m:val="p"/>
                            </m:rPr>
                            <a:rPr lang="en-US" b="0" i="0" smtClean="0">
                              <a:solidFill>
                                <a:schemeClr val="bg1"/>
                              </a:solidFill>
                              <a:latin typeface="Cambria Math" panose="02040503050406030204" pitchFamily="18" charset="0"/>
                            </a:rPr>
                            <m:t>s</m:t>
                          </m:r>
                        </m:e>
                        <m:sub>
                          <m:r>
                            <a:rPr lang="en-US" b="0" i="0" smtClean="0">
                              <a:solidFill>
                                <a:schemeClr val="bg1"/>
                              </a:solidFill>
                              <a:latin typeface="Cambria Math" panose="02040503050406030204" pitchFamily="18" charset="0"/>
                            </a:rPr>
                            <m:t>1</m:t>
                          </m:r>
                        </m:sub>
                      </m:sSub>
                      <m:r>
                        <a:rPr lang="en-US" b="0" i="0"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m:rPr>
                              <m:sty m:val="p"/>
                            </m:rPr>
                            <a:rPr lang="en-US" b="0" i="0" smtClean="0">
                              <a:solidFill>
                                <a:schemeClr val="bg1"/>
                              </a:solidFill>
                              <a:latin typeface="Cambria Math" panose="02040503050406030204" pitchFamily="18" charset="0"/>
                            </a:rPr>
                            <m:t>s</m:t>
                          </m:r>
                        </m:e>
                        <m:sub>
                          <m:r>
                            <a:rPr lang="en-US" b="0" i="0"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≥10</m:t>
                      </m:r>
                    </m:oMath>
                  </a14:m>
                  <a:endParaRPr lang="en-US" dirty="0">
                    <a:solidFill>
                      <a:schemeClr val="bg1"/>
                    </a:solidFill>
                  </a:endParaRPr>
                </a:p>
              </p:txBody>
            </p:sp>
          </mc:Choice>
          <mc:Fallback xmlns="">
            <p:sp>
              <p:nvSpPr>
                <p:cNvPr id="10" name="TextBox 9">
                  <a:extLst>
                    <a:ext uri="{FF2B5EF4-FFF2-40B4-BE49-F238E27FC236}">
                      <a16:creationId xmlns:a16="http://schemas.microsoft.com/office/drawing/2014/main" xmlns:a14="http://schemas.microsoft.com/office/drawing/2010/main" xmlns="" id="{99EB7A5D-D3A5-4475-A526-21D3AE70780C}"/>
                    </a:ext>
                  </a:extLst>
                </p:cNvPr>
                <p:cNvSpPr txBox="1">
                  <a:spLocks noRot="1" noChangeAspect="1" noMove="1" noResize="1" noEditPoints="1" noAdjustHandles="1" noChangeArrowheads="1" noChangeShapeType="1" noTextEdit="1"/>
                </p:cNvSpPr>
                <p:nvPr/>
              </p:nvSpPr>
              <p:spPr>
                <a:xfrm>
                  <a:off x="845389" y="629978"/>
                  <a:ext cx="2182483" cy="2308324"/>
                </a:xfrm>
                <a:prstGeom prst="rect">
                  <a:avLst/>
                </a:prstGeom>
                <a:blipFill rotWithShape="0">
                  <a:blip r:embed="rId4"/>
                  <a:stretch>
                    <a:fillRect l="-2514" t="-1587" b="-3439"/>
                  </a:stretch>
                </a:blipFill>
              </p:spPr>
              <p:txBody>
                <a:bodyPr/>
                <a:lstStyle/>
                <a:p>
                  <a:r>
                    <a:rPr lang="en-US">
                      <a:noFill/>
                    </a:rPr>
                    <a:t> </a:t>
                  </a:r>
                </a:p>
              </p:txBody>
            </p:sp>
          </mc:Fallback>
        </mc:AlternateContent>
        <p:sp>
          <p:nvSpPr>
            <p:cNvPr id="11" name="Rectangle: Rounded Corners 8">
              <a:extLst>
                <a:ext uri="{FF2B5EF4-FFF2-40B4-BE49-F238E27FC236}">
                  <a16:creationId xmlns:a16="http://schemas.microsoft.com/office/drawing/2014/main" id="{4CCE345F-C323-40B2-B4EE-60A6E2501279}"/>
                </a:ext>
              </a:extLst>
            </p:cNvPr>
            <p:cNvSpPr/>
            <p:nvPr/>
          </p:nvSpPr>
          <p:spPr>
            <a:xfrm>
              <a:off x="750498" y="557412"/>
              <a:ext cx="2182483" cy="238089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dirty="0">
                <a:solidFill>
                  <a:schemeClr val="tx1"/>
                </a:solidFill>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A13BB53-8B1F-4914-84B2-F8417B3C4926}"/>
                    </a:ext>
                  </a:extLst>
                </p:cNvPr>
                <p:cNvSpPr/>
                <p:nvPr/>
              </p:nvSpPr>
              <p:spPr>
                <a:xfrm>
                  <a:off x="1512499" y="1077197"/>
                  <a:ext cx="1252268" cy="1477328"/>
                </a:xfrm>
                <a:prstGeom prst="rect">
                  <a:avLst/>
                </a:prstGeom>
              </p:spPr>
              <p:txBody>
                <a:bodyPr wrap="square">
                  <a:spAutoFit/>
                </a:bodyPr>
                <a:lstStyle/>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𝑠</m:t>
                              </m:r>
                            </m:e>
                          </m:acc>
                        </m:e>
                        <m:sub>
                          <m:r>
                            <a:rPr lang="en-US" b="0" i="1" smtClean="0">
                              <a:solidFill>
                                <a:schemeClr val="bg1"/>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1</m:t>
                          </m:r>
                        </m:sub>
                      </m:sSub>
                    </m:oMath>
                  </a14:m>
                  <a:r>
                    <a:rPr lang="en-US" b="0"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𝑣</m:t>
                              </m:r>
                            </m:e>
                          </m:acc>
                        </m:e>
                        <m:sub>
                          <m:r>
                            <a:rPr lang="en-US" b="0" i="1" smtClean="0">
                              <a:solidFill>
                                <a:schemeClr val="bg1"/>
                              </a:solidFill>
                              <a:latin typeface="Cambria Math" panose="02040503050406030204" pitchFamily="18" charset="0"/>
                            </a:rPr>
                            <m:t>1</m:t>
                          </m:r>
                        </m:sub>
                      </m:sSub>
                      <m:r>
                        <a:rPr lang="en-US" b="0" i="1" smtClean="0">
                          <a:solidFill>
                            <a:schemeClr val="bg1"/>
                          </a:solidFill>
                          <a:latin typeface="Cambria Math" panose="02040503050406030204" pitchFamily="18" charset="0"/>
                        </a:rPr>
                        <m:t>=−2</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1</m:t>
                          </m:r>
                        </m:sub>
                      </m:sSub>
                    </m:oMath>
                  </a14:m>
                  <a:r>
                    <a:rPr lang="en-US" b="0"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𝑠</m:t>
                              </m:r>
                            </m:e>
                          </m:acc>
                        </m:e>
                        <m:sub>
                          <m:r>
                            <a:rPr lang="en-US" b="0" i="1"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2</m:t>
                          </m:r>
                        </m:sub>
                      </m:sSub>
                    </m:oMath>
                  </a14:m>
                  <a:r>
                    <a:rPr lang="en-US"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𝑣</m:t>
                              </m:r>
                            </m:e>
                          </m:acc>
                        </m:e>
                        <m:sub>
                          <m:r>
                            <a:rPr lang="en-US" b="0" i="1"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=0</m:t>
                      </m:r>
                    </m:oMath>
                  </a14:m>
                  <a:r>
                    <a:rPr lang="en-US" b="0" dirty="0">
                      <a:solidFill>
                        <a:schemeClr val="bg1"/>
                      </a:solidFill>
                    </a:rPr>
                    <a:t> </a:t>
                  </a:r>
                </a:p>
                <a:p>
                  <a14:m>
                    <m:oMath xmlns:m="http://schemas.openxmlformats.org/officeDocument/2006/math">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𝑡</m:t>
                          </m:r>
                        </m:e>
                      </m:acc>
                      <m:r>
                        <a:rPr lang="en-US" b="0" i="1" smtClean="0">
                          <a:solidFill>
                            <a:schemeClr val="bg1"/>
                          </a:solidFill>
                          <a:latin typeface="Cambria Math" panose="02040503050406030204" pitchFamily="18" charset="0"/>
                        </a:rPr>
                        <m:t>   =1</m:t>
                      </m:r>
                    </m:oMath>
                  </a14:m>
                  <a:r>
                    <a:rPr lang="en-US" dirty="0">
                      <a:solidFill>
                        <a:schemeClr val="bg1"/>
                      </a:solidFill>
                    </a:rPr>
                    <a:t> </a:t>
                  </a:r>
                </a:p>
              </p:txBody>
            </p:sp>
          </mc:Choice>
          <mc:Fallback xmlns="">
            <p:sp>
              <p:nvSpPr>
                <p:cNvPr id="12" name="Rectangle 11">
                  <a:extLst>
                    <a:ext uri="{FF2B5EF4-FFF2-40B4-BE49-F238E27FC236}">
                      <a16:creationId xmlns:a16="http://schemas.microsoft.com/office/drawing/2014/main" xmlns:a14="http://schemas.microsoft.com/office/drawing/2010/main" xmlns="" id="{3A13BB53-8B1F-4914-84B2-F8417B3C4926}"/>
                    </a:ext>
                  </a:extLst>
                </p:cNvPr>
                <p:cNvSpPr>
                  <a:spLocks noRot="1" noChangeAspect="1" noMove="1" noResize="1" noEditPoints="1" noAdjustHandles="1" noChangeArrowheads="1" noChangeShapeType="1" noTextEdit="1"/>
                </p:cNvSpPr>
                <p:nvPr/>
              </p:nvSpPr>
              <p:spPr>
                <a:xfrm>
                  <a:off x="1512499" y="1077197"/>
                  <a:ext cx="1252268" cy="1477328"/>
                </a:xfrm>
                <a:prstGeom prst="rect">
                  <a:avLst/>
                </a:prstGeom>
                <a:blipFill rotWithShape="0">
                  <a:blip r:embed="rId5"/>
                  <a:stretch>
                    <a:fillRect b="-29752"/>
                  </a:stretch>
                </a:blipFill>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5B4F110A-A601-4CBB-AE12-3B9117A9EF94}"/>
              </a:ext>
            </a:extLst>
          </p:cNvPr>
          <p:cNvGrpSpPr/>
          <p:nvPr/>
        </p:nvGrpSpPr>
        <p:grpSpPr>
          <a:xfrm>
            <a:off x="5481087" y="4497235"/>
            <a:ext cx="2277374" cy="2380890"/>
            <a:chOff x="750498" y="557412"/>
            <a:chExt cx="2277374" cy="238089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5A689AF-4F6B-4CA8-B9C9-3451C40B7E3D}"/>
                    </a:ext>
                  </a:extLst>
                </p:cNvPr>
                <p:cNvSpPr txBox="1"/>
                <p:nvPr/>
              </p:nvSpPr>
              <p:spPr>
                <a:xfrm>
                  <a:off x="845389" y="629978"/>
                  <a:ext cx="2182483" cy="2308324"/>
                </a:xfrm>
                <a:prstGeom prst="rect">
                  <a:avLst/>
                </a:prstGeom>
                <a:noFill/>
              </p:spPr>
              <p:txBody>
                <a:bodyPr wrap="square" rtlCol="0">
                  <a:spAutoFit/>
                </a:bodyPr>
                <a:lstStyle/>
                <a:p>
                  <a:r>
                    <a:rPr lang="en-US" dirty="0">
                      <a:solidFill>
                        <a:srgbClr val="0070C0"/>
                      </a:solidFill>
                    </a:rPr>
                    <a:t>Mode:Brake_Const</a:t>
                  </a:r>
                </a:p>
                <a:p>
                  <a:r>
                    <a:rPr lang="en-US" dirty="0">
                      <a:solidFill>
                        <a:schemeClr val="bg1"/>
                      </a:solidFill>
                    </a:rPr>
                    <a:t>Flow:</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err="1">
                      <a:solidFill>
                        <a:schemeClr val="bg1"/>
                      </a:solidFill>
                    </a:rPr>
                    <a:t>Inv</a:t>
                  </a:r>
                  <a:r>
                    <a:rPr lang="en-US" dirty="0">
                      <a:solidFill>
                        <a:schemeClr val="bg1"/>
                      </a:solidFill>
                    </a:rPr>
                    <a:t>:</a:t>
                  </a:r>
                  <a14:m>
                    <m:oMath xmlns:m="http://schemas.openxmlformats.org/officeDocument/2006/math">
                      <m:r>
                        <a:rPr lang="en-US" b="0" i="1" smtClean="0">
                          <a:solidFill>
                            <a:schemeClr val="bg1"/>
                          </a:solidFill>
                          <a:latin typeface="Cambria Math" panose="02040503050406030204" pitchFamily="18" charset="0"/>
                        </a:rPr>
                        <m:t>𝑡</m:t>
                      </m:r>
                      <m:r>
                        <a:rPr lang="en-US" b="0" i="1" smtClean="0">
                          <a:solidFill>
                            <a:schemeClr val="bg1"/>
                          </a:solidFill>
                          <a:latin typeface="Cambria Math" panose="02040503050406030204" pitchFamily="18" charset="0"/>
                        </a:rPr>
                        <m:t>≤0.4</m:t>
                      </m:r>
                    </m:oMath>
                  </a14:m>
                  <a:endParaRPr lang="en-US" dirty="0">
                    <a:solidFill>
                      <a:schemeClr val="bg1"/>
                    </a:solidFill>
                  </a:endParaRPr>
                </a:p>
              </p:txBody>
            </p:sp>
          </mc:Choice>
          <mc:Fallback xmlns="">
            <p:sp>
              <p:nvSpPr>
                <p:cNvPr id="14" name="TextBox 13">
                  <a:extLst>
                    <a:ext uri="{FF2B5EF4-FFF2-40B4-BE49-F238E27FC236}">
                      <a16:creationId xmlns:a16="http://schemas.microsoft.com/office/drawing/2014/main" xmlns:a14="http://schemas.microsoft.com/office/drawing/2010/main" xmlns="" id="{85A689AF-4F6B-4CA8-B9C9-3451C40B7E3D}"/>
                    </a:ext>
                  </a:extLst>
                </p:cNvPr>
                <p:cNvSpPr txBox="1">
                  <a:spLocks noRot="1" noChangeAspect="1" noMove="1" noResize="1" noEditPoints="1" noAdjustHandles="1" noChangeArrowheads="1" noChangeShapeType="1" noTextEdit="1"/>
                </p:cNvSpPr>
                <p:nvPr/>
              </p:nvSpPr>
              <p:spPr>
                <a:xfrm>
                  <a:off x="845389" y="629978"/>
                  <a:ext cx="2182483" cy="2308324"/>
                </a:xfrm>
                <a:prstGeom prst="rect">
                  <a:avLst/>
                </a:prstGeom>
                <a:blipFill rotWithShape="0">
                  <a:blip r:embed="rId6"/>
                  <a:stretch>
                    <a:fillRect l="-2514" t="-1587" b="-3439"/>
                  </a:stretch>
                </a:blipFill>
              </p:spPr>
              <p:txBody>
                <a:bodyPr/>
                <a:lstStyle/>
                <a:p>
                  <a:r>
                    <a:rPr lang="en-US">
                      <a:noFill/>
                    </a:rPr>
                    <a:t> </a:t>
                  </a:r>
                </a:p>
              </p:txBody>
            </p:sp>
          </mc:Fallback>
        </mc:AlternateContent>
        <p:sp>
          <p:nvSpPr>
            <p:cNvPr id="15" name="Rectangle: Rounded Corners 12">
              <a:extLst>
                <a:ext uri="{FF2B5EF4-FFF2-40B4-BE49-F238E27FC236}">
                  <a16:creationId xmlns:a16="http://schemas.microsoft.com/office/drawing/2014/main" id="{9666A052-DB77-423B-A3FC-566B8E3BEF05}"/>
                </a:ext>
              </a:extLst>
            </p:cNvPr>
            <p:cNvSpPr/>
            <p:nvPr/>
          </p:nvSpPr>
          <p:spPr>
            <a:xfrm>
              <a:off x="750498" y="557412"/>
              <a:ext cx="2182483" cy="238089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dirty="0">
                <a:solidFill>
                  <a:schemeClr val="tx1"/>
                </a:solidFill>
              </a:endParaRP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4B5B2E3-1CEA-4C53-B6C7-1322598AF51C}"/>
                    </a:ext>
                  </a:extLst>
                </p:cNvPr>
                <p:cNvSpPr/>
                <p:nvPr/>
              </p:nvSpPr>
              <p:spPr>
                <a:xfrm>
                  <a:off x="1512499" y="1077197"/>
                  <a:ext cx="1373037" cy="1477328"/>
                </a:xfrm>
                <a:prstGeom prst="rect">
                  <a:avLst/>
                </a:prstGeom>
              </p:spPr>
              <p:txBody>
                <a:bodyPr wrap="square">
                  <a:spAutoFit/>
                </a:bodyPr>
                <a:lstStyle/>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𝑠</m:t>
                              </m:r>
                            </m:e>
                          </m:acc>
                        </m:e>
                        <m:sub>
                          <m:r>
                            <a:rPr lang="en-US" b="0" i="1" smtClean="0">
                              <a:solidFill>
                                <a:schemeClr val="bg1"/>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1</m:t>
                          </m:r>
                        </m:sub>
                      </m:sSub>
                    </m:oMath>
                  </a14:m>
                  <a:r>
                    <a:rPr lang="en-US" b="0"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𝑣</m:t>
                              </m:r>
                            </m:e>
                          </m:acc>
                        </m:e>
                        <m:sub>
                          <m:r>
                            <a:rPr lang="en-US" b="0" i="1" smtClean="0">
                              <a:solidFill>
                                <a:schemeClr val="bg1"/>
                              </a:solidFill>
                              <a:latin typeface="Cambria Math" panose="02040503050406030204" pitchFamily="18" charset="0"/>
                            </a:rPr>
                            <m:t>1</m:t>
                          </m:r>
                        </m:sub>
                      </m:sSub>
                      <m:r>
                        <a:rPr lang="en-US" b="0" i="1" smtClean="0">
                          <a:solidFill>
                            <a:schemeClr val="bg1"/>
                          </a:solidFill>
                          <a:latin typeface="Cambria Math" panose="02040503050406030204" pitchFamily="18" charset="0"/>
                        </a:rPr>
                        <m:t>=−2</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1</m:t>
                          </m:r>
                        </m:sub>
                      </m:sSub>
                    </m:oMath>
                  </a14:m>
                  <a:r>
                    <a:rPr lang="en-US" b="0"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𝑠</m:t>
                              </m:r>
                            </m:e>
                          </m:acc>
                        </m:e>
                        <m:sub>
                          <m:r>
                            <a:rPr lang="en-US" b="0" i="1"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2</m:t>
                          </m:r>
                        </m:sub>
                      </m:sSub>
                    </m:oMath>
                  </a14:m>
                  <a:r>
                    <a:rPr lang="en-US"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𝑣</m:t>
                              </m:r>
                            </m:e>
                          </m:acc>
                        </m:e>
                        <m:sub>
                          <m:r>
                            <a:rPr lang="en-US" b="0" i="1"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=0</m:t>
                      </m:r>
                    </m:oMath>
                  </a14:m>
                  <a:r>
                    <a:rPr lang="en-US" b="0" dirty="0">
                      <a:solidFill>
                        <a:schemeClr val="bg1"/>
                      </a:solidFill>
                    </a:rPr>
                    <a:t> </a:t>
                  </a:r>
                </a:p>
                <a:p>
                  <a14:m>
                    <m:oMath xmlns:m="http://schemas.openxmlformats.org/officeDocument/2006/math">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𝑡</m:t>
                          </m:r>
                        </m:e>
                      </m:acc>
                      <m:r>
                        <a:rPr lang="en-US" b="0" i="1" smtClean="0">
                          <a:solidFill>
                            <a:schemeClr val="bg1"/>
                          </a:solidFill>
                          <a:latin typeface="Cambria Math" panose="02040503050406030204" pitchFamily="18" charset="0"/>
                        </a:rPr>
                        <m:t>   =1</m:t>
                      </m:r>
                    </m:oMath>
                  </a14:m>
                  <a:r>
                    <a:rPr lang="en-US" dirty="0">
                      <a:solidFill>
                        <a:schemeClr val="bg1"/>
                      </a:solidFill>
                    </a:rPr>
                    <a:t> </a:t>
                  </a:r>
                </a:p>
              </p:txBody>
            </p:sp>
          </mc:Choice>
          <mc:Fallback xmlns="">
            <p:sp>
              <p:nvSpPr>
                <p:cNvPr id="16" name="Rectangle 15">
                  <a:extLst>
                    <a:ext uri="{FF2B5EF4-FFF2-40B4-BE49-F238E27FC236}">
                      <a16:creationId xmlns:a16="http://schemas.microsoft.com/office/drawing/2014/main" xmlns:a14="http://schemas.microsoft.com/office/drawing/2010/main" xmlns="" id="{04B5B2E3-1CEA-4C53-B6C7-1322598AF51C}"/>
                    </a:ext>
                  </a:extLst>
                </p:cNvPr>
                <p:cNvSpPr>
                  <a:spLocks noRot="1" noChangeAspect="1" noMove="1" noResize="1" noEditPoints="1" noAdjustHandles="1" noChangeArrowheads="1" noChangeShapeType="1" noTextEdit="1"/>
                </p:cNvSpPr>
                <p:nvPr/>
              </p:nvSpPr>
              <p:spPr>
                <a:xfrm>
                  <a:off x="1512499" y="1077197"/>
                  <a:ext cx="1373037" cy="1477328"/>
                </a:xfrm>
                <a:prstGeom prst="rect">
                  <a:avLst/>
                </a:prstGeom>
                <a:blipFill rotWithShape="0">
                  <a:blip r:embed="rId7"/>
                  <a:stretch>
                    <a:fillRect b="-29752"/>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EB14CF1C-0DAF-4589-95A0-57B03085928B}"/>
              </a:ext>
            </a:extLst>
          </p:cNvPr>
          <p:cNvGrpSpPr/>
          <p:nvPr/>
        </p:nvGrpSpPr>
        <p:grpSpPr>
          <a:xfrm>
            <a:off x="368343" y="4463033"/>
            <a:ext cx="2277374" cy="2380890"/>
            <a:chOff x="750498" y="557412"/>
            <a:chExt cx="2277374" cy="238089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967CDC5-BBE7-49D9-B07C-FAF5D19DCC09}"/>
                    </a:ext>
                  </a:extLst>
                </p:cNvPr>
                <p:cNvSpPr txBox="1"/>
                <p:nvPr/>
              </p:nvSpPr>
              <p:spPr>
                <a:xfrm>
                  <a:off x="845389" y="629978"/>
                  <a:ext cx="2182483" cy="2308324"/>
                </a:xfrm>
                <a:prstGeom prst="rect">
                  <a:avLst/>
                </a:prstGeom>
                <a:noFill/>
              </p:spPr>
              <p:txBody>
                <a:bodyPr wrap="square" rtlCol="0">
                  <a:spAutoFit/>
                </a:bodyPr>
                <a:lstStyle/>
                <a:p>
                  <a:r>
                    <a:rPr lang="en-US" dirty="0">
                      <a:solidFill>
                        <a:srgbClr val="0070C0"/>
                      </a:solidFill>
                    </a:rPr>
                    <a:t>Mode:Brake_Brak</a:t>
                  </a:r>
                  <a:r>
                    <a:rPr lang="en-US" dirty="0" err="1">
                      <a:solidFill>
                        <a:srgbClr val="0070C0"/>
                      </a:solidFill>
                    </a:rPr>
                    <a:t>e</a:t>
                  </a:r>
                  <a:endParaRPr lang="en-US" dirty="0">
                    <a:solidFill>
                      <a:srgbClr val="0070C0"/>
                    </a:solidFill>
                  </a:endParaRPr>
                </a:p>
                <a:p>
                  <a:r>
                    <a:rPr lang="en-US" dirty="0">
                      <a:solidFill>
                        <a:schemeClr val="bg1"/>
                      </a:solidFill>
                    </a:rPr>
                    <a:t>Flow:</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err="1">
                      <a:solidFill>
                        <a:schemeClr val="bg1"/>
                      </a:solidFill>
                    </a:rPr>
                    <a:t>Inv</a:t>
                  </a:r>
                  <a:r>
                    <a:rPr lang="en-US" dirty="0">
                      <a:solidFill>
                        <a:schemeClr val="bg1"/>
                      </a:solidFill>
                    </a:rPr>
                    <a:t>:</a:t>
                  </a:r>
                  <a14:m>
                    <m:oMath xmlns:m="http://schemas.openxmlformats.org/officeDocument/2006/math">
                      <m:sSub>
                        <m:sSubPr>
                          <m:ctrlPr>
                            <a:rPr lang="en-US" b="0" i="1" smtClean="0">
                              <a:solidFill>
                                <a:schemeClr val="bg1"/>
                              </a:solidFill>
                              <a:latin typeface="Cambria Math" panose="02040503050406030204" pitchFamily="18" charset="0"/>
                            </a:rPr>
                          </m:ctrlPr>
                        </m:sSubPr>
                        <m:e>
                          <m:r>
                            <m:rPr>
                              <m:sty m:val="p"/>
                            </m:rPr>
                            <a:rPr lang="en-US" b="0" i="0" smtClean="0">
                              <a:solidFill>
                                <a:schemeClr val="bg1"/>
                              </a:solidFill>
                              <a:latin typeface="Cambria Math" panose="02040503050406030204" pitchFamily="18" charset="0"/>
                            </a:rPr>
                            <m:t>s</m:t>
                          </m:r>
                        </m:e>
                        <m:sub>
                          <m:r>
                            <a:rPr lang="en-US" b="0" i="0" smtClean="0">
                              <a:solidFill>
                                <a:schemeClr val="bg1"/>
                              </a:solidFill>
                              <a:latin typeface="Cambria Math" panose="02040503050406030204" pitchFamily="18" charset="0"/>
                            </a:rPr>
                            <m:t>1</m:t>
                          </m:r>
                        </m:sub>
                      </m:sSub>
                      <m:r>
                        <a:rPr lang="en-US" b="0" i="0"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m:rPr>
                              <m:sty m:val="p"/>
                            </m:rPr>
                            <a:rPr lang="en-US" b="0" i="0" smtClean="0">
                              <a:solidFill>
                                <a:schemeClr val="bg1"/>
                              </a:solidFill>
                              <a:latin typeface="Cambria Math" panose="02040503050406030204" pitchFamily="18" charset="0"/>
                            </a:rPr>
                            <m:t>s</m:t>
                          </m:r>
                        </m:e>
                        <m:sub>
                          <m:r>
                            <a:rPr lang="en-US" b="0" i="0"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≥0</m:t>
                      </m:r>
                    </m:oMath>
                  </a14:m>
                  <a:endParaRPr lang="en-US" dirty="0">
                    <a:solidFill>
                      <a:schemeClr val="bg1"/>
                    </a:solidFill>
                  </a:endParaRPr>
                </a:p>
              </p:txBody>
            </p:sp>
          </mc:Choice>
          <mc:Fallback xmlns="">
            <p:sp>
              <p:nvSpPr>
                <p:cNvPr id="18" name="TextBox 17">
                  <a:extLst>
                    <a:ext uri="{FF2B5EF4-FFF2-40B4-BE49-F238E27FC236}">
                      <a16:creationId xmlns:a16="http://schemas.microsoft.com/office/drawing/2014/main" xmlns:a14="http://schemas.microsoft.com/office/drawing/2010/main" xmlns="" id="{1967CDC5-BBE7-49D9-B07C-FAF5D19DCC09}"/>
                    </a:ext>
                  </a:extLst>
                </p:cNvPr>
                <p:cNvSpPr txBox="1">
                  <a:spLocks noRot="1" noChangeAspect="1" noMove="1" noResize="1" noEditPoints="1" noAdjustHandles="1" noChangeArrowheads="1" noChangeShapeType="1" noTextEdit="1"/>
                </p:cNvSpPr>
                <p:nvPr/>
              </p:nvSpPr>
              <p:spPr>
                <a:xfrm>
                  <a:off x="845389" y="629978"/>
                  <a:ext cx="2182483" cy="2308324"/>
                </a:xfrm>
                <a:prstGeom prst="rect">
                  <a:avLst/>
                </a:prstGeom>
                <a:blipFill rotWithShape="0">
                  <a:blip r:embed="rId8"/>
                  <a:stretch>
                    <a:fillRect l="-2514" t="-1319" b="-3166"/>
                  </a:stretch>
                </a:blipFill>
              </p:spPr>
              <p:txBody>
                <a:bodyPr/>
                <a:lstStyle/>
                <a:p>
                  <a:r>
                    <a:rPr lang="en-US">
                      <a:noFill/>
                    </a:rPr>
                    <a:t> </a:t>
                  </a:r>
                </a:p>
              </p:txBody>
            </p:sp>
          </mc:Fallback>
        </mc:AlternateContent>
        <p:sp>
          <p:nvSpPr>
            <p:cNvPr id="19" name="Rectangle: Rounded Corners 16">
              <a:extLst>
                <a:ext uri="{FF2B5EF4-FFF2-40B4-BE49-F238E27FC236}">
                  <a16:creationId xmlns:a16="http://schemas.microsoft.com/office/drawing/2014/main" id="{4C6C0080-5EB7-4F9B-AFB9-69610CE12359}"/>
                </a:ext>
              </a:extLst>
            </p:cNvPr>
            <p:cNvSpPr/>
            <p:nvPr/>
          </p:nvSpPr>
          <p:spPr>
            <a:xfrm>
              <a:off x="750498" y="557412"/>
              <a:ext cx="2182483" cy="238089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dirty="0">
                <a:solidFill>
                  <a:schemeClr val="tx1"/>
                </a:solidFill>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9488F469-EC3B-4F51-976E-37BF6089CDD4}"/>
                    </a:ext>
                  </a:extLst>
                </p:cNvPr>
                <p:cNvSpPr/>
                <p:nvPr/>
              </p:nvSpPr>
              <p:spPr>
                <a:xfrm>
                  <a:off x="1512499" y="1077197"/>
                  <a:ext cx="1360096" cy="1477328"/>
                </a:xfrm>
                <a:prstGeom prst="rect">
                  <a:avLst/>
                </a:prstGeom>
              </p:spPr>
              <p:txBody>
                <a:bodyPr wrap="square">
                  <a:spAutoFit/>
                </a:bodyPr>
                <a:lstStyle/>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𝑠</m:t>
                              </m:r>
                            </m:e>
                          </m:acc>
                        </m:e>
                        <m:sub>
                          <m:r>
                            <a:rPr lang="en-US" b="0" i="1" smtClean="0">
                              <a:solidFill>
                                <a:schemeClr val="bg1"/>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1</m:t>
                          </m:r>
                        </m:sub>
                      </m:sSub>
                    </m:oMath>
                  </a14:m>
                  <a:r>
                    <a:rPr lang="en-US" b="0"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𝑣</m:t>
                              </m:r>
                            </m:e>
                          </m:acc>
                        </m:e>
                        <m:sub>
                          <m:r>
                            <a:rPr lang="en-US" b="0" i="1" smtClean="0">
                              <a:solidFill>
                                <a:schemeClr val="bg1"/>
                              </a:solidFill>
                              <a:latin typeface="Cambria Math" panose="02040503050406030204" pitchFamily="18" charset="0"/>
                            </a:rPr>
                            <m:t>1</m:t>
                          </m:r>
                        </m:sub>
                      </m:sSub>
                      <m:r>
                        <a:rPr lang="en-US" b="0" i="1" smtClean="0">
                          <a:solidFill>
                            <a:schemeClr val="bg1"/>
                          </a:solidFill>
                          <a:latin typeface="Cambria Math" panose="02040503050406030204" pitchFamily="18" charset="0"/>
                        </a:rPr>
                        <m:t>=−2</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1</m:t>
                          </m:r>
                        </m:sub>
                      </m:sSub>
                    </m:oMath>
                  </a14:m>
                  <a:r>
                    <a:rPr lang="en-US" b="0"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𝑠</m:t>
                              </m:r>
                            </m:e>
                          </m:acc>
                        </m:e>
                        <m:sub>
                          <m:r>
                            <a:rPr lang="en-US" b="0" i="1"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2</m:t>
                          </m:r>
                        </m:sub>
                      </m:sSub>
                    </m:oMath>
                  </a14:m>
                  <a:r>
                    <a:rPr lang="en-US" dirty="0">
                      <a:solidFill>
                        <a:schemeClr val="bg1"/>
                      </a:solidFill>
                    </a:rPr>
                    <a:t> </a:t>
                  </a:r>
                </a:p>
                <a:p>
                  <a14:m>
                    <m:oMath xmlns:m="http://schemas.openxmlformats.org/officeDocument/2006/math">
                      <m:sSub>
                        <m:sSubPr>
                          <m:ctrlPr>
                            <a:rPr lang="en-US" b="0" i="1" smtClean="0">
                              <a:solidFill>
                                <a:schemeClr val="bg1"/>
                              </a:solidFill>
                              <a:latin typeface="Cambria Math" panose="02040503050406030204" pitchFamily="18" charset="0"/>
                            </a:rPr>
                          </m:ctrlPr>
                        </m:sSubPr>
                        <m:e>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𝑣</m:t>
                              </m:r>
                            </m:e>
                          </m:acc>
                        </m:e>
                        <m:sub>
                          <m:r>
                            <a:rPr lang="en-US" b="0" i="1"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=−3</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2</m:t>
                          </m:r>
                        </m:sub>
                      </m:sSub>
                    </m:oMath>
                  </a14:m>
                  <a:r>
                    <a:rPr lang="en-US" b="0" dirty="0">
                      <a:solidFill>
                        <a:schemeClr val="bg1"/>
                      </a:solidFill>
                    </a:rPr>
                    <a:t> </a:t>
                  </a:r>
                </a:p>
                <a:p>
                  <a14:m>
                    <m:oMath xmlns:m="http://schemas.openxmlformats.org/officeDocument/2006/math">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𝑡</m:t>
                          </m:r>
                        </m:e>
                      </m:acc>
                      <m:r>
                        <a:rPr lang="en-US" b="0" i="1" smtClean="0">
                          <a:solidFill>
                            <a:schemeClr val="bg1"/>
                          </a:solidFill>
                          <a:latin typeface="Cambria Math" panose="02040503050406030204" pitchFamily="18" charset="0"/>
                        </a:rPr>
                        <m:t>   =1</m:t>
                      </m:r>
                    </m:oMath>
                  </a14:m>
                  <a:r>
                    <a:rPr lang="en-US" dirty="0">
                      <a:solidFill>
                        <a:schemeClr val="bg1"/>
                      </a:solidFill>
                    </a:rPr>
                    <a:t> </a:t>
                  </a:r>
                </a:p>
              </p:txBody>
            </p:sp>
          </mc:Choice>
          <mc:Fallback xmlns="">
            <p:sp>
              <p:nvSpPr>
                <p:cNvPr id="20" name="Rectangle 19">
                  <a:extLst>
                    <a:ext uri="{FF2B5EF4-FFF2-40B4-BE49-F238E27FC236}">
                      <a16:creationId xmlns:a16="http://schemas.microsoft.com/office/drawing/2014/main" xmlns:a14="http://schemas.microsoft.com/office/drawing/2010/main" xmlns="" id="{9488F469-EC3B-4F51-976E-37BF6089CDD4}"/>
                    </a:ext>
                  </a:extLst>
                </p:cNvPr>
                <p:cNvSpPr>
                  <a:spLocks noRot="1" noChangeAspect="1" noMove="1" noResize="1" noEditPoints="1" noAdjustHandles="1" noChangeArrowheads="1" noChangeShapeType="1" noTextEdit="1"/>
                </p:cNvSpPr>
                <p:nvPr/>
              </p:nvSpPr>
              <p:spPr>
                <a:xfrm>
                  <a:off x="1512499" y="1077197"/>
                  <a:ext cx="1360096" cy="1477328"/>
                </a:xfrm>
                <a:prstGeom prst="rect">
                  <a:avLst/>
                </a:prstGeom>
                <a:blipFill rotWithShape="0">
                  <a:blip r:embed="rId9"/>
                  <a:stretch>
                    <a:fillRect b="-29630"/>
                  </a:stretch>
                </a:blipFill>
              </p:spPr>
              <p:txBody>
                <a:bodyPr/>
                <a:lstStyle/>
                <a:p>
                  <a:r>
                    <a:rPr lang="en-US">
                      <a:noFill/>
                    </a:rPr>
                    <a:t> </a:t>
                  </a:r>
                </a:p>
              </p:txBody>
            </p:sp>
          </mc:Fallback>
        </mc:AlternateContent>
      </p:grpSp>
      <p:cxnSp>
        <p:nvCxnSpPr>
          <p:cNvPr id="21" name="Straight Arrow Connector 20">
            <a:extLst>
              <a:ext uri="{FF2B5EF4-FFF2-40B4-BE49-F238E27FC236}">
                <a16:creationId xmlns:a16="http://schemas.microsoft.com/office/drawing/2014/main" id="{6710E28D-FFED-4E50-A2F0-A8688439D23E}"/>
              </a:ext>
            </a:extLst>
          </p:cNvPr>
          <p:cNvCxnSpPr>
            <a:cxnSpLocks/>
            <a:stCxn id="7" idx="3"/>
            <a:endCxn id="11" idx="1"/>
          </p:cNvCxnSpPr>
          <p:nvPr/>
        </p:nvCxnSpPr>
        <p:spPr>
          <a:xfrm>
            <a:off x="2550826" y="2732478"/>
            <a:ext cx="2924072" cy="176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8EEA16D-3FAC-4CB2-BF22-860158B13248}"/>
              </a:ext>
            </a:extLst>
          </p:cNvPr>
          <p:cNvCxnSpPr>
            <a:cxnSpLocks/>
            <a:stCxn id="11" idx="2"/>
            <a:endCxn id="15" idx="0"/>
          </p:cNvCxnSpPr>
          <p:nvPr/>
        </p:nvCxnSpPr>
        <p:spPr>
          <a:xfrm>
            <a:off x="6566140" y="3940537"/>
            <a:ext cx="6189" cy="5566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342E890-9464-418E-9007-04F95C2E64F6}"/>
              </a:ext>
            </a:extLst>
          </p:cNvPr>
          <p:cNvCxnSpPr>
            <a:cxnSpLocks/>
            <a:stCxn id="15" idx="1"/>
            <a:endCxn id="20" idx="3"/>
          </p:cNvCxnSpPr>
          <p:nvPr/>
        </p:nvCxnSpPr>
        <p:spPr>
          <a:xfrm flipH="1">
            <a:off x="2490440" y="5687680"/>
            <a:ext cx="2990647" cy="338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0A280E0-C4A4-48A7-AEE2-7BF417F9633D}"/>
                  </a:ext>
                </a:extLst>
              </p:cNvPr>
              <p:cNvSpPr txBox="1"/>
              <p:nvPr/>
            </p:nvSpPr>
            <p:spPr>
              <a:xfrm>
                <a:off x="3189039" y="2333113"/>
                <a:ext cx="1552755" cy="369332"/>
              </a:xfrm>
              <a:prstGeom prst="rect">
                <a:avLst/>
              </a:prstGeom>
              <a:noFill/>
            </p:spPr>
            <p:txBody>
              <a:bodyPr wrap="square" rtlCol="0">
                <a:spAutoFit/>
              </a:bodyPr>
              <a:lstStyle/>
              <a:p>
                <a:r>
                  <a:rPr lang="en-US" dirty="0">
                    <a:solidFill>
                      <a:schemeClr val="bg1"/>
                    </a:solidFill>
                  </a:rPr>
                  <a:t>Guard: </a:t>
                </a:r>
                <a14:m>
                  <m:oMath xmlns:m="http://schemas.openxmlformats.org/officeDocument/2006/math">
                    <m:r>
                      <a:rPr lang="en-US" b="0" i="1" smtClean="0">
                        <a:solidFill>
                          <a:schemeClr val="bg1"/>
                        </a:solidFill>
                        <a:latin typeface="Cambria Math" panose="02040503050406030204" pitchFamily="18" charset="0"/>
                      </a:rPr>
                      <m:t>𝑡</m:t>
                    </m:r>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charset="0"/>
                          </a:rPr>
                          <m:t>𝑐</m:t>
                        </m:r>
                      </m:e>
                      <m:sub>
                        <m:r>
                          <a:rPr lang="en-US" b="0" i="1" smtClean="0">
                            <a:solidFill>
                              <a:schemeClr val="bg1"/>
                            </a:solidFill>
                            <a:latin typeface="Cambria Math" charset="0"/>
                          </a:rPr>
                          <m:t>1</m:t>
                        </m:r>
                      </m:sub>
                    </m:sSub>
                  </m:oMath>
                </a14:m>
                <a:endParaRPr lang="en-US" dirty="0">
                  <a:solidFill>
                    <a:schemeClr val="bg1"/>
                  </a:solidFill>
                </a:endParaRPr>
              </a:p>
            </p:txBody>
          </p:sp>
        </mc:Choice>
        <mc:Fallback xmlns="">
          <p:sp>
            <p:nvSpPr>
              <p:cNvPr id="24" name="TextBox 23">
                <a:extLst>
                  <a:ext uri="{FF2B5EF4-FFF2-40B4-BE49-F238E27FC236}">
                    <a16:creationId xmlns:a16="http://schemas.microsoft.com/office/drawing/2014/main" xmlns:a14="http://schemas.microsoft.com/office/drawing/2010/main" xmlns="" id="{60A280E0-C4A4-48A7-AEE2-7BF417F9633D}"/>
                  </a:ext>
                </a:extLst>
              </p:cNvPr>
              <p:cNvSpPr txBox="1">
                <a:spLocks noRot="1" noChangeAspect="1" noMove="1" noResize="1" noEditPoints="1" noAdjustHandles="1" noChangeArrowheads="1" noChangeShapeType="1" noTextEdit="1"/>
              </p:cNvSpPr>
              <p:nvPr/>
            </p:nvSpPr>
            <p:spPr>
              <a:xfrm>
                <a:off x="3189039" y="2333113"/>
                <a:ext cx="1552755" cy="369332"/>
              </a:xfrm>
              <a:prstGeom prst="rect">
                <a:avLst/>
              </a:prstGeom>
              <a:blipFill rotWithShape="0">
                <a:blip r:embed="rId10"/>
                <a:stretch>
                  <a:fillRect l="-3137"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08AF478-A5D0-4C36-8834-6935EFF8CF80}"/>
                  </a:ext>
                </a:extLst>
              </p:cNvPr>
              <p:cNvSpPr txBox="1"/>
              <p:nvPr/>
            </p:nvSpPr>
            <p:spPr>
              <a:xfrm>
                <a:off x="4525993" y="3916192"/>
                <a:ext cx="2135037" cy="646331"/>
              </a:xfrm>
              <a:prstGeom prst="rect">
                <a:avLst/>
              </a:prstGeom>
              <a:noFill/>
            </p:spPr>
            <p:txBody>
              <a:bodyPr wrap="square" rtlCol="0">
                <a:spAutoFit/>
              </a:bodyPr>
              <a:lstStyle/>
              <a:p>
                <a:r>
                  <a:rPr lang="en-US" dirty="0">
                    <a:solidFill>
                      <a:schemeClr val="bg1"/>
                    </a:solidFill>
                  </a:rPr>
                  <a:t>Guard: </a:t>
                </a:r>
                <a14:m>
                  <m:oMath xmlns:m="http://schemas.openxmlformats.org/officeDocument/2006/math">
                    <m:sSub>
                      <m:sSubPr>
                        <m:ctrlPr>
                          <a:rPr lang="en-US" b="0" i="1" smtClean="0">
                            <a:solidFill>
                              <a:schemeClr val="bg1"/>
                            </a:solidFill>
                            <a:latin typeface="Cambria Math" panose="02040503050406030204" pitchFamily="18" charset="0"/>
                          </a:rPr>
                        </m:ctrlPr>
                      </m:sSubPr>
                      <m:e>
                        <m:r>
                          <m:rPr>
                            <m:sty m:val="p"/>
                          </m:rPr>
                          <a:rPr lang="en-US" b="0" i="0" smtClean="0">
                            <a:solidFill>
                              <a:schemeClr val="bg1"/>
                            </a:solidFill>
                            <a:latin typeface="Cambria Math" panose="02040503050406030204" pitchFamily="18" charset="0"/>
                          </a:rPr>
                          <m:t>s</m:t>
                        </m:r>
                      </m:e>
                      <m:sub>
                        <m:r>
                          <a:rPr lang="en-US" b="0" i="0" smtClean="0">
                            <a:solidFill>
                              <a:schemeClr val="bg1"/>
                            </a:solidFill>
                            <a:latin typeface="Cambria Math" panose="02040503050406030204" pitchFamily="18" charset="0"/>
                          </a:rPr>
                          <m:t>1</m:t>
                        </m:r>
                      </m:sub>
                    </m:sSub>
                    <m:r>
                      <a:rPr lang="en-US" b="0" i="0"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m:rPr>
                            <m:sty m:val="p"/>
                          </m:rPr>
                          <a:rPr lang="en-US" b="0" i="0" smtClean="0">
                            <a:solidFill>
                              <a:schemeClr val="bg1"/>
                            </a:solidFill>
                            <a:latin typeface="Cambria Math" panose="02040503050406030204" pitchFamily="18" charset="0"/>
                          </a:rPr>
                          <m:t>s</m:t>
                        </m:r>
                      </m:e>
                      <m:sub>
                        <m:r>
                          <a:rPr lang="en-US" b="0" i="0" smtClean="0">
                            <a:solidFill>
                              <a:schemeClr val="bg1"/>
                            </a:solidFill>
                            <a:latin typeface="Cambria Math" panose="02040503050406030204" pitchFamily="18" charset="0"/>
                          </a:rPr>
                          <m:t>2</m:t>
                        </m:r>
                      </m:sub>
                    </m:sSub>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charset="0"/>
                          </a:rPr>
                          <m:t>𝑐</m:t>
                        </m:r>
                      </m:e>
                      <m:sub>
                        <m:r>
                          <a:rPr lang="en-US" b="0" i="1" smtClean="0">
                            <a:solidFill>
                              <a:schemeClr val="bg1"/>
                            </a:solidFill>
                            <a:latin typeface="Cambria Math" charset="0"/>
                          </a:rPr>
                          <m:t>3</m:t>
                        </m:r>
                      </m:sub>
                    </m:sSub>
                  </m:oMath>
                </a14:m>
                <a:endParaRPr lang="en-US" dirty="0">
                  <a:solidFill>
                    <a:schemeClr val="bg1"/>
                  </a:solidFill>
                </a:endParaRPr>
              </a:p>
              <a:p>
                <a:r>
                  <a:rPr lang="en-US" dirty="0">
                    <a:solidFill>
                      <a:schemeClr val="bg1"/>
                    </a:solidFill>
                  </a:rPr>
                  <a:t>Reset:  </a:t>
                </a:r>
                <a14:m>
                  <m:oMath xmlns:m="http://schemas.openxmlformats.org/officeDocument/2006/math">
                    <m:r>
                      <a:rPr lang="en-US" b="0" i="1" smtClean="0">
                        <a:solidFill>
                          <a:schemeClr val="bg1"/>
                        </a:solidFill>
                        <a:latin typeface="Cambria Math" panose="02040503050406030204" pitchFamily="18" charset="0"/>
                      </a:rPr>
                      <m:t>𝑡</m:t>
                    </m:r>
                    <m:r>
                      <a:rPr lang="en-US" b="0" i="1" smtClean="0">
                        <a:solidFill>
                          <a:schemeClr val="bg1"/>
                        </a:solidFill>
                        <a:latin typeface="Cambria Math" panose="02040503050406030204" pitchFamily="18" charset="0"/>
                      </a:rPr>
                      <m:t>=0</m:t>
                    </m:r>
                  </m:oMath>
                </a14:m>
                <a:endParaRPr lang="en-US" dirty="0">
                  <a:solidFill>
                    <a:schemeClr val="bg1"/>
                  </a:solidFill>
                </a:endParaRPr>
              </a:p>
            </p:txBody>
          </p:sp>
        </mc:Choice>
        <mc:Fallback xmlns="">
          <p:sp>
            <p:nvSpPr>
              <p:cNvPr id="25" name="TextBox 24">
                <a:extLst>
                  <a:ext uri="{FF2B5EF4-FFF2-40B4-BE49-F238E27FC236}">
                    <a16:creationId xmlns:a16="http://schemas.microsoft.com/office/drawing/2014/main" xmlns:a14="http://schemas.microsoft.com/office/drawing/2010/main" xmlns="" id="{C08AF478-A5D0-4C36-8834-6935EFF8CF80}"/>
                  </a:ext>
                </a:extLst>
              </p:cNvPr>
              <p:cNvSpPr txBox="1">
                <a:spLocks noRot="1" noChangeAspect="1" noMove="1" noResize="1" noEditPoints="1" noAdjustHandles="1" noChangeArrowheads="1" noChangeShapeType="1" noTextEdit="1"/>
              </p:cNvSpPr>
              <p:nvPr/>
            </p:nvSpPr>
            <p:spPr>
              <a:xfrm>
                <a:off x="4525993" y="3916192"/>
                <a:ext cx="2135037" cy="646331"/>
              </a:xfrm>
              <a:prstGeom prst="rect">
                <a:avLst/>
              </a:prstGeom>
              <a:blipFill rotWithShape="0">
                <a:blip r:embed="rId11"/>
                <a:stretch>
                  <a:fillRect l="-2279" t="-4717"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1FF659E-6134-4369-86D5-265114DC3754}"/>
                  </a:ext>
                </a:extLst>
              </p:cNvPr>
              <p:cNvSpPr txBox="1"/>
              <p:nvPr/>
            </p:nvSpPr>
            <p:spPr>
              <a:xfrm>
                <a:off x="3050877" y="5343606"/>
                <a:ext cx="1861151" cy="369332"/>
              </a:xfrm>
              <a:prstGeom prst="rect">
                <a:avLst/>
              </a:prstGeom>
              <a:noFill/>
            </p:spPr>
            <p:txBody>
              <a:bodyPr wrap="square" rtlCol="0">
                <a:spAutoFit/>
              </a:bodyPr>
              <a:lstStyle/>
              <a:p>
                <a:r>
                  <a:rPr lang="en-US" dirty="0">
                    <a:solidFill>
                      <a:schemeClr val="bg1"/>
                    </a:solidFill>
                  </a:rPr>
                  <a:t>Guard: </a:t>
                </a:r>
                <a14:m>
                  <m:oMath xmlns:m="http://schemas.openxmlformats.org/officeDocument/2006/math">
                    <m:r>
                      <a:rPr lang="en-US" b="0" i="1" smtClean="0">
                        <a:solidFill>
                          <a:schemeClr val="bg1"/>
                        </a:solidFill>
                        <a:latin typeface="Cambria Math" panose="02040503050406030204" pitchFamily="18" charset="0"/>
                      </a:rPr>
                      <m:t>𝑡</m:t>
                    </m:r>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charset="0"/>
                          </a:rPr>
                          <m:t>𝑐</m:t>
                        </m:r>
                      </m:e>
                      <m:sub>
                        <m:r>
                          <a:rPr lang="en-US" b="0" i="1" smtClean="0">
                            <a:solidFill>
                              <a:schemeClr val="bg1"/>
                            </a:solidFill>
                            <a:latin typeface="Cambria Math" charset="0"/>
                          </a:rPr>
                          <m:t>2</m:t>
                        </m:r>
                      </m:sub>
                    </m:sSub>
                  </m:oMath>
                </a14:m>
                <a:endParaRPr lang="en-US" dirty="0">
                  <a:solidFill>
                    <a:schemeClr val="bg1"/>
                  </a:solidFill>
                </a:endParaRPr>
              </a:p>
            </p:txBody>
          </p:sp>
        </mc:Choice>
        <mc:Fallback xmlns="">
          <p:sp>
            <p:nvSpPr>
              <p:cNvPr id="26" name="TextBox 25">
                <a:extLst>
                  <a:ext uri="{FF2B5EF4-FFF2-40B4-BE49-F238E27FC236}">
                    <a16:creationId xmlns:a16="http://schemas.microsoft.com/office/drawing/2014/main" xmlns:a14="http://schemas.microsoft.com/office/drawing/2010/main" xmlns="" id="{F1FF659E-6134-4369-86D5-265114DC3754}"/>
                  </a:ext>
                </a:extLst>
              </p:cNvPr>
              <p:cNvSpPr txBox="1">
                <a:spLocks noRot="1" noChangeAspect="1" noMove="1" noResize="1" noEditPoints="1" noAdjustHandles="1" noChangeArrowheads="1" noChangeShapeType="1" noTextEdit="1"/>
              </p:cNvSpPr>
              <p:nvPr/>
            </p:nvSpPr>
            <p:spPr>
              <a:xfrm>
                <a:off x="3050877" y="5343606"/>
                <a:ext cx="1861151" cy="369332"/>
              </a:xfrm>
              <a:prstGeom prst="rect">
                <a:avLst/>
              </a:prstGeom>
              <a:blipFill rotWithShape="0">
                <a:blip r:embed="rId12"/>
                <a:stretch>
                  <a:fillRect l="-2614" t="-10000" b="-26667"/>
                </a:stretch>
              </a:blipFill>
            </p:spPr>
            <p:txBody>
              <a:bodyPr/>
              <a:lstStyle/>
              <a:p>
                <a:r>
                  <a:rPr lang="en-US">
                    <a:noFill/>
                  </a:rPr>
                  <a:t> </a:t>
                </a:r>
              </a:p>
            </p:txBody>
          </p:sp>
        </mc:Fallback>
      </mc:AlternateContent>
      <p:sp>
        <p:nvSpPr>
          <p:cNvPr id="27" name="Oval 26">
            <a:extLst>
              <a:ext uri="{FF2B5EF4-FFF2-40B4-BE49-F238E27FC236}">
                <a16:creationId xmlns:a16="http://schemas.microsoft.com/office/drawing/2014/main" id="{B8601C5D-0A36-430F-9A7D-15079E92DC49}"/>
              </a:ext>
            </a:extLst>
          </p:cNvPr>
          <p:cNvSpPr/>
          <p:nvPr/>
        </p:nvSpPr>
        <p:spPr>
          <a:xfrm>
            <a:off x="4165121" y="5360797"/>
            <a:ext cx="431321" cy="32780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69D152D-89EC-412F-97A5-3DD7FFC55CBF}"/>
              </a:ext>
            </a:extLst>
          </p:cNvPr>
          <p:cNvSpPr txBox="1"/>
          <p:nvPr/>
        </p:nvSpPr>
        <p:spPr>
          <a:xfrm>
            <a:off x="3749615" y="4832354"/>
            <a:ext cx="1552755" cy="369332"/>
          </a:xfrm>
          <a:prstGeom prst="rect">
            <a:avLst/>
          </a:prstGeom>
          <a:noFill/>
        </p:spPr>
        <p:txBody>
          <a:bodyPr wrap="square" rtlCol="0">
            <a:spAutoFit/>
          </a:bodyPr>
          <a:lstStyle/>
          <a:p>
            <a:r>
              <a:rPr lang="en-US" dirty="0">
                <a:solidFill>
                  <a:srgbClr val="FF0000"/>
                </a:solidFill>
              </a:rPr>
              <a:t>Reaction time</a:t>
            </a:r>
          </a:p>
        </p:txBody>
      </p:sp>
      <p:cxnSp>
        <p:nvCxnSpPr>
          <p:cNvPr id="29" name="Straight Arrow Connector 28">
            <a:extLst>
              <a:ext uri="{FF2B5EF4-FFF2-40B4-BE49-F238E27FC236}">
                <a16:creationId xmlns:a16="http://schemas.microsoft.com/office/drawing/2014/main" id="{2C09BBB0-3FBA-4E1D-B6CC-61AEC0552049}"/>
              </a:ext>
            </a:extLst>
          </p:cNvPr>
          <p:cNvCxnSpPr>
            <a:cxnSpLocks/>
          </p:cNvCxnSpPr>
          <p:nvPr/>
        </p:nvCxnSpPr>
        <p:spPr>
          <a:xfrm flipV="1">
            <a:off x="4380782" y="5113387"/>
            <a:ext cx="0" cy="2474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72C97CD-00F4-4D21-ADCC-908C5FF98165}"/>
              </a:ext>
            </a:extLst>
          </p:cNvPr>
          <p:cNvSpPr txBox="1"/>
          <p:nvPr/>
        </p:nvSpPr>
        <p:spPr>
          <a:xfrm>
            <a:off x="7396432" y="78680"/>
            <a:ext cx="3495136" cy="1477328"/>
          </a:xfrm>
          <a:prstGeom prst="rect">
            <a:avLst/>
          </a:prstGeom>
          <a:noFill/>
        </p:spPr>
        <p:txBody>
          <a:bodyPr wrap="square" rtlCol="0">
            <a:spAutoFit/>
          </a:bodyPr>
          <a:lstStyle/>
          <a:p>
            <a:r>
              <a:rPr lang="en-US" dirty="0">
                <a:solidFill>
                  <a:schemeClr val="bg1"/>
                </a:solidFill>
              </a:rPr>
              <a:t>Initial Set</a:t>
            </a:r>
          </a:p>
          <a:p>
            <a:endParaRPr lang="en-US" dirty="0">
              <a:solidFill>
                <a:schemeClr val="bg1"/>
              </a:solidFill>
            </a:endParaRPr>
          </a:p>
          <a:p>
            <a:r>
              <a:rPr lang="en-US" dirty="0">
                <a:solidFill>
                  <a:schemeClr val="bg1"/>
                </a:solidFill>
              </a:rPr>
              <a:t>Time Bound: 10s</a:t>
            </a:r>
          </a:p>
          <a:p>
            <a:endParaRPr lang="en-US" dirty="0">
              <a:solidFill>
                <a:schemeClr val="bg1"/>
              </a:solidFill>
            </a:endParaRPr>
          </a:p>
          <a:p>
            <a:r>
              <a:rPr lang="en-US" dirty="0">
                <a:solidFill>
                  <a:schemeClr val="bg1"/>
                </a:solidFill>
              </a:rPr>
              <a:t>Unsafe Set</a:t>
            </a:r>
          </a:p>
        </p:txBody>
      </p:sp>
      <p:pic>
        <p:nvPicPr>
          <p:cNvPr id="36" name="Picture 35"/>
          <p:cNvPicPr>
            <a:picLocks noChangeAspect="1"/>
          </p:cNvPicPr>
          <p:nvPr/>
        </p:nvPicPr>
        <p:blipFill rotWithShape="1">
          <a:blip r:embed="rId13" cstate="email">
            <a:extLst>
              <a:ext uri="{28A0092B-C50C-407E-A947-70E740481C1C}">
                <a14:useLocalDpi xmlns:a14="http://schemas.microsoft.com/office/drawing/2010/main"/>
              </a:ext>
            </a:extLst>
          </a:blip>
          <a:srcRect t="-2182" b="-1805"/>
          <a:stretch/>
        </p:blipFill>
        <p:spPr>
          <a:xfrm>
            <a:off x="9908" y="360951"/>
            <a:ext cx="2240872" cy="880238"/>
          </a:xfrm>
          <a:prstGeom prst="rect">
            <a:avLst/>
          </a:prstGeom>
        </p:spPr>
      </p:pic>
    </p:spTree>
    <p:extLst>
      <p:ext uri="{BB962C8B-B14F-4D97-AF65-F5344CB8AC3E}">
        <p14:creationId xmlns:p14="http://schemas.microsoft.com/office/powerpoint/2010/main" val="1924255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EC171D7-CE08-4B71-9E23-06C7534F3846}"/>
              </a:ext>
            </a:extLst>
          </p:cNvPr>
          <p:cNvSpPr/>
          <p:nvPr/>
        </p:nvSpPr>
        <p:spPr>
          <a:xfrm>
            <a:off x="87306" y="1498600"/>
            <a:ext cx="9059821" cy="51175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0421A-0326-4C43-9205-6AA76107440A}"/>
              </a:ext>
            </a:extLst>
          </p:cNvPr>
          <p:cNvSpPr>
            <a:spLocks noGrp="1"/>
          </p:cNvSpPr>
          <p:nvPr>
            <p:ph type="title"/>
          </p:nvPr>
        </p:nvSpPr>
        <p:spPr/>
        <p:txBody>
          <a:bodyPr/>
          <a:lstStyle/>
          <a:p>
            <a:r>
              <a:rPr lang="en-US" dirty="0"/>
              <a:t>C2E2 Architecture </a:t>
            </a:r>
          </a:p>
        </p:txBody>
      </p:sp>
      <p:sp>
        <p:nvSpPr>
          <p:cNvPr id="4" name="Slide Number Placeholder 3">
            <a:extLst>
              <a:ext uri="{FF2B5EF4-FFF2-40B4-BE49-F238E27FC236}">
                <a16:creationId xmlns:a16="http://schemas.microsoft.com/office/drawing/2014/main" id="{49E5027C-278E-4C6B-98EA-425808EE5E32}"/>
              </a:ext>
            </a:extLst>
          </p:cNvPr>
          <p:cNvSpPr>
            <a:spLocks noGrp="1"/>
          </p:cNvSpPr>
          <p:nvPr>
            <p:ph type="sldNum" sz="quarter" idx="12"/>
          </p:nvPr>
        </p:nvSpPr>
        <p:spPr/>
        <p:txBody>
          <a:bodyPr/>
          <a:lstStyle/>
          <a:p>
            <a:fld id="{4FAB73BC-B049-4115-A692-8D63A059BFB8}" type="slidenum">
              <a:rPr lang="en-US" smtClean="0"/>
              <a:pPr/>
              <a:t>36</a:t>
            </a:fld>
            <a:endParaRPr lang="en-US" dirty="0"/>
          </a:p>
        </p:txBody>
      </p:sp>
      <p:pic>
        <p:nvPicPr>
          <p:cNvPr id="6" name="Picture 5" descr="A close up of a logo&#10;&#10;Description generated with very high confidence">
            <a:extLst>
              <a:ext uri="{FF2B5EF4-FFF2-40B4-BE49-F238E27FC236}">
                <a16:creationId xmlns:a16="http://schemas.microsoft.com/office/drawing/2014/main" id="{4F2CEA41-45E9-4D2B-9C76-9D8280C4A6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139" y="1714987"/>
            <a:ext cx="8711921" cy="4684797"/>
          </a:xfrm>
          <a:prstGeom prst="rect">
            <a:avLst/>
          </a:prstGeom>
        </p:spPr>
      </p:pic>
    </p:spTree>
    <p:extLst>
      <p:ext uri="{BB962C8B-B14F-4D97-AF65-F5344CB8AC3E}">
        <p14:creationId xmlns:p14="http://schemas.microsoft.com/office/powerpoint/2010/main" val="3612593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0F68-6C3E-4A85-A83D-58438FC4D81D}"/>
              </a:ext>
            </a:extLst>
          </p:cNvPr>
          <p:cNvSpPr>
            <a:spLocks noGrp="1"/>
          </p:cNvSpPr>
          <p:nvPr>
            <p:ph type="title"/>
          </p:nvPr>
        </p:nvSpPr>
        <p:spPr/>
        <p:txBody>
          <a:bodyPr/>
          <a:lstStyle/>
          <a:p>
            <a:r>
              <a:rPr lang="en-US" dirty="0"/>
              <a:t>More features</a:t>
            </a:r>
          </a:p>
        </p:txBody>
      </p:sp>
      <p:sp>
        <p:nvSpPr>
          <p:cNvPr id="3" name="Content Placeholder 2">
            <a:extLst>
              <a:ext uri="{FF2B5EF4-FFF2-40B4-BE49-F238E27FC236}">
                <a16:creationId xmlns:a16="http://schemas.microsoft.com/office/drawing/2014/main" id="{B54D92C7-17B8-4AE4-888F-E85336D4532A}"/>
              </a:ext>
            </a:extLst>
          </p:cNvPr>
          <p:cNvSpPr>
            <a:spLocks noGrp="1"/>
          </p:cNvSpPr>
          <p:nvPr>
            <p:ph idx="1"/>
          </p:nvPr>
        </p:nvSpPr>
        <p:spPr/>
        <p:txBody>
          <a:bodyPr/>
          <a:lstStyle/>
          <a:p>
            <a:r>
              <a:rPr lang="en-US" dirty="0"/>
              <a:t>Log file to debug</a:t>
            </a:r>
          </a:p>
          <a:p>
            <a:r>
              <a:rPr lang="en-US" dirty="0"/>
              <a:t>Plotted pictures are saved in the work-</a:t>
            </a:r>
            <a:r>
              <a:rPr lang="en-US" dirty="0" err="1"/>
              <a:t>dir</a:t>
            </a:r>
            <a:r>
              <a:rPr lang="en-US" dirty="0"/>
              <a:t> folder</a:t>
            </a:r>
          </a:p>
          <a:p>
            <a:r>
              <a:rPr lang="en-US" dirty="0"/>
              <a:t>Command line version</a:t>
            </a:r>
          </a:p>
        </p:txBody>
      </p:sp>
      <p:sp>
        <p:nvSpPr>
          <p:cNvPr id="4" name="Slide Number Placeholder 3">
            <a:extLst>
              <a:ext uri="{FF2B5EF4-FFF2-40B4-BE49-F238E27FC236}">
                <a16:creationId xmlns:a16="http://schemas.microsoft.com/office/drawing/2014/main" id="{75A20C19-0E80-46BD-AB79-63E8B77F7D0D}"/>
              </a:ext>
            </a:extLst>
          </p:cNvPr>
          <p:cNvSpPr>
            <a:spLocks noGrp="1"/>
          </p:cNvSpPr>
          <p:nvPr>
            <p:ph type="sldNum" sz="quarter" idx="12"/>
          </p:nvPr>
        </p:nvSpPr>
        <p:spPr/>
        <p:txBody>
          <a:bodyPr/>
          <a:lstStyle/>
          <a:p>
            <a:fld id="{4FAB73BC-B049-4115-A692-8D63A059BFB8}" type="slidenum">
              <a:rPr lang="en-US" smtClean="0"/>
              <a:pPr/>
              <a:t>37</a:t>
            </a:fld>
            <a:endParaRPr lang="en-US" dirty="0"/>
          </a:p>
        </p:txBody>
      </p:sp>
    </p:spTree>
    <p:extLst>
      <p:ext uri="{BB962C8B-B14F-4D97-AF65-F5344CB8AC3E}">
        <p14:creationId xmlns:p14="http://schemas.microsoft.com/office/powerpoint/2010/main" val="1505784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What we don</a:t>
            </a:r>
            <a:r>
              <a:rPr lang="mr-IN" sz="3200" dirty="0"/>
              <a:t>’</a:t>
            </a:r>
            <a:r>
              <a:rPr lang="en-US" sz="3200" dirty="0"/>
              <a:t>t know</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Sample efficiency of the algorithms</a:t>
                </a:r>
              </a:p>
              <a:p>
                <a:pPr lvl="1"/>
                <a:r>
                  <a:rPr lang="en-US" dirty="0"/>
                  <a:t>Towards that [Girard Pappas 2006]</a:t>
                </a:r>
              </a:p>
              <a:p>
                <a:pPr lvl="1"/>
                <a:r>
                  <a:rPr lang="en-US" b="1" dirty="0">
                    <a:solidFill>
                      <a:srgbClr val="00B0F0"/>
                    </a:solidFill>
                  </a:rPr>
                  <a:t>[Fan et al. </a:t>
                </a:r>
                <a:r>
                  <a:rPr lang="en-US" b="1" dirty="0" err="1">
                    <a:solidFill>
                      <a:srgbClr val="00B0F0"/>
                    </a:solidFill>
                  </a:rPr>
                  <a:t>EmSoft</a:t>
                </a:r>
                <a:r>
                  <a:rPr lang="en-US" b="1" dirty="0">
                    <a:solidFill>
                      <a:srgbClr val="00B0F0"/>
                    </a:solidFill>
                  </a:rPr>
                  <a:t> 2016] [</a:t>
                </a:r>
                <a:r>
                  <a:rPr lang="en-US" b="1" dirty="0" err="1">
                    <a:solidFill>
                      <a:srgbClr val="00B0F0"/>
                    </a:solidFill>
                  </a:rPr>
                  <a:t>Liberzon</a:t>
                </a:r>
                <a:r>
                  <a:rPr lang="en-US" b="1" dirty="0">
                    <a:solidFill>
                      <a:srgbClr val="00B0F0"/>
                    </a:solidFill>
                  </a:rPr>
                  <a:t> Mitra 2016]</a:t>
                </a:r>
              </a:p>
              <a:p>
                <a:r>
                  <a:rPr lang="en-US" dirty="0"/>
                  <a:t>Unbounded initial set and time horizon</a:t>
                </a:r>
              </a:p>
              <a:p>
                <a:r>
                  <a:rPr lang="en-US" dirty="0"/>
                  <a:t>How to verify open models?</a:t>
                </a:r>
              </a:p>
              <a:p>
                <a:pPr lvl="1"/>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𝑥</m:t>
                        </m:r>
                      </m:e>
                    </m:acc>
                    <m:d>
                      <m:dPr>
                        <m:ctrlPr>
                          <a:rPr lang="en-US" b="0" i="1" dirty="0" smtClean="0">
                            <a:latin typeface="Cambria Math" panose="02040503050406030204" pitchFamily="18" charset="0"/>
                          </a:rPr>
                        </m:ctrlPr>
                      </m:dPr>
                      <m:e>
                        <m:r>
                          <a:rPr lang="en-US" b="0" i="1" dirty="0" smtClean="0">
                            <a:latin typeface="Cambria Math" charset="0"/>
                          </a:rPr>
                          <m:t>𝑡</m:t>
                        </m:r>
                      </m:e>
                    </m:d>
                    <m:r>
                      <a:rPr lang="en-US" b="0" i="1" dirty="0" smtClean="0">
                        <a:latin typeface="Cambria Math" charset="0"/>
                      </a:rPr>
                      <m:t>=</m:t>
                    </m:r>
                    <m:r>
                      <a:rPr lang="en-US" b="0" i="1" dirty="0" smtClean="0">
                        <a:latin typeface="Cambria Math" charset="0"/>
                      </a:rPr>
                      <m:t>𝑓</m:t>
                    </m:r>
                    <m:d>
                      <m:dPr>
                        <m:ctrlPr>
                          <a:rPr lang="en-US" b="0" i="1" dirty="0" smtClean="0">
                            <a:latin typeface="Cambria Math" panose="02040503050406030204" pitchFamily="18" charset="0"/>
                          </a:rPr>
                        </m:ctrlPr>
                      </m:dPr>
                      <m:e>
                        <m:r>
                          <a:rPr lang="en-US" b="0" i="1" dirty="0" smtClean="0">
                            <a:latin typeface="Cambria Math" charset="0"/>
                          </a:rPr>
                          <m:t>𝑥</m:t>
                        </m:r>
                        <m:d>
                          <m:dPr>
                            <m:ctrlPr>
                              <a:rPr lang="en-US" b="0" i="1" dirty="0" smtClean="0">
                                <a:latin typeface="Cambria Math" panose="02040503050406030204" pitchFamily="18" charset="0"/>
                              </a:rPr>
                            </m:ctrlPr>
                          </m:dPr>
                          <m:e>
                            <m:r>
                              <a:rPr lang="en-US" b="0" i="1" dirty="0" smtClean="0">
                                <a:latin typeface="Cambria Math" charset="0"/>
                              </a:rPr>
                              <m:t>𝑡</m:t>
                            </m:r>
                          </m:e>
                        </m:d>
                        <m:r>
                          <a:rPr lang="en-US" b="0" i="1" dirty="0" smtClean="0">
                            <a:latin typeface="Cambria Math" charset="0"/>
                          </a:rPr>
                          <m:t>, </m:t>
                        </m:r>
                        <m:r>
                          <a:rPr lang="en-US" b="0" i="1" dirty="0" smtClean="0">
                            <a:latin typeface="Cambria Math" charset="0"/>
                          </a:rPr>
                          <m:t>𝑢</m:t>
                        </m:r>
                        <m:d>
                          <m:dPr>
                            <m:ctrlPr>
                              <a:rPr lang="en-US" b="0" i="1" dirty="0" smtClean="0">
                                <a:latin typeface="Cambria Math" panose="02040503050406030204" pitchFamily="18" charset="0"/>
                              </a:rPr>
                            </m:ctrlPr>
                          </m:dPr>
                          <m:e>
                            <m:r>
                              <a:rPr lang="en-US" b="0" i="1" dirty="0" smtClean="0">
                                <a:latin typeface="Cambria Math" charset="0"/>
                              </a:rPr>
                              <m:t>𝑡</m:t>
                            </m:r>
                          </m:e>
                        </m:d>
                      </m:e>
                    </m:d>
                    <m:r>
                      <a:rPr lang="en-US" b="0" i="1" dirty="0" smtClean="0">
                        <a:latin typeface="Cambria Math" charset="0"/>
                      </a:rPr>
                      <m:t>,  </m:t>
                    </m:r>
                    <m:sSub>
                      <m:sSubPr>
                        <m:ctrlPr>
                          <a:rPr lang="en-US" b="0" i="1" dirty="0" smtClean="0">
                            <a:latin typeface="Cambria Math" panose="02040503050406030204" pitchFamily="18" charset="0"/>
                          </a:rPr>
                        </m:ctrlPr>
                      </m:sSubPr>
                      <m:e>
                        <m:r>
                          <a:rPr lang="en-US" b="0" i="1" dirty="0" smtClean="0">
                            <a:latin typeface="Cambria Math" charset="0"/>
                          </a:rPr>
                          <m:t>𝑥</m:t>
                        </m:r>
                      </m:e>
                      <m:sub>
                        <m:r>
                          <a:rPr lang="en-US" b="0" i="1" dirty="0" smtClean="0">
                            <a:latin typeface="Cambria Math" charset="0"/>
                          </a:rPr>
                          <m:t>0</m:t>
                        </m:r>
                      </m:sub>
                    </m:sSub>
                    <m:r>
                      <a:rPr lang="en-US" b="0" i="1" dirty="0" smtClean="0">
                        <a:latin typeface="Cambria Math" charset="0"/>
                      </a:rPr>
                      <m:t>∈</m:t>
                    </m:r>
                    <m:r>
                      <m:rPr>
                        <m:sty m:val="p"/>
                      </m:rPr>
                      <a:rPr lang="en-US" b="0" i="0" dirty="0" smtClean="0">
                        <a:latin typeface="Cambria Math" charset="0"/>
                      </a:rPr>
                      <m:t>Θ</m:t>
                    </m:r>
                    <m:r>
                      <a:rPr lang="en-US" b="0" i="1" dirty="0" smtClean="0">
                        <a:latin typeface="Cambria Math" charset="0"/>
                      </a:rPr>
                      <m:t> </m:t>
                    </m:r>
                    <m:r>
                      <a:rPr lang="en-US" b="0" i="1" dirty="0" smtClean="0">
                        <a:latin typeface="Cambria Math" charset="0"/>
                      </a:rPr>
                      <m:t>𝑢</m:t>
                    </m:r>
                    <m:r>
                      <a:rPr lang="en-US" b="0" i="1" dirty="0" smtClean="0">
                        <a:latin typeface="Cambria Math" charset="0"/>
                      </a:rPr>
                      <m:t>∈ </m:t>
                    </m:r>
                    <m:r>
                      <a:rPr lang="en-US" b="0" i="1" dirty="0" smtClean="0">
                        <a:latin typeface="Cambria Math" charset="0"/>
                        <a:ea typeface="Cambria Math" charset="0"/>
                        <a:cs typeface="Cambria Math" charset="0"/>
                      </a:rPr>
                      <m:t>𝒰</m:t>
                    </m:r>
                  </m:oMath>
                </a14:m>
                <a:endParaRPr lang="en-US" b="0" dirty="0">
                  <a:ea typeface="Cambria Math" charset="0"/>
                  <a:cs typeface="Cambria Math" charset="0"/>
                </a:endParaRPr>
              </a:p>
              <a:p>
                <a:pPr lvl="1"/>
                <a:r>
                  <a:rPr lang="en-US" dirty="0"/>
                  <a:t>Ongoing work with </a:t>
                </a:r>
                <a:r>
                  <a:rPr lang="en-US" dirty="0">
                    <a:ea typeface="Cambria Math" charset="0"/>
                    <a:cs typeface="Cambria Math" charset="0"/>
                  </a:rPr>
                  <a:t> </a:t>
                </a:r>
                <a14:m>
                  <m:oMath xmlns:m="http://schemas.openxmlformats.org/officeDocument/2006/math">
                    <m:r>
                      <a:rPr lang="en-US" i="1" dirty="0">
                        <a:latin typeface="Cambria Math" charset="0"/>
                        <a:ea typeface="Cambria Math" charset="0"/>
                        <a:cs typeface="Cambria Math" charset="0"/>
                      </a:rPr>
                      <m:t>𝒰</m:t>
                    </m:r>
                    <m:r>
                      <a:rPr lang="en-US" b="0" i="1" dirty="0" smtClean="0">
                        <a:latin typeface="Cambria Math" charset="0"/>
                        <a:ea typeface="Cambria Math" charset="0"/>
                        <a:cs typeface="Cambria Math" charset="0"/>
                      </a:rPr>
                      <m:t>={</m:t>
                    </m:r>
                    <m:sSub>
                      <m:sSubPr>
                        <m:ctrlPr>
                          <a:rPr lang="en-US" b="0" i="1" dirty="0" smtClean="0">
                            <a:latin typeface="Cambria Math" panose="02040503050406030204" pitchFamily="18" charset="0"/>
                            <a:ea typeface="Cambria Math" charset="0"/>
                            <a:cs typeface="Cambria Math" charset="0"/>
                          </a:rPr>
                        </m:ctrlPr>
                      </m:sSubPr>
                      <m:e>
                        <m:r>
                          <a:rPr lang="en-US" b="0" i="1" dirty="0" smtClean="0">
                            <a:latin typeface="Cambria Math" charset="0"/>
                            <a:ea typeface="Cambria Math" charset="0"/>
                            <a:cs typeface="Cambria Math" charset="0"/>
                          </a:rPr>
                          <m:t>𝑢</m:t>
                        </m:r>
                      </m:e>
                      <m:sub>
                        <m:r>
                          <a:rPr lang="en-US" b="0" i="1" dirty="0" smtClean="0">
                            <a:latin typeface="Cambria Math" charset="0"/>
                            <a:ea typeface="Cambria Math" charset="0"/>
                            <a:cs typeface="Cambria Math" charset="0"/>
                          </a:rPr>
                          <m:t>1</m:t>
                        </m:r>
                      </m:sub>
                    </m:sSub>
                    <m:r>
                      <a:rPr lang="en-US" b="0" i="1" dirty="0" smtClean="0">
                        <a:latin typeface="Cambria Math" charset="0"/>
                        <a:ea typeface="Cambria Math" charset="0"/>
                        <a:cs typeface="Cambria Math" charset="0"/>
                      </a:rPr>
                      <m:t>,..,</m:t>
                    </m:r>
                    <m:sSub>
                      <m:sSubPr>
                        <m:ctrlPr>
                          <a:rPr lang="en-US" b="0" i="1" dirty="0" smtClean="0">
                            <a:latin typeface="Cambria Math" panose="02040503050406030204" pitchFamily="18" charset="0"/>
                            <a:ea typeface="Cambria Math" charset="0"/>
                            <a:cs typeface="Cambria Math" charset="0"/>
                          </a:rPr>
                        </m:ctrlPr>
                      </m:sSubPr>
                      <m:e>
                        <m:r>
                          <a:rPr lang="en-US" b="0" i="1" dirty="0" smtClean="0">
                            <a:latin typeface="Cambria Math" charset="0"/>
                            <a:ea typeface="Cambria Math" charset="0"/>
                            <a:cs typeface="Cambria Math" charset="0"/>
                          </a:rPr>
                          <m:t>𝑢</m:t>
                        </m:r>
                      </m:e>
                      <m:sub>
                        <m:r>
                          <a:rPr lang="en-US" b="0" i="1" dirty="0" smtClean="0">
                            <a:latin typeface="Cambria Math" charset="0"/>
                            <a:ea typeface="Cambria Math" charset="0"/>
                            <a:cs typeface="Cambria Math" charset="0"/>
                          </a:rPr>
                          <m:t>𝑘</m:t>
                        </m:r>
                      </m:sub>
                    </m:sSub>
                    <m:r>
                      <a:rPr lang="en-US" b="0" i="1" dirty="0" smtClean="0">
                        <a:latin typeface="Cambria Math" charset="0"/>
                        <a:ea typeface="Cambria Math" charset="0"/>
                        <a:cs typeface="Cambria Math" charset="0"/>
                      </a:rPr>
                      <m:t>}</m:t>
                    </m:r>
                  </m:oMath>
                </a14:m>
                <a:endParaRPr lang="en-US" dirty="0"/>
              </a:p>
              <a:p>
                <a:r>
                  <a:rPr lang="en-US" dirty="0"/>
                  <a:t>More general models with uncertainty</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704" t="-1752" b="-269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EAAE5373-EA94-42CD-B08F-88E8C680AB44}" type="slidenum">
              <a:rPr lang="en-US" smtClean="0"/>
              <a:t>38</a:t>
            </a:fld>
            <a:endParaRPr lang="en-US"/>
          </a:p>
        </p:txBody>
      </p:sp>
    </p:spTree>
    <p:extLst>
      <p:ext uri="{BB962C8B-B14F-4D97-AF65-F5344CB8AC3E}">
        <p14:creationId xmlns:p14="http://schemas.microsoft.com/office/powerpoint/2010/main" val="110240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AE5373-EA94-42CD-B08F-88E8C680AB44}" type="slidenum">
              <a:rPr lang="en-US" smtClean="0"/>
              <a:t>39</a:t>
            </a:fld>
            <a:endParaRPr lang="en-US"/>
          </a:p>
        </p:txBody>
      </p:sp>
      <p:sp>
        <p:nvSpPr>
          <p:cNvPr id="3" name="Title 1"/>
          <p:cNvSpPr txBox="1">
            <a:spLocks/>
          </p:cNvSpPr>
          <p:nvPr/>
        </p:nvSpPr>
        <p:spPr>
          <a:xfrm>
            <a:off x="457200" y="274638"/>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Georgia"/>
                <a:ea typeface="+mj-ea"/>
                <a:cs typeface="Georgia"/>
              </a:defRPr>
            </a:lvl1pPr>
          </a:lstStyle>
          <a:p>
            <a:r>
              <a:rPr lang="en-US" dirty="0">
                <a:solidFill>
                  <a:schemeClr val="bg1">
                    <a:lumMod val="85000"/>
                  </a:schemeClr>
                </a:solidFill>
                <a:latin typeface="+mn-lt"/>
              </a:rPr>
              <a:t>Hybrid models</a:t>
            </a:r>
          </a:p>
        </p:txBody>
      </p:sp>
      <p:grpSp>
        <p:nvGrpSpPr>
          <p:cNvPr id="5" name="Group 4"/>
          <p:cNvGrpSpPr/>
          <p:nvPr/>
        </p:nvGrpSpPr>
        <p:grpSpPr>
          <a:xfrm>
            <a:off x="2559015" y="1722439"/>
            <a:ext cx="4025969" cy="3594961"/>
            <a:chOff x="2125450" y="1577924"/>
            <a:chExt cx="4620775" cy="4126089"/>
          </a:xfrm>
        </p:grpSpPr>
        <mc:AlternateContent xmlns:mc="http://schemas.openxmlformats.org/markup-compatibility/2006" xmlns:a14="http://schemas.microsoft.com/office/drawing/2010/main">
          <mc:Choice Requires="a14">
            <p:sp>
              <p:nvSpPr>
                <p:cNvPr id="6" name="Rounded Rectangle 5"/>
                <p:cNvSpPr/>
                <p:nvPr/>
              </p:nvSpPr>
              <p:spPr>
                <a:xfrm>
                  <a:off x="2125450" y="1577924"/>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1</m:t>
                            </m:r>
                          </m:sub>
                        </m:sSub>
                      </m:oMath>
                    </m:oMathPara>
                  </a14:m>
                  <a:endParaRPr lang="en-US" sz="2400" i="1" dirty="0">
                    <a:latin typeface="Cambria Math"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2125450" y="1577924"/>
                  <a:ext cx="1095096" cy="972942"/>
                </a:xfrm>
                <a:prstGeom prst="roundRect">
                  <a:avLst>
                    <a:gd name="adj" fmla="val 0"/>
                  </a:avLst>
                </a:prstGeom>
                <a:blipFill rotWithShape="0">
                  <a:blip r:embed="rId3"/>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3852003" y="1577924"/>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2</m:t>
                            </m:r>
                          </m:sub>
                        </m:sSub>
                      </m:oMath>
                    </m:oMathPara>
                  </a14:m>
                  <a:endParaRPr lang="en-US" sz="2400" i="1" dirty="0">
                    <a:latin typeface="Cambria Math" charset="0"/>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3852003" y="1577924"/>
                  <a:ext cx="1095096" cy="972942"/>
                </a:xfrm>
                <a:prstGeom prst="roundRect">
                  <a:avLst>
                    <a:gd name="adj" fmla="val 0"/>
                  </a:avLst>
                </a:prstGeom>
                <a:blipFill rotWithShape="0">
                  <a:blip r:embed="rId4"/>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p:cNvSpPr/>
                <p:nvPr/>
              </p:nvSpPr>
              <p:spPr>
                <a:xfrm>
                  <a:off x="5578556" y="1577924"/>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3</m:t>
                            </m:r>
                          </m:sub>
                        </m:sSub>
                      </m:oMath>
                    </m:oMathPara>
                  </a14:m>
                  <a:endParaRPr lang="en-US" sz="2400" i="1" dirty="0">
                    <a:latin typeface="Cambria Math"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5578556" y="1577924"/>
                  <a:ext cx="1095096" cy="972942"/>
                </a:xfrm>
                <a:prstGeom prst="roundRect">
                  <a:avLst>
                    <a:gd name="adj" fmla="val 0"/>
                  </a:avLst>
                </a:prstGeom>
                <a:blipFill rotWithShape="0">
                  <a:blip r:embed="rId5"/>
                  <a:stretch>
                    <a:fillRect/>
                  </a:stretch>
                </a:blipFill>
                <a:ln>
                  <a:solidFill>
                    <a:schemeClr val="bg2"/>
                  </a:solidFill>
                </a:ln>
              </p:spPr>
              <p:txBody>
                <a:bodyPr/>
                <a:lstStyle/>
                <a:p>
                  <a:r>
                    <a:rPr lang="en-US">
                      <a:noFill/>
                    </a:rPr>
                    <a:t> </a:t>
                  </a:r>
                </a:p>
              </p:txBody>
            </p:sp>
          </mc:Fallback>
        </mc:AlternateContent>
        <p:sp>
          <p:nvSpPr>
            <p:cNvPr id="16" name="Arc 15"/>
            <p:cNvSpPr/>
            <p:nvPr/>
          </p:nvSpPr>
          <p:spPr>
            <a:xfrm>
              <a:off x="3207946" y="176453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4934499" y="176453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0800000">
              <a:off x="3220546" y="176453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0800000">
              <a:off x="4953129" y="174460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ounded Rectangle 19"/>
                <p:cNvSpPr/>
                <p:nvPr/>
              </p:nvSpPr>
              <p:spPr>
                <a:xfrm>
                  <a:off x="2180093" y="3154498"/>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4</m:t>
                            </m:r>
                          </m:sub>
                        </m:sSub>
                      </m:oMath>
                    </m:oMathPara>
                  </a14:m>
                  <a:endParaRPr lang="en-US" sz="2400" i="1" dirty="0">
                    <a:latin typeface="Cambria Math"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2180093" y="3154498"/>
                  <a:ext cx="1095096" cy="972942"/>
                </a:xfrm>
                <a:prstGeom prst="roundRect">
                  <a:avLst>
                    <a:gd name="adj" fmla="val 0"/>
                  </a:avLst>
                </a:prstGeom>
                <a:blipFill rotWithShape="0">
                  <a:blip r:embed="rId6"/>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3906646" y="3154498"/>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5</m:t>
                            </m:r>
                          </m:sub>
                        </m:sSub>
                      </m:oMath>
                    </m:oMathPara>
                  </a14:m>
                  <a:endParaRPr lang="en-US" sz="2400" i="1" dirty="0">
                    <a:latin typeface="Cambria Math"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3906646" y="3154498"/>
                  <a:ext cx="1095096" cy="972942"/>
                </a:xfrm>
                <a:prstGeom prst="roundRect">
                  <a:avLst>
                    <a:gd name="adj" fmla="val 0"/>
                  </a:avLst>
                </a:prstGeom>
                <a:blipFill rotWithShape="0">
                  <a:blip r:embed="rId7"/>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p:cNvSpPr/>
                <p:nvPr/>
              </p:nvSpPr>
              <p:spPr>
                <a:xfrm>
                  <a:off x="5633199" y="3154498"/>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6</m:t>
                            </m:r>
                          </m:sub>
                        </m:sSub>
                      </m:oMath>
                    </m:oMathPara>
                  </a14:m>
                  <a:endParaRPr lang="en-US" sz="2400" i="1" dirty="0">
                    <a:latin typeface="Cambria Math" charset="0"/>
                  </a:endParaRPr>
                </a:p>
              </p:txBody>
            </p:sp>
          </mc:Choice>
          <mc:Fallback xmlns="">
            <p:sp>
              <p:nvSpPr>
                <p:cNvPr id="22" name="Rounded Rectangle 21"/>
                <p:cNvSpPr>
                  <a:spLocks noRot="1" noChangeAspect="1" noMove="1" noResize="1" noEditPoints="1" noAdjustHandles="1" noChangeArrowheads="1" noChangeShapeType="1" noTextEdit="1"/>
                </p:cNvSpPr>
                <p:nvPr/>
              </p:nvSpPr>
              <p:spPr>
                <a:xfrm>
                  <a:off x="5633199" y="3154498"/>
                  <a:ext cx="1095096" cy="972942"/>
                </a:xfrm>
                <a:prstGeom prst="roundRect">
                  <a:avLst>
                    <a:gd name="adj" fmla="val 0"/>
                  </a:avLst>
                </a:prstGeom>
                <a:blipFill rotWithShape="0">
                  <a:blip r:embed="rId8"/>
                  <a:stretch>
                    <a:fillRect/>
                  </a:stretch>
                </a:blipFill>
                <a:ln>
                  <a:solidFill>
                    <a:schemeClr val="bg2"/>
                  </a:solidFill>
                </a:ln>
              </p:spPr>
              <p:txBody>
                <a:bodyPr/>
                <a:lstStyle/>
                <a:p>
                  <a:r>
                    <a:rPr lang="en-US">
                      <a:noFill/>
                    </a:rPr>
                    <a:t> </a:t>
                  </a:r>
                </a:p>
              </p:txBody>
            </p:sp>
          </mc:Fallback>
        </mc:AlternateContent>
        <p:sp>
          <p:nvSpPr>
            <p:cNvPr id="23" name="Arc 22"/>
            <p:cNvSpPr/>
            <p:nvPr/>
          </p:nvSpPr>
          <p:spPr>
            <a:xfrm>
              <a:off x="3262589" y="334111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a:off x="4989142" y="334111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10800000">
              <a:off x="3275189" y="334111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10800000">
              <a:off x="5007772" y="3321175"/>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Rounded Rectangle 26"/>
                <p:cNvSpPr/>
                <p:nvPr/>
              </p:nvSpPr>
              <p:spPr>
                <a:xfrm>
                  <a:off x="2198023" y="4731071"/>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7</m:t>
                            </m:r>
                          </m:sub>
                        </m:sSub>
                      </m:oMath>
                    </m:oMathPara>
                  </a14:m>
                  <a:endParaRPr lang="en-US" sz="2400" i="1" dirty="0">
                    <a:latin typeface="Cambria Math"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2198023" y="4731071"/>
                  <a:ext cx="1095096" cy="972942"/>
                </a:xfrm>
                <a:prstGeom prst="roundRect">
                  <a:avLst>
                    <a:gd name="adj" fmla="val 0"/>
                  </a:avLst>
                </a:prstGeom>
                <a:blipFill rotWithShape="0">
                  <a:blip r:embed="rId9"/>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p:cNvSpPr/>
                <p:nvPr/>
              </p:nvSpPr>
              <p:spPr>
                <a:xfrm>
                  <a:off x="3924576" y="4731071"/>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8</m:t>
                            </m:r>
                          </m:sub>
                        </m:sSub>
                      </m:oMath>
                    </m:oMathPara>
                  </a14:m>
                  <a:endParaRPr lang="en-US" sz="2400" i="1" dirty="0">
                    <a:latin typeface="Cambria Math" charset="0"/>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3924576" y="4731071"/>
                  <a:ext cx="1095096" cy="972942"/>
                </a:xfrm>
                <a:prstGeom prst="roundRect">
                  <a:avLst>
                    <a:gd name="adj" fmla="val 0"/>
                  </a:avLst>
                </a:prstGeom>
                <a:blipFill rotWithShape="0">
                  <a:blip r:embed="rId10"/>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ounded Rectangle 28"/>
                <p:cNvSpPr/>
                <p:nvPr/>
              </p:nvSpPr>
              <p:spPr>
                <a:xfrm>
                  <a:off x="5651129" y="4731071"/>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a:latin typeface="Cambria Math" charset="0"/>
                              </a:rPr>
                              <m:t>𝑓</m:t>
                            </m:r>
                          </m:e>
                          <m:sub>
                            <m:r>
                              <a:rPr lang="en-US" sz="2400" b="0" i="1" smtClean="0">
                                <a:latin typeface="Cambria Math" charset="0"/>
                              </a:rPr>
                              <m:t>9</m:t>
                            </m:r>
                          </m:sub>
                        </m:sSub>
                      </m:oMath>
                    </m:oMathPara>
                  </a14:m>
                  <a:endParaRPr lang="en-US" sz="2400" i="1" dirty="0">
                    <a:latin typeface="Cambria Math" charset="0"/>
                  </a:endParaRPr>
                </a:p>
              </p:txBody>
            </p:sp>
          </mc:Choice>
          <mc:Fallback xmlns="">
            <p:sp>
              <p:nvSpPr>
                <p:cNvPr id="29" name="Rounded Rectangle 28"/>
                <p:cNvSpPr>
                  <a:spLocks noRot="1" noChangeAspect="1" noMove="1" noResize="1" noEditPoints="1" noAdjustHandles="1" noChangeArrowheads="1" noChangeShapeType="1" noTextEdit="1"/>
                </p:cNvSpPr>
                <p:nvPr/>
              </p:nvSpPr>
              <p:spPr>
                <a:xfrm>
                  <a:off x="5651129" y="4731071"/>
                  <a:ext cx="1095096" cy="972942"/>
                </a:xfrm>
                <a:prstGeom prst="roundRect">
                  <a:avLst>
                    <a:gd name="adj" fmla="val 0"/>
                  </a:avLst>
                </a:prstGeom>
                <a:blipFill rotWithShape="0">
                  <a:blip r:embed="rId11"/>
                  <a:stretch>
                    <a:fillRect/>
                  </a:stretch>
                </a:blipFill>
                <a:ln>
                  <a:solidFill>
                    <a:schemeClr val="bg2"/>
                  </a:solidFill>
                </a:ln>
              </p:spPr>
              <p:txBody>
                <a:bodyPr/>
                <a:lstStyle/>
                <a:p>
                  <a:r>
                    <a:rPr lang="en-US">
                      <a:noFill/>
                    </a:rPr>
                    <a:t> </a:t>
                  </a:r>
                </a:p>
              </p:txBody>
            </p:sp>
          </mc:Fallback>
        </mc:AlternateContent>
        <p:sp>
          <p:nvSpPr>
            <p:cNvPr id="30" name="Arc 29"/>
            <p:cNvSpPr/>
            <p:nvPr/>
          </p:nvSpPr>
          <p:spPr>
            <a:xfrm>
              <a:off x="3280519" y="4917684"/>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a:off x="5007072" y="4917684"/>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p:nvPr/>
          </p:nvSpPr>
          <p:spPr>
            <a:xfrm rot="10800000">
              <a:off x="3293119" y="4917684"/>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10800000">
              <a:off x="5025702" y="4897748"/>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rot="5400000">
              <a:off x="2350160" y="257303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16200000">
              <a:off x="2362760" y="257303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p:cNvSpPr/>
            <p:nvPr/>
          </p:nvSpPr>
          <p:spPr>
            <a:xfrm rot="5400000">
              <a:off x="2354073" y="414961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p:cNvSpPr/>
            <p:nvPr/>
          </p:nvSpPr>
          <p:spPr>
            <a:xfrm rot="16200000">
              <a:off x="2366673" y="414961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rot="5400000">
              <a:off x="5907863" y="2570052"/>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p:cNvSpPr/>
            <p:nvPr/>
          </p:nvSpPr>
          <p:spPr>
            <a:xfrm rot="16200000">
              <a:off x="5876648" y="414961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38550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03A6-6FC9-4EC6-AA15-14F8E7D9B8A3}"/>
              </a:ext>
            </a:extLst>
          </p:cNvPr>
          <p:cNvSpPr>
            <a:spLocks noGrp="1"/>
          </p:cNvSpPr>
          <p:nvPr>
            <p:ph type="title"/>
          </p:nvPr>
        </p:nvSpPr>
        <p:spPr/>
        <p:txBody>
          <a:bodyPr/>
          <a:lstStyle/>
          <a:p>
            <a:r>
              <a:rPr lang="en-US" dirty="0"/>
              <a:t>Recall: timed automata</a:t>
            </a:r>
          </a:p>
        </p:txBody>
      </p:sp>
      <p:sp>
        <p:nvSpPr>
          <p:cNvPr id="4" name="Slide Number Placeholder 3">
            <a:extLst>
              <a:ext uri="{FF2B5EF4-FFF2-40B4-BE49-F238E27FC236}">
                <a16:creationId xmlns:a16="http://schemas.microsoft.com/office/drawing/2014/main" id="{068B19E2-651E-45D4-98F4-C242AA829E90}"/>
              </a:ext>
            </a:extLst>
          </p:cNvPr>
          <p:cNvSpPr>
            <a:spLocks noGrp="1"/>
          </p:cNvSpPr>
          <p:nvPr>
            <p:ph type="sldNum" sz="quarter" idx="12"/>
          </p:nvPr>
        </p:nvSpPr>
        <p:spPr/>
        <p:txBody>
          <a:bodyPr/>
          <a:lstStyle/>
          <a:p>
            <a:fld id="{EAAE5373-EA94-42CD-B08F-88E8C680AB44}" type="slidenum">
              <a:rPr lang="en-US" smtClean="0"/>
              <a:t>4</a:t>
            </a:fld>
            <a:endParaRPr lang="en-US"/>
          </a:p>
        </p:txBody>
      </p:sp>
      <mc:AlternateContent xmlns:mc="http://schemas.openxmlformats.org/markup-compatibility/2006" xmlns:a14="http://schemas.microsoft.com/office/drawing/2010/main">
        <mc:Choice Requires="a14">
          <p:sp>
            <p:nvSpPr>
              <p:cNvPr id="3" name="Oval 2">
                <a:extLst>
                  <a:ext uri="{FF2B5EF4-FFF2-40B4-BE49-F238E27FC236}">
                    <a16:creationId xmlns:a16="http://schemas.microsoft.com/office/drawing/2014/main" id="{47587795-B4B5-438B-9518-5BB1326A9695}"/>
                  </a:ext>
                </a:extLst>
              </p:cNvPr>
              <p:cNvSpPr/>
              <p:nvPr/>
            </p:nvSpPr>
            <p:spPr>
              <a:xfrm>
                <a:off x="1678074" y="2552281"/>
                <a:ext cx="1858945" cy="162783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=1</m:t>
                      </m:r>
                    </m:oMath>
                  </m:oMathPara>
                </a14:m>
                <a:endParaRPr lang="en-US" b="0" dirty="0"/>
              </a:p>
              <a:p>
                <a:pPr algn="ct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𝑦</m:t>
                          </m:r>
                        </m:e>
                      </m:acc>
                      <m:r>
                        <a:rPr lang="en-US" i="1">
                          <a:latin typeface="Cambria Math" panose="02040503050406030204" pitchFamily="18" charset="0"/>
                        </a:rPr>
                        <m:t>=1</m:t>
                      </m:r>
                    </m:oMath>
                  </m:oMathPara>
                </a14:m>
                <a:endParaRPr lang="en-US" dirty="0"/>
              </a:p>
              <a:p>
                <a:pPr algn="ctr"/>
                <a:endParaRPr lang="en-US"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≤5</m:t>
                      </m:r>
                    </m:oMath>
                  </m:oMathPara>
                </a14:m>
                <a:endParaRPr lang="en-US" dirty="0"/>
              </a:p>
            </p:txBody>
          </p:sp>
        </mc:Choice>
        <mc:Fallback xmlns="">
          <p:sp>
            <p:nvSpPr>
              <p:cNvPr id="3" name="Oval 2">
                <a:extLst>
                  <a:ext uri="{FF2B5EF4-FFF2-40B4-BE49-F238E27FC236}">
                    <a16:creationId xmlns:a16="http://schemas.microsoft.com/office/drawing/2014/main" id="{47587795-B4B5-438B-9518-5BB1326A9695}"/>
                  </a:ext>
                </a:extLst>
              </p:cNvPr>
              <p:cNvSpPr>
                <a:spLocks noRot="1" noChangeAspect="1" noMove="1" noResize="1" noEditPoints="1" noAdjustHandles="1" noChangeArrowheads="1" noChangeShapeType="1" noTextEdit="1"/>
              </p:cNvSpPr>
              <p:nvPr/>
            </p:nvSpPr>
            <p:spPr>
              <a:xfrm>
                <a:off x="1678074" y="2552281"/>
                <a:ext cx="1858945" cy="1627833"/>
              </a:xfrm>
              <a:prstGeom prst="ellipse">
                <a:avLst/>
              </a:prstGeom>
              <a:blipFill>
                <a:blip r:embed="rId2"/>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FA97F308-7F3F-439E-BA1E-2731BB3C5E3F}"/>
                  </a:ext>
                </a:extLst>
              </p:cNvPr>
              <p:cNvSpPr/>
              <p:nvPr/>
            </p:nvSpPr>
            <p:spPr>
              <a:xfrm>
                <a:off x="5761055" y="2522136"/>
                <a:ext cx="1858945" cy="162783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=1</m:t>
                      </m:r>
                    </m:oMath>
                  </m:oMathPara>
                </a14:m>
                <a:endParaRPr lang="en-US" b="0" dirty="0"/>
              </a:p>
              <a:p>
                <a:pPr algn="ct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smtClean="0">
                          <a:latin typeface="Cambria Math" panose="02040503050406030204" pitchFamily="18" charset="0"/>
                        </a:rPr>
                        <m:t>=1</m:t>
                      </m:r>
                    </m:oMath>
                  </m:oMathPara>
                </a14:m>
                <a:endParaRPr lang="en-US" dirty="0"/>
              </a:p>
              <a:p>
                <a:pPr algn="ctr"/>
                <a:endParaRPr lang="en-US"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≤10</m:t>
                      </m:r>
                    </m:oMath>
                  </m:oMathPara>
                </a14:m>
                <a:endParaRPr lang="en-US" b="0" dirty="0"/>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≤8</m:t>
                      </m:r>
                    </m:oMath>
                  </m:oMathPara>
                </a14:m>
                <a:endParaRPr lang="en-US" dirty="0"/>
              </a:p>
            </p:txBody>
          </p:sp>
        </mc:Choice>
        <mc:Fallback xmlns="">
          <p:sp>
            <p:nvSpPr>
              <p:cNvPr id="5" name="Oval 4">
                <a:extLst>
                  <a:ext uri="{FF2B5EF4-FFF2-40B4-BE49-F238E27FC236}">
                    <a16:creationId xmlns:a16="http://schemas.microsoft.com/office/drawing/2014/main" id="{FA97F308-7F3F-439E-BA1E-2731BB3C5E3F}"/>
                  </a:ext>
                </a:extLst>
              </p:cNvPr>
              <p:cNvSpPr>
                <a:spLocks noRot="1" noChangeAspect="1" noMove="1" noResize="1" noEditPoints="1" noAdjustHandles="1" noChangeArrowheads="1" noChangeShapeType="1" noTextEdit="1"/>
              </p:cNvSpPr>
              <p:nvPr/>
            </p:nvSpPr>
            <p:spPr>
              <a:xfrm>
                <a:off x="5761055" y="2522136"/>
                <a:ext cx="1858945" cy="1627833"/>
              </a:xfrm>
              <a:prstGeom prst="ellipse">
                <a:avLst/>
              </a:prstGeom>
              <a:blipFill>
                <a:blip r:embed="rId3"/>
                <a:stretch>
                  <a:fillRect/>
                </a:stretch>
              </a:blipFill>
              <a:ln>
                <a:solidFill>
                  <a:schemeClr val="bg1"/>
                </a:solidFill>
              </a:ln>
            </p:spPr>
            <p:txBody>
              <a:bodyPr/>
              <a:lstStyle/>
              <a:p>
                <a:r>
                  <a:rPr lang="en-US">
                    <a:noFill/>
                  </a:rPr>
                  <a:t> </a:t>
                </a:r>
              </a:p>
            </p:txBody>
          </p:sp>
        </mc:Fallback>
      </mc:AlternateContent>
      <p:cxnSp>
        <p:nvCxnSpPr>
          <p:cNvPr id="7" name="Connector: Curved 6">
            <a:extLst>
              <a:ext uri="{FF2B5EF4-FFF2-40B4-BE49-F238E27FC236}">
                <a16:creationId xmlns:a16="http://schemas.microsoft.com/office/drawing/2014/main" id="{AF583FDF-0534-4597-BBCB-A96A1377F561}"/>
              </a:ext>
            </a:extLst>
          </p:cNvPr>
          <p:cNvCxnSpPr>
            <a:cxnSpLocks/>
            <a:stCxn id="3" idx="7"/>
            <a:endCxn id="5" idx="1"/>
          </p:cNvCxnSpPr>
          <p:nvPr/>
        </p:nvCxnSpPr>
        <p:spPr>
          <a:xfrm rot="5400000" flipH="1" flipV="1">
            <a:off x="4633965" y="1391346"/>
            <a:ext cx="30145" cy="2768508"/>
          </a:xfrm>
          <a:prstGeom prst="curvedConnector3">
            <a:avLst>
              <a:gd name="adj1" fmla="val 1649149"/>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E0BA9A97-F7D3-4CCF-BD1A-A454790A9AE4}"/>
              </a:ext>
            </a:extLst>
          </p:cNvPr>
          <p:cNvCxnSpPr>
            <a:cxnSpLocks/>
            <a:stCxn id="5" idx="3"/>
            <a:endCxn id="3" idx="5"/>
          </p:cNvCxnSpPr>
          <p:nvPr/>
        </p:nvCxnSpPr>
        <p:spPr>
          <a:xfrm rot="5400000">
            <a:off x="4633965" y="2542396"/>
            <a:ext cx="30145" cy="2768508"/>
          </a:xfrm>
          <a:prstGeom prst="curvedConnector3">
            <a:avLst>
              <a:gd name="adj1" fmla="val 1649149"/>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23D7378-B535-4E60-8CEB-1023A27B78C9}"/>
                  </a:ext>
                </a:extLst>
              </p:cNvPr>
              <p:cNvSpPr/>
              <p:nvPr/>
            </p:nvSpPr>
            <p:spPr>
              <a:xfrm>
                <a:off x="3949592" y="4416296"/>
                <a:ext cx="1599862" cy="6463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𝑦</m:t>
                      </m:r>
                      <m:r>
                        <a:rPr lang="en-US" b="0" i="1" smtClean="0">
                          <a:solidFill>
                            <a:schemeClr val="bg1"/>
                          </a:solidFill>
                          <a:latin typeface="Cambria Math" panose="02040503050406030204" pitchFamily="18" charset="0"/>
                        </a:rPr>
                        <m:t>≥4∧</m:t>
                      </m:r>
                      <m:r>
                        <a:rPr lang="en-US" b="0" i="1" smtClean="0">
                          <a:solidFill>
                            <a:schemeClr val="bg1"/>
                          </a:solidFill>
                          <a:latin typeface="Cambria Math" panose="02040503050406030204" pitchFamily="18" charset="0"/>
                        </a:rPr>
                        <m:t>𝑥</m:t>
                      </m:r>
                      <m:r>
                        <a:rPr lang="en-US" b="0" i="1" smtClean="0">
                          <a:solidFill>
                            <a:schemeClr val="bg1"/>
                          </a:solidFill>
                          <a:latin typeface="Cambria Math" panose="02040503050406030204" pitchFamily="18" charset="0"/>
                        </a:rPr>
                        <m:t>≥6</m:t>
                      </m:r>
                    </m:oMath>
                  </m:oMathPara>
                </a14:m>
                <a:endParaRPr lang="en-US" b="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𝑥</m:t>
                      </m:r>
                      <m:r>
                        <a:rPr lang="en-US" b="0" i="1" smtClean="0">
                          <a:solidFill>
                            <a:schemeClr val="bg1"/>
                          </a:solidFill>
                          <a:latin typeface="Cambria Math" panose="02040503050406030204" pitchFamily="18" charset="0"/>
                        </a:rPr>
                        <m:t>=0</m:t>
                      </m:r>
                    </m:oMath>
                  </m:oMathPara>
                </a14:m>
                <a:endParaRPr lang="en-US" dirty="0">
                  <a:solidFill>
                    <a:schemeClr val="bg1"/>
                  </a:solidFill>
                </a:endParaRPr>
              </a:p>
            </p:txBody>
          </p:sp>
        </mc:Choice>
        <mc:Fallback xmlns="">
          <p:sp>
            <p:nvSpPr>
              <p:cNvPr id="12" name="Rectangle 11">
                <a:extLst>
                  <a:ext uri="{FF2B5EF4-FFF2-40B4-BE49-F238E27FC236}">
                    <a16:creationId xmlns:a16="http://schemas.microsoft.com/office/drawing/2014/main" id="{A23D7378-B535-4E60-8CEB-1023A27B78C9}"/>
                  </a:ext>
                </a:extLst>
              </p:cNvPr>
              <p:cNvSpPr>
                <a:spLocks noRot="1" noChangeAspect="1" noMove="1" noResize="1" noEditPoints="1" noAdjustHandles="1" noChangeArrowheads="1" noChangeShapeType="1" noTextEdit="1"/>
              </p:cNvSpPr>
              <p:nvPr/>
            </p:nvSpPr>
            <p:spPr>
              <a:xfrm>
                <a:off x="3949592" y="4416296"/>
                <a:ext cx="1599862"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5AF1197-D327-4901-AF7F-432C0EFE0832}"/>
                  </a:ext>
                </a:extLst>
              </p:cNvPr>
              <p:cNvSpPr/>
              <p:nvPr/>
            </p:nvSpPr>
            <p:spPr>
              <a:xfrm>
                <a:off x="4349028" y="1644128"/>
                <a:ext cx="800989" cy="6463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𝑦</m:t>
                      </m:r>
                      <m:r>
                        <a:rPr lang="en-US" b="0" i="1" smtClean="0">
                          <a:solidFill>
                            <a:schemeClr val="bg1"/>
                          </a:solidFill>
                          <a:latin typeface="Cambria Math" panose="02040503050406030204" pitchFamily="18" charset="0"/>
                        </a:rPr>
                        <m:t>≥3</m:t>
                      </m:r>
                    </m:oMath>
                  </m:oMathPara>
                </a14:m>
                <a:endParaRPr lang="en-US" b="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𝑦</m:t>
                      </m:r>
                      <m:r>
                        <a:rPr lang="en-US" i="1">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0</m:t>
                      </m:r>
                    </m:oMath>
                  </m:oMathPara>
                </a14:m>
                <a:endParaRPr lang="en-US" dirty="0">
                  <a:solidFill>
                    <a:schemeClr val="bg1"/>
                  </a:solidFill>
                </a:endParaRPr>
              </a:p>
            </p:txBody>
          </p:sp>
        </mc:Choice>
        <mc:Fallback xmlns="">
          <p:sp>
            <p:nvSpPr>
              <p:cNvPr id="13" name="Rectangle 12">
                <a:extLst>
                  <a:ext uri="{FF2B5EF4-FFF2-40B4-BE49-F238E27FC236}">
                    <a16:creationId xmlns:a16="http://schemas.microsoft.com/office/drawing/2014/main" id="{B5AF1197-D327-4901-AF7F-432C0EFE0832}"/>
                  </a:ext>
                </a:extLst>
              </p:cNvPr>
              <p:cNvSpPr>
                <a:spLocks noRot="1" noChangeAspect="1" noMove="1" noResize="1" noEditPoints="1" noAdjustHandles="1" noChangeArrowheads="1" noChangeShapeType="1" noTextEdit="1"/>
              </p:cNvSpPr>
              <p:nvPr/>
            </p:nvSpPr>
            <p:spPr>
              <a:xfrm>
                <a:off x="4349028" y="1644128"/>
                <a:ext cx="800989" cy="646331"/>
              </a:xfrm>
              <a:prstGeom prst="rect">
                <a:avLst/>
              </a:prstGeom>
              <a:blipFill>
                <a:blip r:embed="rId5"/>
                <a:stretch>
                  <a:fillRect b="-2830"/>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C86F5562-7E3F-4686-99C8-1A18703E1CCB}"/>
              </a:ext>
            </a:extLst>
          </p:cNvPr>
          <p:cNvCxnSpPr>
            <a:cxnSpLocks/>
            <a:endCxn id="3" idx="2"/>
          </p:cNvCxnSpPr>
          <p:nvPr/>
        </p:nvCxnSpPr>
        <p:spPr>
          <a:xfrm>
            <a:off x="542611" y="3366197"/>
            <a:ext cx="1135463" cy="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76F49F5-A689-400D-AEDD-18D6BF09D420}"/>
                  </a:ext>
                </a:extLst>
              </p:cNvPr>
              <p:cNvSpPr/>
              <p:nvPr/>
            </p:nvSpPr>
            <p:spPr>
              <a:xfrm>
                <a:off x="725157" y="2636886"/>
                <a:ext cx="800989" cy="6463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𝑥</m:t>
                      </m:r>
                      <m:r>
                        <a:rPr lang="en-US" b="0" i="1" smtClean="0">
                          <a:solidFill>
                            <a:schemeClr val="bg1"/>
                          </a:solidFill>
                          <a:latin typeface="Cambria Math" panose="02040503050406030204" pitchFamily="18" charset="0"/>
                        </a:rPr>
                        <m:t>=0</m:t>
                      </m:r>
                    </m:oMath>
                  </m:oMathPara>
                </a14:m>
                <a:endParaRPr lang="en-US" b="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𝑦</m:t>
                      </m:r>
                      <m:r>
                        <a:rPr lang="en-US" b="0" i="1" smtClean="0">
                          <a:solidFill>
                            <a:schemeClr val="bg1"/>
                          </a:solidFill>
                          <a:latin typeface="Cambria Math" panose="02040503050406030204" pitchFamily="18" charset="0"/>
                        </a:rPr>
                        <m:t>=0</m:t>
                      </m:r>
                    </m:oMath>
                  </m:oMathPara>
                </a14:m>
                <a:endParaRPr lang="en-US" dirty="0">
                  <a:solidFill>
                    <a:schemeClr val="bg1"/>
                  </a:solidFill>
                </a:endParaRPr>
              </a:p>
            </p:txBody>
          </p:sp>
        </mc:Choice>
        <mc:Fallback xmlns="">
          <p:sp>
            <p:nvSpPr>
              <p:cNvPr id="17" name="Rectangle 16">
                <a:extLst>
                  <a:ext uri="{FF2B5EF4-FFF2-40B4-BE49-F238E27FC236}">
                    <a16:creationId xmlns:a16="http://schemas.microsoft.com/office/drawing/2014/main" id="{B76F49F5-A689-400D-AEDD-18D6BF09D420}"/>
                  </a:ext>
                </a:extLst>
              </p:cNvPr>
              <p:cNvSpPr>
                <a:spLocks noRot="1" noChangeAspect="1" noMove="1" noResize="1" noEditPoints="1" noAdjustHandles="1" noChangeArrowheads="1" noChangeShapeType="1" noTextEdit="1"/>
              </p:cNvSpPr>
              <p:nvPr/>
            </p:nvSpPr>
            <p:spPr>
              <a:xfrm>
                <a:off x="725157" y="2636886"/>
                <a:ext cx="800989" cy="646331"/>
              </a:xfrm>
              <a:prstGeom prst="rect">
                <a:avLst/>
              </a:prstGeom>
              <a:blipFill>
                <a:blip r:embed="rId6"/>
                <a:stretch>
                  <a:fillRect b="-2830"/>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BF9A8A55-AC30-4DAF-9107-95A52B6AD80C}"/>
              </a:ext>
            </a:extLst>
          </p:cNvPr>
          <p:cNvSpPr/>
          <p:nvPr/>
        </p:nvSpPr>
        <p:spPr>
          <a:xfrm>
            <a:off x="3145084" y="1599910"/>
            <a:ext cx="783869" cy="400110"/>
          </a:xfrm>
          <a:prstGeom prst="rect">
            <a:avLst/>
          </a:prstGeom>
        </p:spPr>
        <p:txBody>
          <a:bodyPr wrap="none">
            <a:spAutoFit/>
          </a:bodyPr>
          <a:lstStyle/>
          <a:p>
            <a:r>
              <a:rPr lang="en-US" sz="2000" dirty="0">
                <a:solidFill>
                  <a:schemeClr val="accent2">
                    <a:lumMod val="40000"/>
                    <a:lumOff val="60000"/>
                  </a:schemeClr>
                </a:solidFill>
              </a:rPr>
              <a:t>guard</a:t>
            </a:r>
            <a:endParaRPr lang="en-US" dirty="0">
              <a:solidFill>
                <a:schemeClr val="accent2">
                  <a:lumMod val="40000"/>
                  <a:lumOff val="60000"/>
                </a:schemeClr>
              </a:solidFill>
            </a:endParaRPr>
          </a:p>
        </p:txBody>
      </p:sp>
      <p:sp>
        <p:nvSpPr>
          <p:cNvPr id="19" name="Rectangle 18">
            <a:extLst>
              <a:ext uri="{FF2B5EF4-FFF2-40B4-BE49-F238E27FC236}">
                <a16:creationId xmlns:a16="http://schemas.microsoft.com/office/drawing/2014/main" id="{0D4E4DF6-1654-4614-8690-10D25B1028CD}"/>
              </a:ext>
            </a:extLst>
          </p:cNvPr>
          <p:cNvSpPr/>
          <p:nvPr/>
        </p:nvSpPr>
        <p:spPr>
          <a:xfrm>
            <a:off x="1526146" y="4369433"/>
            <a:ext cx="1100814" cy="400110"/>
          </a:xfrm>
          <a:prstGeom prst="rect">
            <a:avLst/>
          </a:prstGeom>
        </p:spPr>
        <p:txBody>
          <a:bodyPr wrap="none">
            <a:spAutoFit/>
          </a:bodyPr>
          <a:lstStyle/>
          <a:p>
            <a:r>
              <a:rPr lang="en-US" sz="2000" dirty="0">
                <a:solidFill>
                  <a:schemeClr val="accent2">
                    <a:lumMod val="40000"/>
                    <a:lumOff val="60000"/>
                  </a:schemeClr>
                </a:solidFill>
              </a:rPr>
              <a:t>invariant</a:t>
            </a:r>
            <a:endParaRPr lang="en-US" dirty="0">
              <a:solidFill>
                <a:schemeClr val="accent2">
                  <a:lumMod val="40000"/>
                  <a:lumOff val="60000"/>
                </a:schemeClr>
              </a:solidFill>
            </a:endParaRPr>
          </a:p>
        </p:txBody>
      </p:sp>
      <p:sp>
        <p:nvSpPr>
          <p:cNvPr id="20" name="Rectangle 19">
            <a:extLst>
              <a:ext uri="{FF2B5EF4-FFF2-40B4-BE49-F238E27FC236}">
                <a16:creationId xmlns:a16="http://schemas.microsoft.com/office/drawing/2014/main" id="{68F880B3-BEC4-4E92-BBEC-746256267C0B}"/>
              </a:ext>
            </a:extLst>
          </p:cNvPr>
          <p:cNvSpPr/>
          <p:nvPr/>
        </p:nvSpPr>
        <p:spPr>
          <a:xfrm>
            <a:off x="5888949" y="1857457"/>
            <a:ext cx="1731051" cy="400110"/>
          </a:xfrm>
          <a:prstGeom prst="rect">
            <a:avLst/>
          </a:prstGeom>
        </p:spPr>
        <p:txBody>
          <a:bodyPr wrap="none">
            <a:spAutoFit/>
          </a:bodyPr>
          <a:lstStyle/>
          <a:p>
            <a:r>
              <a:rPr lang="en-US" sz="2000" dirty="0">
                <a:solidFill>
                  <a:schemeClr val="accent2">
                    <a:lumMod val="40000"/>
                    <a:lumOff val="60000"/>
                  </a:schemeClr>
                </a:solidFill>
              </a:rPr>
              <a:t>reset/affection</a:t>
            </a:r>
            <a:endParaRPr lang="en-US" dirty="0">
              <a:solidFill>
                <a:schemeClr val="accent2">
                  <a:lumMod val="40000"/>
                  <a:lumOff val="60000"/>
                </a:schemeClr>
              </a:solidFill>
            </a:endParaRPr>
          </a:p>
        </p:txBody>
      </p:sp>
      <p:sp>
        <p:nvSpPr>
          <p:cNvPr id="21" name="Rectangle 20">
            <a:extLst>
              <a:ext uri="{FF2B5EF4-FFF2-40B4-BE49-F238E27FC236}">
                <a16:creationId xmlns:a16="http://schemas.microsoft.com/office/drawing/2014/main" id="{FC3DFB2D-19F8-4C05-9AC4-A998CADDA117}"/>
              </a:ext>
            </a:extLst>
          </p:cNvPr>
          <p:cNvSpPr/>
          <p:nvPr/>
        </p:nvSpPr>
        <p:spPr>
          <a:xfrm>
            <a:off x="992987" y="2057512"/>
            <a:ext cx="1066318" cy="400110"/>
          </a:xfrm>
          <a:prstGeom prst="rect">
            <a:avLst/>
          </a:prstGeom>
        </p:spPr>
        <p:txBody>
          <a:bodyPr wrap="none">
            <a:spAutoFit/>
          </a:bodyPr>
          <a:lstStyle/>
          <a:p>
            <a:r>
              <a:rPr lang="en-US" sz="2000" dirty="0">
                <a:solidFill>
                  <a:schemeClr val="accent2">
                    <a:lumMod val="40000"/>
                    <a:lumOff val="60000"/>
                  </a:schemeClr>
                </a:solidFill>
              </a:rPr>
              <a:t>dynamic</a:t>
            </a:r>
            <a:endParaRPr lang="en-US" dirty="0">
              <a:solidFill>
                <a:schemeClr val="accent2">
                  <a:lumMod val="40000"/>
                  <a:lumOff val="60000"/>
                </a:schemeClr>
              </a:solidFill>
            </a:endParaRPr>
          </a:p>
        </p:txBody>
      </p:sp>
      <p:cxnSp>
        <p:nvCxnSpPr>
          <p:cNvPr id="22" name="Straight Arrow Connector 21">
            <a:extLst>
              <a:ext uri="{FF2B5EF4-FFF2-40B4-BE49-F238E27FC236}">
                <a16:creationId xmlns:a16="http://schemas.microsoft.com/office/drawing/2014/main" id="{D3611234-4EBB-49C2-90B0-F21D3504D1DB}"/>
              </a:ext>
            </a:extLst>
          </p:cNvPr>
          <p:cNvCxnSpPr>
            <a:cxnSpLocks/>
            <a:stCxn id="21" idx="2"/>
          </p:cNvCxnSpPr>
          <p:nvPr/>
        </p:nvCxnSpPr>
        <p:spPr>
          <a:xfrm>
            <a:off x="1526146" y="2457622"/>
            <a:ext cx="793118" cy="639874"/>
          </a:xfrm>
          <a:prstGeom prst="straightConnector1">
            <a:avLst/>
          </a:prstGeom>
          <a:ln w="19050">
            <a:solidFill>
              <a:srgbClr val="E6B9B8"/>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0A9118A-4443-4010-9E7D-15096EF79762}"/>
              </a:ext>
            </a:extLst>
          </p:cNvPr>
          <p:cNvCxnSpPr>
            <a:cxnSpLocks/>
          </p:cNvCxnSpPr>
          <p:nvPr/>
        </p:nvCxnSpPr>
        <p:spPr>
          <a:xfrm flipV="1">
            <a:off x="1935887" y="3818374"/>
            <a:ext cx="383377" cy="631232"/>
          </a:xfrm>
          <a:prstGeom prst="straightConnector1">
            <a:avLst/>
          </a:prstGeom>
          <a:ln w="19050">
            <a:solidFill>
              <a:srgbClr val="E6B9B8"/>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72DCB2-E955-4FF0-B30B-A17C1CB29C7F}"/>
              </a:ext>
            </a:extLst>
          </p:cNvPr>
          <p:cNvCxnSpPr>
            <a:cxnSpLocks/>
          </p:cNvCxnSpPr>
          <p:nvPr/>
        </p:nvCxnSpPr>
        <p:spPr>
          <a:xfrm>
            <a:off x="3877263" y="1831420"/>
            <a:ext cx="532053" cy="0"/>
          </a:xfrm>
          <a:prstGeom prst="straightConnector1">
            <a:avLst/>
          </a:prstGeom>
          <a:ln w="19050">
            <a:solidFill>
              <a:srgbClr val="E6B9B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BCD3E50-53A1-4BE6-946F-4B7B62B64A50}"/>
              </a:ext>
            </a:extLst>
          </p:cNvPr>
          <p:cNvCxnSpPr>
            <a:cxnSpLocks/>
            <a:stCxn id="20" idx="1"/>
          </p:cNvCxnSpPr>
          <p:nvPr/>
        </p:nvCxnSpPr>
        <p:spPr>
          <a:xfrm flipH="1">
            <a:off x="4995031" y="2057512"/>
            <a:ext cx="893918" cy="12403"/>
          </a:xfrm>
          <a:prstGeom prst="straightConnector1">
            <a:avLst/>
          </a:prstGeom>
          <a:ln w="19050">
            <a:solidFill>
              <a:srgbClr val="E6B9B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5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Models closer to reality</a:t>
            </a:r>
          </a:p>
        </p:txBody>
      </p:sp>
      <p:sp>
        <p:nvSpPr>
          <p:cNvPr id="2" name="Slide Number Placeholder 1"/>
          <p:cNvSpPr>
            <a:spLocks noGrp="1"/>
          </p:cNvSpPr>
          <p:nvPr>
            <p:ph type="sldNum" sz="quarter" idx="12"/>
          </p:nvPr>
        </p:nvSpPr>
        <p:spPr/>
        <p:txBody>
          <a:bodyPr/>
          <a:lstStyle/>
          <a:p>
            <a:fld id="{EAAE5373-EA94-42CD-B08F-88E8C680AB44}" type="slidenum">
              <a:rPr lang="en-US" smtClean="0"/>
              <a:t>40</a:t>
            </a:fld>
            <a:endParaRPr lang="en-US"/>
          </a:p>
        </p:txBody>
      </p:sp>
      <p:grpSp>
        <p:nvGrpSpPr>
          <p:cNvPr id="34" name="Group 33"/>
          <p:cNvGrpSpPr/>
          <p:nvPr/>
        </p:nvGrpSpPr>
        <p:grpSpPr>
          <a:xfrm>
            <a:off x="2261612" y="2039199"/>
            <a:ext cx="4620775" cy="4126089"/>
            <a:chOff x="2097741" y="2021270"/>
            <a:chExt cx="4620775" cy="4126089"/>
          </a:xfrm>
        </p:grpSpPr>
        <mc:AlternateContent xmlns:mc="http://schemas.openxmlformats.org/markup-compatibility/2006" xmlns:a14="http://schemas.microsoft.com/office/drawing/2010/main">
          <mc:Choice Requires="a14">
            <p:sp>
              <p:nvSpPr>
                <p:cNvPr id="6" name="Rounded Rectangle 5"/>
                <p:cNvSpPr/>
                <p:nvPr/>
              </p:nvSpPr>
              <p:spPr>
                <a:xfrm>
                  <a:off x="2097741" y="2021270"/>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oMath>
                  </a14:m>
                  <a:r>
                    <a:rPr lang="en-US" sz="2400" i="1" dirty="0">
                      <a:latin typeface="Cambria Math" charset="0"/>
                    </a:rPr>
                    <a:t> </a:t>
                  </a:r>
                </a:p>
              </p:txBody>
            </p:sp>
          </mc:Choice>
          <mc:Fallback xmlns="">
            <p:sp>
              <p:nvSpPr>
                <p:cNvPr id="6" name="Rounded Rectangle 5"/>
                <p:cNvSpPr>
                  <a:spLocks noRot="1" noChangeAspect="1" noMove="1" noResize="1" noEditPoints="1" noAdjustHandles="1" noChangeArrowheads="1" noChangeShapeType="1" noTextEdit="1"/>
                </p:cNvSpPr>
                <p:nvPr/>
              </p:nvSpPr>
              <p:spPr>
                <a:xfrm>
                  <a:off x="2097741" y="2021270"/>
                  <a:ext cx="1095096" cy="972942"/>
                </a:xfrm>
                <a:prstGeom prst="roundRect">
                  <a:avLst>
                    <a:gd name="adj" fmla="val 0"/>
                  </a:avLst>
                </a:prstGeom>
                <a:blipFill rotWithShape="0">
                  <a:blip r:embed="rId3"/>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p:cNvSpPr/>
                <p:nvPr/>
              </p:nvSpPr>
              <p:spPr>
                <a:xfrm>
                  <a:off x="3824294" y="2021270"/>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2</m:t>
                            </m:r>
                          </m:sub>
                        </m:sSub>
                      </m:oMath>
                    </m:oMathPara>
                  </a14:m>
                  <a:endParaRPr lang="en-US" sz="2400" i="1" dirty="0">
                    <a:latin typeface="Cambria Math" charset="0"/>
                  </a:endParaRPr>
                </a:p>
              </p:txBody>
            </p:sp>
          </mc:Choice>
          <mc:Fallback xmlns="">
            <p:sp>
              <p:nvSpPr>
                <p:cNvPr id="7" name="Rounded Rectangle 6"/>
                <p:cNvSpPr>
                  <a:spLocks noRot="1" noChangeAspect="1" noMove="1" noResize="1" noEditPoints="1" noAdjustHandles="1" noChangeArrowheads="1" noChangeShapeType="1" noTextEdit="1"/>
                </p:cNvSpPr>
                <p:nvPr/>
              </p:nvSpPr>
              <p:spPr>
                <a:xfrm>
                  <a:off x="3824294" y="2021270"/>
                  <a:ext cx="1095096" cy="972942"/>
                </a:xfrm>
                <a:prstGeom prst="roundRect">
                  <a:avLst>
                    <a:gd name="adj" fmla="val 0"/>
                  </a:avLst>
                </a:prstGeom>
                <a:blipFill rotWithShape="0">
                  <a:blip r:embed="rId4"/>
                  <a:stretch>
                    <a:fillRect/>
                  </a:stretch>
                </a:blipFill>
                <a:ln>
                  <a:solidFill>
                    <a:schemeClr val="bg2"/>
                  </a:solidFill>
                </a:ln>
              </p:spPr>
              <p:txBody>
                <a:bodyPr/>
                <a:lstStyle/>
                <a:p>
                  <a:r>
                    <a:rPr lang="en-US">
                      <a:noFill/>
                    </a:rPr>
                    <a:t> </a:t>
                  </a:r>
                </a:p>
              </p:txBody>
            </p:sp>
          </mc:Fallback>
        </mc:AlternateContent>
        <p:sp>
          <p:nvSpPr>
            <p:cNvPr id="8" name="Rounded Rectangle 7"/>
            <p:cNvSpPr/>
            <p:nvPr/>
          </p:nvSpPr>
          <p:spPr>
            <a:xfrm>
              <a:off x="5550847" y="2021270"/>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a:t>
              </a:r>
            </a:p>
          </p:txBody>
        </p:sp>
        <p:sp>
          <p:nvSpPr>
            <p:cNvPr id="9" name="Arc 8"/>
            <p:cNvSpPr/>
            <p:nvPr/>
          </p:nvSpPr>
          <p:spPr>
            <a:xfrm>
              <a:off x="3180237"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a:off x="4906790"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10800000">
              <a:off x="3192837"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10800000">
              <a:off x="4925420" y="218794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2152384" y="3597844"/>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a:t>
              </a:r>
            </a:p>
          </p:txBody>
        </p:sp>
        <mc:AlternateContent xmlns:mc="http://schemas.openxmlformats.org/markup-compatibility/2006" xmlns:a14="http://schemas.microsoft.com/office/drawing/2010/main">
          <mc:Choice Requires="a14">
            <p:sp>
              <p:nvSpPr>
                <p:cNvPr id="14" name="Rounded Rectangle 13"/>
                <p:cNvSpPr/>
                <p:nvPr/>
              </p:nvSpPr>
              <p:spPr>
                <a:xfrm>
                  <a:off x="3878937" y="3597844"/>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5</m:t>
                            </m:r>
                          </m:sub>
                        </m:sSub>
                      </m:oMath>
                    </m:oMathPara>
                  </a14:m>
                  <a:endParaRPr lang="en-US" sz="2400" i="1" dirty="0">
                    <a:latin typeface="Cambria Math" charset="0"/>
                  </a:endParaRPr>
                </a:p>
              </p:txBody>
            </p:sp>
          </mc:Choice>
          <mc:Fallback xmlns="">
            <p:sp>
              <p:nvSpPr>
                <p:cNvPr id="14" name="Rounded Rectangle 13"/>
                <p:cNvSpPr>
                  <a:spLocks noRot="1" noChangeAspect="1" noMove="1" noResize="1" noEditPoints="1" noAdjustHandles="1" noChangeArrowheads="1" noChangeShapeType="1" noTextEdit="1"/>
                </p:cNvSpPr>
                <p:nvPr/>
              </p:nvSpPr>
              <p:spPr>
                <a:xfrm>
                  <a:off x="3878937" y="3597844"/>
                  <a:ext cx="1095096" cy="972942"/>
                </a:xfrm>
                <a:prstGeom prst="roundRect">
                  <a:avLst>
                    <a:gd name="adj" fmla="val 0"/>
                  </a:avLst>
                </a:prstGeom>
                <a:blipFill rotWithShape="0">
                  <a:blip r:embed="rId5"/>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p:cNvSpPr/>
                <p:nvPr/>
              </p:nvSpPr>
              <p:spPr>
                <a:xfrm>
                  <a:off x="5605490" y="3597844"/>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i="1" dirty="0">
                    <a:latin typeface="Cambria Math" charset="0"/>
                  </a:endParaRPr>
                </a:p>
              </p:txBody>
            </p:sp>
          </mc:Choice>
          <mc:Fallback xmlns="">
            <p:sp>
              <p:nvSpPr>
                <p:cNvPr id="15" name="Rounded Rectangle 14"/>
                <p:cNvSpPr>
                  <a:spLocks noRot="1" noChangeAspect="1" noMove="1" noResize="1" noEditPoints="1" noAdjustHandles="1" noChangeArrowheads="1" noChangeShapeType="1" noTextEdit="1"/>
                </p:cNvSpPr>
                <p:nvPr/>
              </p:nvSpPr>
              <p:spPr>
                <a:xfrm>
                  <a:off x="5605490" y="3597844"/>
                  <a:ext cx="1095096" cy="972942"/>
                </a:xfrm>
                <a:prstGeom prst="roundRect">
                  <a:avLst>
                    <a:gd name="adj" fmla="val 0"/>
                  </a:avLst>
                </a:prstGeom>
                <a:blipFill rotWithShape="0">
                  <a:blip r:embed="rId6"/>
                  <a:stretch>
                    <a:fillRect/>
                  </a:stretch>
                </a:blipFill>
                <a:ln>
                  <a:solidFill>
                    <a:schemeClr val="bg2"/>
                  </a:solidFill>
                </a:ln>
              </p:spPr>
              <p:txBody>
                <a:bodyPr/>
                <a:lstStyle/>
                <a:p>
                  <a:r>
                    <a:rPr lang="en-US">
                      <a:noFill/>
                    </a:rPr>
                    <a:t> </a:t>
                  </a:r>
                </a:p>
              </p:txBody>
            </p:sp>
          </mc:Fallback>
        </mc:AlternateContent>
        <p:sp>
          <p:nvSpPr>
            <p:cNvPr id="16" name="Arc 15"/>
            <p:cNvSpPr/>
            <p:nvPr/>
          </p:nvSpPr>
          <p:spPr>
            <a:xfrm>
              <a:off x="3234880"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4961433"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0800000">
              <a:off x="3247480"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0800000">
              <a:off x="4980063" y="376452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Rounded Rectangle 19"/>
                <p:cNvSpPr/>
                <p:nvPr/>
              </p:nvSpPr>
              <p:spPr>
                <a:xfrm>
                  <a:off x="2170314" y="5174417"/>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i="1" dirty="0">
                    <a:latin typeface="Cambria Math"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2170314" y="5174417"/>
                  <a:ext cx="1095096" cy="972942"/>
                </a:xfrm>
                <a:prstGeom prst="roundRect">
                  <a:avLst>
                    <a:gd name="adj" fmla="val 0"/>
                  </a:avLst>
                </a:prstGeom>
                <a:blipFill rotWithShape="0">
                  <a:blip r:embed="rId7"/>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3896867" y="5174417"/>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i="1" dirty="0">
                    <a:latin typeface="Cambria Math"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3896867" y="5174417"/>
                  <a:ext cx="1095096" cy="972942"/>
                </a:xfrm>
                <a:prstGeom prst="roundRect">
                  <a:avLst>
                    <a:gd name="adj" fmla="val 0"/>
                  </a:avLst>
                </a:prstGeom>
                <a:blipFill rotWithShape="0">
                  <a:blip r:embed="rId7"/>
                  <a:stretch>
                    <a:fillRect/>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p:cNvSpPr/>
                <p:nvPr/>
              </p:nvSpPr>
              <p:spPr>
                <a:xfrm>
                  <a:off x="5623420" y="5174417"/>
                  <a:ext cx="1095096" cy="972942"/>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latin typeface="Cambria Math" charset="0"/>
                          </a:rPr>
                          <m:t>?</m:t>
                        </m:r>
                      </m:oMath>
                    </m:oMathPara>
                  </a14:m>
                  <a:endParaRPr lang="en-US" sz="2400" i="1" dirty="0">
                    <a:latin typeface="Cambria Math" charset="0"/>
                  </a:endParaRPr>
                </a:p>
              </p:txBody>
            </p:sp>
          </mc:Choice>
          <mc:Fallback xmlns="">
            <p:sp>
              <p:nvSpPr>
                <p:cNvPr id="22" name="Rounded Rectangle 21"/>
                <p:cNvSpPr>
                  <a:spLocks noRot="1" noChangeAspect="1" noMove="1" noResize="1" noEditPoints="1" noAdjustHandles="1" noChangeArrowheads="1" noChangeShapeType="1" noTextEdit="1"/>
                </p:cNvSpPr>
                <p:nvPr/>
              </p:nvSpPr>
              <p:spPr>
                <a:xfrm>
                  <a:off x="5623420" y="5174417"/>
                  <a:ext cx="1095096" cy="972942"/>
                </a:xfrm>
                <a:prstGeom prst="roundRect">
                  <a:avLst>
                    <a:gd name="adj" fmla="val 0"/>
                  </a:avLst>
                </a:prstGeom>
                <a:blipFill rotWithShape="0">
                  <a:blip r:embed="rId7"/>
                  <a:stretch>
                    <a:fillRect/>
                  </a:stretch>
                </a:blipFill>
                <a:ln>
                  <a:solidFill>
                    <a:schemeClr val="bg2"/>
                  </a:solidFill>
                </a:ln>
              </p:spPr>
              <p:txBody>
                <a:bodyPr/>
                <a:lstStyle/>
                <a:p>
                  <a:r>
                    <a:rPr lang="en-US">
                      <a:noFill/>
                    </a:rPr>
                    <a:t> </a:t>
                  </a:r>
                </a:p>
              </p:txBody>
            </p:sp>
          </mc:Fallback>
        </mc:AlternateContent>
        <p:sp>
          <p:nvSpPr>
            <p:cNvPr id="23" name="Arc 22"/>
            <p:cNvSpPr/>
            <p:nvPr/>
          </p:nvSpPr>
          <p:spPr>
            <a:xfrm>
              <a:off x="3252810"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a:off x="4979363"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10800000">
              <a:off x="3265410"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10800000">
              <a:off x="4997993" y="5341094"/>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5400000">
              <a:off x="2322451" y="30163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16200000">
              <a:off x="2335051" y="30163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5400000">
              <a:off x="2326364" y="45929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16200000">
              <a:off x="2338964" y="45929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5400000">
              <a:off x="5880154" y="3013398"/>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16200000">
              <a:off x="5848939" y="4592956"/>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 name="Rectangle 3"/>
          <p:cNvSpPr/>
          <p:nvPr/>
        </p:nvSpPr>
        <p:spPr>
          <a:xfrm>
            <a:off x="3524911" y="2364836"/>
            <a:ext cx="282450" cy="369332"/>
          </a:xfrm>
          <a:prstGeom prst="rect">
            <a:avLst/>
          </a:prstGeom>
        </p:spPr>
        <p:txBody>
          <a:bodyPr wrap="none">
            <a:spAutoFit/>
          </a:bodyPr>
          <a:lstStyle/>
          <a:p>
            <a:r>
              <a:rPr lang="en-US" i="1" dirty="0">
                <a:solidFill>
                  <a:schemeClr val="bg1"/>
                </a:solidFill>
                <a:latin typeface="Cambria Math" charset="0"/>
              </a:rPr>
              <a:t>?</a:t>
            </a:r>
            <a:endParaRPr lang="en-US" dirty="0">
              <a:solidFill>
                <a:schemeClr val="bg1"/>
              </a:solidFill>
            </a:endParaRPr>
          </a:p>
        </p:txBody>
      </p:sp>
      <p:sp>
        <p:nvSpPr>
          <p:cNvPr id="35" name="Rectangle 34"/>
          <p:cNvSpPr/>
          <p:nvPr/>
        </p:nvSpPr>
        <p:spPr>
          <a:xfrm>
            <a:off x="3537511" y="3917577"/>
            <a:ext cx="282450" cy="369332"/>
          </a:xfrm>
          <a:prstGeom prst="rect">
            <a:avLst/>
          </a:prstGeom>
        </p:spPr>
        <p:txBody>
          <a:bodyPr wrap="none">
            <a:spAutoFit/>
          </a:bodyPr>
          <a:lstStyle/>
          <a:p>
            <a:r>
              <a:rPr lang="en-US" i="1" dirty="0">
                <a:solidFill>
                  <a:schemeClr val="bg1"/>
                </a:solidFill>
                <a:latin typeface="Cambria Math" charset="0"/>
              </a:rPr>
              <a:t>?</a:t>
            </a:r>
            <a:endParaRPr lang="en-US" dirty="0">
              <a:solidFill>
                <a:schemeClr val="bg1"/>
              </a:solidFill>
            </a:endParaRPr>
          </a:p>
        </p:txBody>
      </p:sp>
      <p:sp>
        <p:nvSpPr>
          <p:cNvPr id="36" name="Rectangle 35"/>
          <p:cNvSpPr/>
          <p:nvPr/>
        </p:nvSpPr>
        <p:spPr>
          <a:xfrm>
            <a:off x="5257764" y="2364836"/>
            <a:ext cx="282450" cy="369332"/>
          </a:xfrm>
          <a:prstGeom prst="rect">
            <a:avLst/>
          </a:prstGeom>
        </p:spPr>
        <p:txBody>
          <a:bodyPr wrap="none">
            <a:spAutoFit/>
          </a:bodyPr>
          <a:lstStyle/>
          <a:p>
            <a:r>
              <a:rPr lang="en-US" i="1" dirty="0">
                <a:solidFill>
                  <a:schemeClr val="bg1"/>
                </a:solidFill>
                <a:latin typeface="Cambria Math" charset="0"/>
              </a:rPr>
              <a:t>?</a:t>
            </a:r>
            <a:endParaRPr lang="en-US" dirty="0">
              <a:solidFill>
                <a:schemeClr val="bg1"/>
              </a:solidFill>
            </a:endParaRPr>
          </a:p>
        </p:txBody>
      </p:sp>
    </p:spTree>
    <p:extLst>
      <p:ext uri="{BB962C8B-B14F-4D97-AF65-F5344CB8AC3E}">
        <p14:creationId xmlns:p14="http://schemas.microsoft.com/office/powerpoint/2010/main" val="18671833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endParaRPr lang="en-US" dirty="0">
              <a:solidFill>
                <a:schemeClr val="accent6">
                  <a:lumMod val="75000"/>
                </a:schemeClr>
              </a:solidFill>
            </a:endParaRPr>
          </a:p>
          <a:p>
            <a:pPr algn="ctr"/>
            <a:r>
              <a:rPr lang="en-US" dirty="0">
                <a:solidFill>
                  <a:schemeClr val="accent6">
                    <a:lumMod val="75000"/>
                  </a:schemeClr>
                </a:solidFill>
              </a:rPr>
              <a:t>https://</a:t>
            </a:r>
            <a:r>
              <a:rPr lang="en-US" dirty="0" err="1">
                <a:solidFill>
                  <a:schemeClr val="accent6">
                    <a:lumMod val="75000"/>
                  </a:schemeClr>
                </a:solidFill>
              </a:rPr>
              <a:t>github.com</a:t>
            </a:r>
            <a:r>
              <a:rPr lang="en-US" dirty="0">
                <a:solidFill>
                  <a:schemeClr val="accent6">
                    <a:lumMod val="75000"/>
                  </a:schemeClr>
                </a:solidFill>
              </a:rPr>
              <a:t>/</a:t>
            </a:r>
            <a:r>
              <a:rPr lang="en-US" dirty="0" err="1">
                <a:solidFill>
                  <a:schemeClr val="accent6">
                    <a:lumMod val="75000"/>
                  </a:schemeClr>
                </a:solidFill>
              </a:rPr>
              <a:t>qibolun</a:t>
            </a:r>
            <a:r>
              <a:rPr lang="en-US" dirty="0">
                <a:solidFill>
                  <a:schemeClr val="accent6">
                    <a:lumMod val="75000"/>
                  </a:schemeClr>
                </a:solidFill>
              </a:rPr>
              <a:t>/</a:t>
            </a:r>
            <a:r>
              <a:rPr lang="en-US" dirty="0" err="1">
                <a:solidFill>
                  <a:schemeClr val="accent6">
                    <a:lumMod val="75000"/>
                  </a:schemeClr>
                </a:solidFill>
              </a:rPr>
              <a:t>DryVR</a:t>
            </a:r>
            <a:endParaRPr lang="en-US" dirty="0">
              <a:solidFill>
                <a:schemeClr val="accent6">
                  <a:lumMod val="75000"/>
                </a:schemeClr>
              </a:solidFill>
            </a:endParaRPr>
          </a:p>
        </p:txBody>
      </p:sp>
      <p:sp>
        <p:nvSpPr>
          <p:cNvPr id="2" name="Title 1"/>
          <p:cNvSpPr>
            <a:spLocks noGrp="1"/>
          </p:cNvSpPr>
          <p:nvPr>
            <p:ph type="title"/>
          </p:nvPr>
        </p:nvSpPr>
        <p:spPr>
          <a:xfrm>
            <a:off x="766147" y="642522"/>
            <a:ext cx="7629994" cy="1143000"/>
          </a:xfrm>
        </p:spPr>
        <p:txBody>
          <a:bodyPr/>
          <a:lstStyle/>
          <a:p>
            <a:pPr algn="l"/>
            <a:r>
              <a:rPr lang="en-US" sz="3600" dirty="0">
                <a:solidFill>
                  <a:schemeClr val="tx1"/>
                </a:solidFill>
              </a:rPr>
              <a:t>“All models are wrong, some are useful”</a:t>
            </a:r>
          </a:p>
        </p:txBody>
      </p:sp>
      <p:sp>
        <p:nvSpPr>
          <p:cNvPr id="4" name="Slide Number Placeholder 3"/>
          <p:cNvSpPr>
            <a:spLocks noGrp="1"/>
          </p:cNvSpPr>
          <p:nvPr>
            <p:ph type="sldNum" sz="quarter" idx="12"/>
          </p:nvPr>
        </p:nvSpPr>
        <p:spPr/>
        <p:txBody>
          <a:bodyPr/>
          <a:lstStyle/>
          <a:p>
            <a:fld id="{EAAE5373-EA94-42CD-B08F-88E8C680AB44}" type="slidenum">
              <a:rPr lang="en-US" smtClean="0"/>
              <a:t>41</a:t>
            </a:fld>
            <a:endParaRPr lang="en-US" dirty="0"/>
          </a:p>
        </p:txBody>
      </p:sp>
      <p:sp>
        <p:nvSpPr>
          <p:cNvPr id="23" name="Title 1"/>
          <p:cNvSpPr txBox="1">
            <a:spLocks/>
          </p:cNvSpPr>
          <p:nvPr/>
        </p:nvSpPr>
        <p:spPr bwMode="auto">
          <a:xfrm>
            <a:off x="164892" y="4620358"/>
            <a:ext cx="878423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i="1" dirty="0">
                <a:solidFill>
                  <a:schemeClr val="tx1"/>
                </a:solidFill>
              </a:rPr>
              <a:t>Gain serenity to accept models as they are</a:t>
            </a:r>
          </a:p>
        </p:txBody>
      </p:sp>
      <p:grpSp>
        <p:nvGrpSpPr>
          <p:cNvPr id="26" name="Group 25"/>
          <p:cNvGrpSpPr/>
          <p:nvPr/>
        </p:nvGrpSpPr>
        <p:grpSpPr>
          <a:xfrm>
            <a:off x="1166309" y="1752745"/>
            <a:ext cx="6829669" cy="2646878"/>
            <a:chOff x="581597" y="2105561"/>
            <a:chExt cx="6829669" cy="2646878"/>
          </a:xfrm>
        </p:grpSpPr>
        <p:sp>
          <p:nvSpPr>
            <p:cNvPr id="25" name="TextBox 24"/>
            <p:cNvSpPr txBox="1"/>
            <p:nvPr/>
          </p:nvSpPr>
          <p:spPr>
            <a:xfrm>
              <a:off x="581597" y="2105561"/>
              <a:ext cx="6829669" cy="2646878"/>
            </a:xfrm>
            <a:prstGeom prst="rect">
              <a:avLst/>
            </a:prstGeom>
            <a:noFill/>
          </p:spPr>
          <p:txBody>
            <a:bodyPr wrap="square" rtlCol="0">
              <a:spAutoFit/>
            </a:bodyPr>
            <a:lstStyle/>
            <a:p>
              <a:r>
                <a:rPr lang="en-US" sz="16600" dirty="0">
                  <a:solidFill>
                    <a:schemeClr val="accent6">
                      <a:lumMod val="75000"/>
                    </a:schemeClr>
                  </a:solidFill>
                  <a:latin typeface="Abadi MT Condensed Extra Bold" charset="0"/>
                  <a:ea typeface="Abadi MT Condensed Extra Bold" charset="0"/>
                  <a:cs typeface="Abadi MT Condensed Extra Bold" charset="0"/>
                </a:rPr>
                <a:t>Dry    R</a:t>
              </a:r>
            </a:p>
          </p:txBody>
        </p:sp>
        <p:grpSp>
          <p:nvGrpSpPr>
            <p:cNvPr id="24" name="Group 23"/>
            <p:cNvGrpSpPr/>
            <p:nvPr/>
          </p:nvGrpSpPr>
          <p:grpSpPr>
            <a:xfrm rot="8185505">
              <a:off x="3870576" y="2535155"/>
              <a:ext cx="1372870" cy="1226649"/>
              <a:chOff x="3688612" y="2799448"/>
              <a:chExt cx="1186002" cy="1059683"/>
            </a:xfrm>
          </p:grpSpPr>
          <p:sp>
            <p:nvSpPr>
              <p:cNvPr id="5" name="Rounded Rectangle 4"/>
              <p:cNvSpPr/>
              <p:nvPr/>
            </p:nvSpPr>
            <p:spPr>
              <a:xfrm>
                <a:off x="3688612" y="2799448"/>
                <a:ext cx="586941" cy="521470"/>
              </a:xfrm>
              <a:prstGeom prst="roundRect">
                <a:avLst>
                  <a:gd name="adj" fmla="val 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latin typeface="Cambria Math" charset="0"/>
                </a:endParaRPr>
              </a:p>
            </p:txBody>
          </p:sp>
          <p:sp>
            <p:nvSpPr>
              <p:cNvPr id="10" name="Rounded Rectangle 9"/>
              <p:cNvSpPr/>
              <p:nvPr/>
            </p:nvSpPr>
            <p:spPr>
              <a:xfrm>
                <a:off x="4287673" y="2799448"/>
                <a:ext cx="586941" cy="521470"/>
              </a:xfrm>
              <a:prstGeom prst="roundRect">
                <a:avLst>
                  <a:gd name="adj" fmla="val 0"/>
                </a:avLst>
              </a:prstGeom>
              <a:pattFill prst="lgCheck">
                <a:fgClr>
                  <a:schemeClr val="accent6">
                    <a:lumMod val="75000"/>
                  </a:schemeClr>
                </a:fgClr>
                <a:bgClr>
                  <a:schemeClr val="bg1"/>
                </a:bgClr>
              </a:patt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latin typeface="Cambria Math" charset="0"/>
                </a:endParaRPr>
              </a:p>
            </p:txBody>
          </p:sp>
          <p:sp>
            <p:nvSpPr>
              <p:cNvPr id="16" name="Rounded Rectangle 15"/>
              <p:cNvSpPr/>
              <p:nvPr/>
            </p:nvSpPr>
            <p:spPr>
              <a:xfrm>
                <a:off x="4292440" y="3337661"/>
                <a:ext cx="580340" cy="521470"/>
              </a:xfrm>
              <a:prstGeom prst="roundRect">
                <a:avLst>
                  <a:gd name="adj" fmla="val 0"/>
                </a:avLst>
              </a:prstGeom>
              <a:solidFill>
                <a:schemeClr val="accent6">
                  <a:lumMod val="75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i="1" dirty="0">
                  <a:latin typeface="Cambria Math" charset="0"/>
                </a:endParaRPr>
              </a:p>
            </p:txBody>
          </p:sp>
        </p:grpSp>
      </p:grpSp>
    </p:spTree>
    <p:extLst>
      <p:ext uri="{BB962C8B-B14F-4D97-AF65-F5344CB8AC3E}">
        <p14:creationId xmlns:p14="http://schemas.microsoft.com/office/powerpoint/2010/main" val="3505162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6" presetClass="entr" presetSubtype="16" fill="hold" grpId="0" nodeType="afterEffect">
                                  <p:stCondLst>
                                    <p:cond delay="150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3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A new view of knowledge in hybrid models</a:t>
            </a:r>
          </a:p>
        </p:txBody>
      </p:sp>
      <p:sp>
        <p:nvSpPr>
          <p:cNvPr id="2" name="Slide Number Placeholder 1"/>
          <p:cNvSpPr>
            <a:spLocks noGrp="1"/>
          </p:cNvSpPr>
          <p:nvPr>
            <p:ph type="sldNum" sz="quarter" idx="12"/>
          </p:nvPr>
        </p:nvSpPr>
        <p:spPr/>
        <p:txBody>
          <a:bodyPr/>
          <a:lstStyle/>
          <a:p>
            <a:fld id="{EAAE5373-EA94-42CD-B08F-88E8C680AB44}" type="slidenum">
              <a:rPr lang="en-US" smtClean="0"/>
              <a:t>42</a:t>
            </a:fld>
            <a:endParaRPr lang="en-US"/>
          </a:p>
        </p:txBody>
      </p:sp>
      <p:grpSp>
        <p:nvGrpSpPr>
          <p:cNvPr id="34" name="Group 33"/>
          <p:cNvGrpSpPr/>
          <p:nvPr/>
        </p:nvGrpSpPr>
        <p:grpSpPr>
          <a:xfrm>
            <a:off x="457200" y="2461918"/>
            <a:ext cx="2491483" cy="2233372"/>
            <a:chOff x="2097741" y="2021270"/>
            <a:chExt cx="4620775" cy="4126089"/>
          </a:xfrm>
        </p:grpSpPr>
        <p:sp>
          <p:nvSpPr>
            <p:cNvPr id="6" name="Rounded Rectangle 5"/>
            <p:cNvSpPr/>
            <p:nvPr/>
          </p:nvSpPr>
          <p:spPr>
            <a:xfrm>
              <a:off x="2097741" y="2021270"/>
              <a:ext cx="1095096" cy="972942"/>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7" name="Rounded Rectangle 6"/>
            <p:cNvSpPr/>
            <p:nvPr/>
          </p:nvSpPr>
          <p:spPr>
            <a:xfrm>
              <a:off x="3824294" y="2021270"/>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 name="Rounded Rectangle 7"/>
            <p:cNvSpPr/>
            <p:nvPr/>
          </p:nvSpPr>
          <p:spPr>
            <a:xfrm>
              <a:off x="5550847" y="2021270"/>
              <a:ext cx="1095096" cy="972942"/>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9" name="Arc 8"/>
            <p:cNvSpPr/>
            <p:nvPr/>
          </p:nvSpPr>
          <p:spPr>
            <a:xfrm>
              <a:off x="3180237"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a:off x="4906790"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10800000">
              <a:off x="3192837"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10800000">
              <a:off x="4925420" y="218794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2152384" y="3597844"/>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14" name="Rounded Rectangle 13"/>
            <p:cNvSpPr/>
            <p:nvPr/>
          </p:nvSpPr>
          <p:spPr>
            <a:xfrm>
              <a:off x="3878937" y="3597844"/>
              <a:ext cx="1095096" cy="972942"/>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15" name="Rounded Rectangle 14"/>
            <p:cNvSpPr/>
            <p:nvPr/>
          </p:nvSpPr>
          <p:spPr>
            <a:xfrm>
              <a:off x="5605490" y="3597844"/>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16" name="Arc 15"/>
            <p:cNvSpPr/>
            <p:nvPr/>
          </p:nvSpPr>
          <p:spPr>
            <a:xfrm>
              <a:off x="3234880"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4961433"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0800000">
              <a:off x="3247480"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0800000">
              <a:off x="4980063" y="376452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a:off x="2170314" y="5174417"/>
              <a:ext cx="1095096" cy="972942"/>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21" name="Rounded Rectangle 20"/>
            <p:cNvSpPr/>
            <p:nvPr/>
          </p:nvSpPr>
          <p:spPr>
            <a:xfrm>
              <a:off x="3896867" y="5174417"/>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22" name="Rounded Rectangle 21"/>
            <p:cNvSpPr/>
            <p:nvPr/>
          </p:nvSpPr>
          <p:spPr>
            <a:xfrm>
              <a:off x="5623420" y="5174417"/>
              <a:ext cx="1095096" cy="972942"/>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23" name="Arc 22"/>
            <p:cNvSpPr/>
            <p:nvPr/>
          </p:nvSpPr>
          <p:spPr>
            <a:xfrm>
              <a:off x="3252810"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a:off x="4979363"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10800000">
              <a:off x="3265410"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10800000">
              <a:off x="4997993" y="5341094"/>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5400000">
              <a:off x="2322451" y="30163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16200000">
              <a:off x="2335051" y="30163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5400000">
              <a:off x="2326364" y="45929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16200000">
              <a:off x="2338964" y="45929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5400000">
              <a:off x="5880154" y="3013398"/>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16200000">
              <a:off x="5848939" y="4592956"/>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2" name="Rounded Rectangle 31"/>
          <p:cNvSpPr/>
          <p:nvPr/>
        </p:nvSpPr>
        <p:spPr>
          <a:xfrm>
            <a:off x="4263432" y="2465465"/>
            <a:ext cx="586941" cy="521470"/>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grpSp>
        <p:nvGrpSpPr>
          <p:cNvPr id="45" name="Group 44"/>
          <p:cNvGrpSpPr/>
          <p:nvPr/>
        </p:nvGrpSpPr>
        <p:grpSpPr>
          <a:xfrm>
            <a:off x="4273325" y="2590994"/>
            <a:ext cx="577049" cy="395942"/>
            <a:chOff x="5051303" y="2982485"/>
            <a:chExt cx="635045" cy="483365"/>
          </a:xfrm>
        </p:grpSpPr>
        <p:cxnSp>
          <p:nvCxnSpPr>
            <p:cNvPr id="5" name="Curved Connector 4"/>
            <p:cNvCxnSpPr/>
            <p:nvPr/>
          </p:nvCxnSpPr>
          <p:spPr>
            <a:xfrm>
              <a:off x="5051303" y="2982485"/>
              <a:ext cx="635045" cy="273517"/>
            </a:xfrm>
            <a:prstGeom prst="curvedConnector3">
              <a:avLst>
                <a:gd name="adj1" fmla="val 50000"/>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5051303" y="3073657"/>
              <a:ext cx="635045" cy="287269"/>
            </a:xfrm>
            <a:prstGeom prst="curvedConnector3">
              <a:avLst>
                <a:gd name="adj1" fmla="val 50000"/>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a:off x="5055682" y="3178581"/>
              <a:ext cx="630666" cy="287269"/>
            </a:xfrm>
            <a:prstGeom prst="curvedConnector3">
              <a:avLst>
                <a:gd name="adj1" fmla="val 40492"/>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6" name="Rounded Rectangle 45"/>
          <p:cNvSpPr/>
          <p:nvPr/>
        </p:nvSpPr>
        <p:spPr>
          <a:xfrm>
            <a:off x="4275553" y="3321416"/>
            <a:ext cx="586941" cy="521470"/>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grpSp>
        <p:nvGrpSpPr>
          <p:cNvPr id="47" name="Group 46"/>
          <p:cNvGrpSpPr/>
          <p:nvPr/>
        </p:nvGrpSpPr>
        <p:grpSpPr>
          <a:xfrm>
            <a:off x="4285446" y="3446944"/>
            <a:ext cx="577049" cy="419019"/>
            <a:chOff x="5051303" y="2982485"/>
            <a:chExt cx="635045" cy="483365"/>
          </a:xfrm>
        </p:grpSpPr>
        <p:cxnSp>
          <p:nvCxnSpPr>
            <p:cNvPr id="48" name="Curved Connector 47"/>
            <p:cNvCxnSpPr/>
            <p:nvPr/>
          </p:nvCxnSpPr>
          <p:spPr>
            <a:xfrm>
              <a:off x="5051303" y="2982485"/>
              <a:ext cx="635045" cy="273517"/>
            </a:xfrm>
            <a:prstGeom prst="curvedConnector3">
              <a:avLst>
                <a:gd name="adj1" fmla="val 99407"/>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a:off x="5051303" y="3073657"/>
              <a:ext cx="635045" cy="287269"/>
            </a:xfrm>
            <a:prstGeom prst="curvedConnector3">
              <a:avLst>
                <a:gd name="adj1" fmla="val 90688"/>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a:off x="5055682" y="3178581"/>
              <a:ext cx="630666" cy="287269"/>
            </a:xfrm>
            <a:prstGeom prst="curvedConnector3">
              <a:avLst>
                <a:gd name="adj1" fmla="val 82926"/>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4287674" y="4177367"/>
            <a:ext cx="586941" cy="521470"/>
            <a:chOff x="4344278" y="3248620"/>
            <a:chExt cx="719146" cy="638928"/>
          </a:xfrm>
        </p:grpSpPr>
        <p:sp>
          <p:nvSpPr>
            <p:cNvPr id="54" name="Rounded Rectangle 53"/>
            <p:cNvSpPr/>
            <p:nvPr/>
          </p:nvSpPr>
          <p:spPr>
            <a:xfrm>
              <a:off x="4344278" y="3248620"/>
              <a:ext cx="719146" cy="638928"/>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grpSp>
          <p:nvGrpSpPr>
            <p:cNvPr id="55" name="Group 54"/>
            <p:cNvGrpSpPr/>
            <p:nvPr/>
          </p:nvGrpSpPr>
          <p:grpSpPr>
            <a:xfrm rot="10800000">
              <a:off x="4356398" y="3371432"/>
              <a:ext cx="707025" cy="393303"/>
              <a:chOff x="5051303" y="2982483"/>
              <a:chExt cx="635045" cy="483367"/>
            </a:xfrm>
          </p:grpSpPr>
          <p:cxnSp>
            <p:nvCxnSpPr>
              <p:cNvPr id="56" name="Curved Connector 55"/>
              <p:cNvCxnSpPr/>
              <p:nvPr/>
            </p:nvCxnSpPr>
            <p:spPr>
              <a:xfrm>
                <a:off x="5051303" y="2982485"/>
                <a:ext cx="635045" cy="273517"/>
              </a:xfrm>
              <a:prstGeom prst="curvedConnector3">
                <a:avLst>
                  <a:gd name="adj1" fmla="val 99407"/>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Curved Connector 56"/>
              <p:cNvCxnSpPr/>
              <p:nvPr/>
            </p:nvCxnSpPr>
            <p:spPr>
              <a:xfrm>
                <a:off x="5051303" y="3073657"/>
                <a:ext cx="635045" cy="287269"/>
              </a:xfrm>
              <a:prstGeom prst="curvedConnector3">
                <a:avLst>
                  <a:gd name="adj1" fmla="val 90688"/>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Curved Connector 57"/>
              <p:cNvCxnSpPr/>
              <p:nvPr/>
            </p:nvCxnSpPr>
            <p:spPr>
              <a:xfrm>
                <a:off x="5055682" y="3178581"/>
                <a:ext cx="630666" cy="287269"/>
              </a:xfrm>
              <a:prstGeom prst="curvedConnector3">
                <a:avLst>
                  <a:gd name="adj1" fmla="val 82926"/>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66" name="Title 2"/>
          <p:cNvSpPr txBox="1">
            <a:spLocks/>
          </p:cNvSpPr>
          <p:nvPr/>
        </p:nvSpPr>
        <p:spPr bwMode="auto">
          <a:xfrm>
            <a:off x="496331" y="1672565"/>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t>Complete information of switching structure</a:t>
            </a:r>
          </a:p>
        </p:txBody>
      </p:sp>
      <p:sp>
        <p:nvSpPr>
          <p:cNvPr id="67" name="Title 2"/>
          <p:cNvSpPr txBox="1">
            <a:spLocks/>
          </p:cNvSpPr>
          <p:nvPr/>
        </p:nvSpPr>
        <p:spPr bwMode="auto">
          <a:xfrm>
            <a:off x="3433028" y="1692630"/>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t>Executable access to mode dynamics</a:t>
            </a:r>
          </a:p>
        </p:txBody>
      </p:sp>
      <p:sp>
        <p:nvSpPr>
          <p:cNvPr id="68" name="Title 2"/>
          <p:cNvSpPr txBox="1">
            <a:spLocks/>
          </p:cNvSpPr>
          <p:nvPr/>
        </p:nvSpPr>
        <p:spPr bwMode="auto">
          <a:xfrm>
            <a:off x="2969434" y="3162251"/>
            <a:ext cx="1293998"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a:t>+</a:t>
            </a:r>
          </a:p>
        </p:txBody>
      </p:sp>
      <p:sp>
        <p:nvSpPr>
          <p:cNvPr id="69" name="Title 2"/>
          <p:cNvSpPr txBox="1">
            <a:spLocks/>
          </p:cNvSpPr>
          <p:nvPr/>
        </p:nvSpPr>
        <p:spPr bwMode="auto">
          <a:xfrm>
            <a:off x="4745151" y="3194375"/>
            <a:ext cx="1293998"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a:t>=</a:t>
            </a:r>
          </a:p>
        </p:txBody>
      </p:sp>
      <p:sp>
        <p:nvSpPr>
          <p:cNvPr id="73" name="Rounded Rectangle 72"/>
          <p:cNvSpPr/>
          <p:nvPr/>
        </p:nvSpPr>
        <p:spPr>
          <a:xfrm>
            <a:off x="7830849" y="2481197"/>
            <a:ext cx="590467" cy="526635"/>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74" name="Arc 73"/>
          <p:cNvSpPr/>
          <p:nvPr/>
        </p:nvSpPr>
        <p:spPr>
          <a:xfrm>
            <a:off x="6552636" y="258220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a:off x="7483579" y="258220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rot="10800000">
            <a:off x="6559430" y="258220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p:nvPr/>
        </p:nvSpPr>
        <p:spPr>
          <a:xfrm rot="10800000">
            <a:off x="7493624" y="2571416"/>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4" name="Group 103"/>
          <p:cNvGrpSpPr/>
          <p:nvPr/>
        </p:nvGrpSpPr>
        <p:grpSpPr>
          <a:xfrm>
            <a:off x="5998426" y="3006216"/>
            <a:ext cx="2462020" cy="1708353"/>
            <a:chOff x="5998426" y="2769910"/>
            <a:chExt cx="2462020" cy="1708353"/>
          </a:xfrm>
        </p:grpSpPr>
        <p:sp>
          <p:nvSpPr>
            <p:cNvPr id="78" name="Rounded Rectangle 77"/>
            <p:cNvSpPr/>
            <p:nvPr/>
          </p:nvSpPr>
          <p:spPr>
            <a:xfrm>
              <a:off x="5998426" y="3098260"/>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79" name="Rounded Rectangle 78"/>
            <p:cNvSpPr/>
            <p:nvPr/>
          </p:nvSpPr>
          <p:spPr>
            <a:xfrm>
              <a:off x="6929369" y="3098260"/>
              <a:ext cx="590467" cy="526635"/>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0" name="Rounded Rectangle 79"/>
            <p:cNvSpPr/>
            <p:nvPr/>
          </p:nvSpPr>
          <p:spPr>
            <a:xfrm>
              <a:off x="7860312" y="3098260"/>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1" name="Arc 80"/>
            <p:cNvSpPr/>
            <p:nvPr/>
          </p:nvSpPr>
          <p:spPr>
            <a:xfrm>
              <a:off x="6582099" y="3199270"/>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Arc 81"/>
            <p:cNvSpPr/>
            <p:nvPr/>
          </p:nvSpPr>
          <p:spPr>
            <a:xfrm>
              <a:off x="7513042" y="3199270"/>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Arc 82"/>
            <p:cNvSpPr/>
            <p:nvPr/>
          </p:nvSpPr>
          <p:spPr>
            <a:xfrm rot="10800000">
              <a:off x="6588893" y="3199270"/>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Arc 83"/>
            <p:cNvSpPr/>
            <p:nvPr/>
          </p:nvSpPr>
          <p:spPr>
            <a:xfrm rot="10800000">
              <a:off x="7523087" y="3188479"/>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Rounded Rectangle 84"/>
            <p:cNvSpPr/>
            <p:nvPr/>
          </p:nvSpPr>
          <p:spPr>
            <a:xfrm>
              <a:off x="6008094" y="3951628"/>
              <a:ext cx="590467" cy="526635"/>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6" name="Rounded Rectangle 85"/>
            <p:cNvSpPr/>
            <p:nvPr/>
          </p:nvSpPr>
          <p:spPr>
            <a:xfrm>
              <a:off x="6939037" y="3951628"/>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7" name="Rounded Rectangle 86"/>
            <p:cNvSpPr/>
            <p:nvPr/>
          </p:nvSpPr>
          <p:spPr>
            <a:xfrm>
              <a:off x="7869979" y="3951628"/>
              <a:ext cx="590467" cy="526635"/>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8" name="Arc 87"/>
            <p:cNvSpPr/>
            <p:nvPr/>
          </p:nvSpPr>
          <p:spPr>
            <a:xfrm>
              <a:off x="6591766" y="4052638"/>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Arc 88"/>
            <p:cNvSpPr/>
            <p:nvPr/>
          </p:nvSpPr>
          <p:spPr>
            <a:xfrm>
              <a:off x="7522709" y="4052638"/>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Arc 89"/>
            <p:cNvSpPr/>
            <p:nvPr/>
          </p:nvSpPr>
          <p:spPr>
            <a:xfrm rot="10800000">
              <a:off x="6598560" y="4052638"/>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Arc 90"/>
            <p:cNvSpPr/>
            <p:nvPr/>
          </p:nvSpPr>
          <p:spPr>
            <a:xfrm rot="10800000">
              <a:off x="7532754" y="404184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Arc 91"/>
            <p:cNvSpPr/>
            <p:nvPr/>
          </p:nvSpPr>
          <p:spPr>
            <a:xfrm rot="5400000">
              <a:off x="6089452" y="2784153"/>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Arc 92"/>
            <p:cNvSpPr/>
            <p:nvPr/>
          </p:nvSpPr>
          <p:spPr>
            <a:xfrm rot="16200000">
              <a:off x="6096246" y="2784153"/>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p:cNvSpPr/>
            <p:nvPr/>
          </p:nvSpPr>
          <p:spPr>
            <a:xfrm rot="5400000">
              <a:off x="6091562" y="3637522"/>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Arc 94"/>
            <p:cNvSpPr/>
            <p:nvPr/>
          </p:nvSpPr>
          <p:spPr>
            <a:xfrm rot="16200000">
              <a:off x="6098356" y="3637522"/>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Arc 95"/>
            <p:cNvSpPr/>
            <p:nvPr/>
          </p:nvSpPr>
          <p:spPr>
            <a:xfrm rot="5400000">
              <a:off x="8007736" y="2782537"/>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Arc 96"/>
            <p:cNvSpPr/>
            <p:nvPr/>
          </p:nvSpPr>
          <p:spPr>
            <a:xfrm rot="16200000">
              <a:off x="7990905" y="3637521"/>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8" name="Title 2"/>
          <p:cNvSpPr txBox="1">
            <a:spLocks/>
          </p:cNvSpPr>
          <p:nvPr/>
        </p:nvSpPr>
        <p:spPr bwMode="auto">
          <a:xfrm>
            <a:off x="6008094" y="1691844"/>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err="1"/>
              <a:t>DryVR’s</a:t>
            </a:r>
            <a:r>
              <a:rPr lang="en-US" sz="1800" dirty="0"/>
              <a:t> Executable hybrid model</a:t>
            </a:r>
          </a:p>
        </p:txBody>
      </p:sp>
      <p:grpSp>
        <p:nvGrpSpPr>
          <p:cNvPr id="102" name="Group 101"/>
          <p:cNvGrpSpPr/>
          <p:nvPr/>
        </p:nvGrpSpPr>
        <p:grpSpPr>
          <a:xfrm>
            <a:off x="5958918" y="2481197"/>
            <a:ext cx="600512" cy="526635"/>
            <a:chOff x="5958918" y="2244891"/>
            <a:chExt cx="600512" cy="526635"/>
          </a:xfrm>
        </p:grpSpPr>
        <p:sp>
          <p:nvSpPr>
            <p:cNvPr id="71" name="Rounded Rectangle 70"/>
            <p:cNvSpPr/>
            <p:nvPr/>
          </p:nvSpPr>
          <p:spPr>
            <a:xfrm>
              <a:off x="5968963" y="2244891"/>
              <a:ext cx="590467" cy="526635"/>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cxnSp>
          <p:nvCxnSpPr>
            <p:cNvPr id="99" name="Curved Connector 98"/>
            <p:cNvCxnSpPr/>
            <p:nvPr/>
          </p:nvCxnSpPr>
          <p:spPr>
            <a:xfrm>
              <a:off x="5958918" y="2280368"/>
              <a:ext cx="577049" cy="249027"/>
            </a:xfrm>
            <a:prstGeom prst="curvedConnector3">
              <a:avLst>
                <a:gd name="adj1" fmla="val 90688"/>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a:off x="6899906" y="2481197"/>
            <a:ext cx="590467" cy="526635"/>
            <a:chOff x="6899906" y="2244891"/>
            <a:chExt cx="590467" cy="526635"/>
          </a:xfrm>
        </p:grpSpPr>
        <p:sp>
          <p:nvSpPr>
            <p:cNvPr id="72" name="Rounded Rectangle 71"/>
            <p:cNvSpPr/>
            <p:nvPr/>
          </p:nvSpPr>
          <p:spPr>
            <a:xfrm>
              <a:off x="6899906" y="2244891"/>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cxnSp>
          <p:nvCxnSpPr>
            <p:cNvPr id="100" name="Curved Connector 99"/>
            <p:cNvCxnSpPr/>
            <p:nvPr/>
          </p:nvCxnSpPr>
          <p:spPr>
            <a:xfrm rot="10800000">
              <a:off x="6907259" y="2488929"/>
              <a:ext cx="573069" cy="190773"/>
            </a:xfrm>
            <a:prstGeom prst="curvedConnector3">
              <a:avLst>
                <a:gd name="adj1" fmla="val 82926"/>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01" name="Curved Connector 100"/>
          <p:cNvCxnSpPr/>
          <p:nvPr/>
        </p:nvCxnSpPr>
        <p:spPr>
          <a:xfrm>
            <a:off x="7831591" y="2572038"/>
            <a:ext cx="573070" cy="235313"/>
          </a:xfrm>
          <a:prstGeom prst="curvedConnector3">
            <a:avLst>
              <a:gd name="adj1" fmla="val 40492"/>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105" name="Title 2"/>
          <p:cNvSpPr txBox="1">
            <a:spLocks/>
          </p:cNvSpPr>
          <p:nvPr/>
        </p:nvSpPr>
        <p:spPr bwMode="auto">
          <a:xfrm>
            <a:off x="497274" y="4950587"/>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t>Transitions are time-triggered, possibly nondeterministic: one-clock timed automaton</a:t>
            </a:r>
          </a:p>
        </p:txBody>
      </p:sp>
    </p:spTree>
    <p:extLst>
      <p:ext uri="{BB962C8B-B14F-4D97-AF65-F5344CB8AC3E}">
        <p14:creationId xmlns:p14="http://schemas.microsoft.com/office/powerpoint/2010/main" val="183306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6" grpId="0" animBg="1"/>
      <p:bldP spid="67" grpId="0"/>
      <p:bldP spid="68" grpId="0"/>
      <p:bldP spid="69" grpId="0"/>
      <p:bldP spid="73" grpId="0" animBg="1"/>
      <p:bldP spid="74" grpId="0" animBg="1"/>
      <p:bldP spid="75" grpId="0" animBg="1"/>
      <p:bldP spid="76" grpId="0" animBg="1"/>
      <p:bldP spid="77" grpId="0" animBg="1"/>
      <p:bldP spid="98" grpId="0"/>
      <p:bldP spid="10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A new view of knowledge in hybrid models</a:t>
            </a:r>
          </a:p>
        </p:txBody>
      </p:sp>
      <p:sp>
        <p:nvSpPr>
          <p:cNvPr id="2" name="Slide Number Placeholder 1"/>
          <p:cNvSpPr>
            <a:spLocks noGrp="1"/>
          </p:cNvSpPr>
          <p:nvPr>
            <p:ph type="sldNum" sz="quarter" idx="12"/>
          </p:nvPr>
        </p:nvSpPr>
        <p:spPr/>
        <p:txBody>
          <a:bodyPr/>
          <a:lstStyle/>
          <a:p>
            <a:fld id="{EAAE5373-EA94-42CD-B08F-88E8C680AB44}" type="slidenum">
              <a:rPr lang="en-US" smtClean="0"/>
              <a:t>43</a:t>
            </a:fld>
            <a:endParaRPr lang="en-US"/>
          </a:p>
        </p:txBody>
      </p:sp>
      <p:grpSp>
        <p:nvGrpSpPr>
          <p:cNvPr id="34" name="Group 33"/>
          <p:cNvGrpSpPr/>
          <p:nvPr/>
        </p:nvGrpSpPr>
        <p:grpSpPr>
          <a:xfrm>
            <a:off x="457200" y="2461918"/>
            <a:ext cx="2491483" cy="2233372"/>
            <a:chOff x="2097741" y="2021270"/>
            <a:chExt cx="4620775" cy="4126089"/>
          </a:xfrm>
        </p:grpSpPr>
        <p:sp>
          <p:nvSpPr>
            <p:cNvPr id="6" name="Rounded Rectangle 5"/>
            <p:cNvSpPr/>
            <p:nvPr/>
          </p:nvSpPr>
          <p:spPr>
            <a:xfrm>
              <a:off x="2097741" y="2021270"/>
              <a:ext cx="1095096" cy="972942"/>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7" name="Rounded Rectangle 6"/>
            <p:cNvSpPr/>
            <p:nvPr/>
          </p:nvSpPr>
          <p:spPr>
            <a:xfrm>
              <a:off x="3824294" y="2021270"/>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 name="Rounded Rectangle 7"/>
            <p:cNvSpPr/>
            <p:nvPr/>
          </p:nvSpPr>
          <p:spPr>
            <a:xfrm>
              <a:off x="5550847" y="2021270"/>
              <a:ext cx="1095096" cy="972942"/>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9" name="Arc 8"/>
            <p:cNvSpPr/>
            <p:nvPr/>
          </p:nvSpPr>
          <p:spPr>
            <a:xfrm>
              <a:off x="3180237"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a:off x="4906790"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10800000">
              <a:off x="3192837"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10800000">
              <a:off x="4925420" y="218794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2152384" y="3597844"/>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14" name="Rounded Rectangle 13"/>
            <p:cNvSpPr/>
            <p:nvPr/>
          </p:nvSpPr>
          <p:spPr>
            <a:xfrm>
              <a:off x="3878937" y="3597844"/>
              <a:ext cx="1095096" cy="972942"/>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15" name="Rounded Rectangle 14"/>
            <p:cNvSpPr/>
            <p:nvPr/>
          </p:nvSpPr>
          <p:spPr>
            <a:xfrm>
              <a:off x="5605490" y="3597844"/>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16" name="Arc 15"/>
            <p:cNvSpPr/>
            <p:nvPr/>
          </p:nvSpPr>
          <p:spPr>
            <a:xfrm>
              <a:off x="3234880"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4961433"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0800000">
              <a:off x="3247480"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0800000">
              <a:off x="4980063" y="376452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a:off x="2170314" y="5174417"/>
              <a:ext cx="1095096" cy="972942"/>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21" name="Rounded Rectangle 20"/>
            <p:cNvSpPr/>
            <p:nvPr/>
          </p:nvSpPr>
          <p:spPr>
            <a:xfrm>
              <a:off x="3896867" y="5174417"/>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22" name="Rounded Rectangle 21"/>
            <p:cNvSpPr/>
            <p:nvPr/>
          </p:nvSpPr>
          <p:spPr>
            <a:xfrm>
              <a:off x="5623420" y="5174417"/>
              <a:ext cx="1095096" cy="972942"/>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23" name="Arc 22"/>
            <p:cNvSpPr/>
            <p:nvPr/>
          </p:nvSpPr>
          <p:spPr>
            <a:xfrm>
              <a:off x="3252810"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a:off x="4979363"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10800000">
              <a:off x="3265410"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10800000">
              <a:off x="4997993" y="5341094"/>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5400000">
              <a:off x="2322451" y="30163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16200000">
              <a:off x="2335051" y="30163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5400000">
              <a:off x="2326364" y="45929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16200000">
              <a:off x="2338964" y="45929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5400000">
              <a:off x="5880154" y="3013398"/>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16200000">
              <a:off x="5848939" y="4592956"/>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2" name="Rounded Rectangle 31"/>
          <p:cNvSpPr/>
          <p:nvPr/>
        </p:nvSpPr>
        <p:spPr>
          <a:xfrm>
            <a:off x="4263432" y="2465465"/>
            <a:ext cx="586941" cy="521470"/>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grpSp>
        <p:nvGrpSpPr>
          <p:cNvPr id="45" name="Group 44"/>
          <p:cNvGrpSpPr/>
          <p:nvPr/>
        </p:nvGrpSpPr>
        <p:grpSpPr>
          <a:xfrm>
            <a:off x="4273325" y="2590994"/>
            <a:ext cx="577049" cy="395942"/>
            <a:chOff x="5051303" y="2982485"/>
            <a:chExt cx="635045" cy="483365"/>
          </a:xfrm>
        </p:grpSpPr>
        <p:cxnSp>
          <p:nvCxnSpPr>
            <p:cNvPr id="5" name="Curved Connector 4"/>
            <p:cNvCxnSpPr/>
            <p:nvPr/>
          </p:nvCxnSpPr>
          <p:spPr>
            <a:xfrm>
              <a:off x="5051303" y="2982485"/>
              <a:ext cx="635045" cy="273517"/>
            </a:xfrm>
            <a:prstGeom prst="curvedConnector3">
              <a:avLst>
                <a:gd name="adj1" fmla="val 50000"/>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5051303" y="3073657"/>
              <a:ext cx="635045" cy="287269"/>
            </a:xfrm>
            <a:prstGeom prst="curvedConnector3">
              <a:avLst>
                <a:gd name="adj1" fmla="val 50000"/>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a:off x="5055682" y="3178581"/>
              <a:ext cx="630666" cy="287269"/>
            </a:xfrm>
            <a:prstGeom prst="curvedConnector3">
              <a:avLst>
                <a:gd name="adj1" fmla="val 40492"/>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6" name="Rounded Rectangle 45"/>
          <p:cNvSpPr/>
          <p:nvPr/>
        </p:nvSpPr>
        <p:spPr>
          <a:xfrm>
            <a:off x="4275553" y="3321416"/>
            <a:ext cx="586941" cy="521470"/>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grpSp>
        <p:nvGrpSpPr>
          <p:cNvPr id="47" name="Group 46"/>
          <p:cNvGrpSpPr/>
          <p:nvPr/>
        </p:nvGrpSpPr>
        <p:grpSpPr>
          <a:xfrm>
            <a:off x="4285446" y="3446944"/>
            <a:ext cx="577049" cy="419019"/>
            <a:chOff x="5051303" y="2982485"/>
            <a:chExt cx="635045" cy="483365"/>
          </a:xfrm>
        </p:grpSpPr>
        <p:cxnSp>
          <p:nvCxnSpPr>
            <p:cNvPr id="48" name="Curved Connector 47"/>
            <p:cNvCxnSpPr/>
            <p:nvPr/>
          </p:nvCxnSpPr>
          <p:spPr>
            <a:xfrm>
              <a:off x="5051303" y="2982485"/>
              <a:ext cx="635045" cy="273517"/>
            </a:xfrm>
            <a:prstGeom prst="curvedConnector3">
              <a:avLst>
                <a:gd name="adj1" fmla="val 99407"/>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a:off x="5051303" y="3073657"/>
              <a:ext cx="635045" cy="287269"/>
            </a:xfrm>
            <a:prstGeom prst="curvedConnector3">
              <a:avLst>
                <a:gd name="adj1" fmla="val 90688"/>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a:off x="5055682" y="3178581"/>
              <a:ext cx="630666" cy="287269"/>
            </a:xfrm>
            <a:prstGeom prst="curvedConnector3">
              <a:avLst>
                <a:gd name="adj1" fmla="val 82926"/>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4287674" y="4177367"/>
            <a:ext cx="586941" cy="521470"/>
            <a:chOff x="4344278" y="3248620"/>
            <a:chExt cx="719146" cy="638928"/>
          </a:xfrm>
        </p:grpSpPr>
        <p:sp>
          <p:nvSpPr>
            <p:cNvPr id="54" name="Rounded Rectangle 53"/>
            <p:cNvSpPr/>
            <p:nvPr/>
          </p:nvSpPr>
          <p:spPr>
            <a:xfrm>
              <a:off x="4344278" y="3248620"/>
              <a:ext cx="719146" cy="638928"/>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grpSp>
          <p:nvGrpSpPr>
            <p:cNvPr id="55" name="Group 54"/>
            <p:cNvGrpSpPr/>
            <p:nvPr/>
          </p:nvGrpSpPr>
          <p:grpSpPr>
            <a:xfrm rot="10800000">
              <a:off x="4356398" y="3371432"/>
              <a:ext cx="707025" cy="393303"/>
              <a:chOff x="5051303" y="2982483"/>
              <a:chExt cx="635045" cy="483367"/>
            </a:xfrm>
          </p:grpSpPr>
          <p:cxnSp>
            <p:nvCxnSpPr>
              <p:cNvPr id="56" name="Curved Connector 55"/>
              <p:cNvCxnSpPr/>
              <p:nvPr/>
            </p:nvCxnSpPr>
            <p:spPr>
              <a:xfrm>
                <a:off x="5051303" y="2982485"/>
                <a:ext cx="635045" cy="273517"/>
              </a:xfrm>
              <a:prstGeom prst="curvedConnector3">
                <a:avLst>
                  <a:gd name="adj1" fmla="val 99407"/>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Curved Connector 56"/>
              <p:cNvCxnSpPr/>
              <p:nvPr/>
            </p:nvCxnSpPr>
            <p:spPr>
              <a:xfrm>
                <a:off x="5051303" y="3073657"/>
                <a:ext cx="635045" cy="287269"/>
              </a:xfrm>
              <a:prstGeom prst="curvedConnector3">
                <a:avLst>
                  <a:gd name="adj1" fmla="val 90688"/>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Curved Connector 57"/>
              <p:cNvCxnSpPr/>
              <p:nvPr/>
            </p:nvCxnSpPr>
            <p:spPr>
              <a:xfrm>
                <a:off x="5055682" y="3178581"/>
                <a:ext cx="630666" cy="287269"/>
              </a:xfrm>
              <a:prstGeom prst="curvedConnector3">
                <a:avLst>
                  <a:gd name="adj1" fmla="val 82926"/>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66" name="Title 2"/>
          <p:cNvSpPr txBox="1">
            <a:spLocks/>
          </p:cNvSpPr>
          <p:nvPr/>
        </p:nvSpPr>
        <p:spPr bwMode="auto">
          <a:xfrm>
            <a:off x="496331" y="1672565"/>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t>Formal reasoning </a:t>
            </a:r>
          </a:p>
          <a:p>
            <a:r>
              <a:rPr lang="en-US" sz="1400" dirty="0"/>
              <a:t>simulation, composition</a:t>
            </a:r>
          </a:p>
        </p:txBody>
      </p:sp>
      <p:sp>
        <p:nvSpPr>
          <p:cNvPr id="67" name="Title 2"/>
          <p:cNvSpPr txBox="1">
            <a:spLocks/>
          </p:cNvSpPr>
          <p:nvPr/>
        </p:nvSpPr>
        <p:spPr bwMode="auto">
          <a:xfrm>
            <a:off x="3433028" y="1692630"/>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t>Statistical reasoning</a:t>
            </a:r>
          </a:p>
          <a:p>
            <a:r>
              <a:rPr lang="en-US" sz="1400" dirty="0"/>
              <a:t>sensitivity analysis</a:t>
            </a:r>
            <a:endParaRPr lang="en-US" sz="1800" dirty="0"/>
          </a:p>
        </p:txBody>
      </p:sp>
      <p:sp>
        <p:nvSpPr>
          <p:cNvPr id="68" name="Title 2"/>
          <p:cNvSpPr txBox="1">
            <a:spLocks/>
          </p:cNvSpPr>
          <p:nvPr/>
        </p:nvSpPr>
        <p:spPr bwMode="auto">
          <a:xfrm>
            <a:off x="2969434" y="3162251"/>
            <a:ext cx="1293998"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a:t>+</a:t>
            </a:r>
          </a:p>
        </p:txBody>
      </p:sp>
      <p:sp>
        <p:nvSpPr>
          <p:cNvPr id="69" name="Title 2"/>
          <p:cNvSpPr txBox="1">
            <a:spLocks/>
          </p:cNvSpPr>
          <p:nvPr/>
        </p:nvSpPr>
        <p:spPr bwMode="auto">
          <a:xfrm>
            <a:off x="4745151" y="3194375"/>
            <a:ext cx="1293998"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a:t>=</a:t>
            </a:r>
          </a:p>
        </p:txBody>
      </p:sp>
      <p:sp>
        <p:nvSpPr>
          <p:cNvPr id="73" name="Rounded Rectangle 72"/>
          <p:cNvSpPr/>
          <p:nvPr/>
        </p:nvSpPr>
        <p:spPr>
          <a:xfrm>
            <a:off x="7830849" y="2481197"/>
            <a:ext cx="590467" cy="526635"/>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74" name="Arc 73"/>
          <p:cNvSpPr/>
          <p:nvPr/>
        </p:nvSpPr>
        <p:spPr>
          <a:xfrm>
            <a:off x="6552636" y="258220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a:off x="7483579" y="258220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rot="10800000">
            <a:off x="6559430" y="258220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p:nvPr/>
        </p:nvSpPr>
        <p:spPr>
          <a:xfrm rot="10800000">
            <a:off x="7493624" y="2571416"/>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4" name="Group 103"/>
          <p:cNvGrpSpPr/>
          <p:nvPr/>
        </p:nvGrpSpPr>
        <p:grpSpPr>
          <a:xfrm>
            <a:off x="5998426" y="3006216"/>
            <a:ext cx="2462020" cy="1708353"/>
            <a:chOff x="5998426" y="2769910"/>
            <a:chExt cx="2462020" cy="1708353"/>
          </a:xfrm>
        </p:grpSpPr>
        <p:sp>
          <p:nvSpPr>
            <p:cNvPr id="78" name="Rounded Rectangle 77"/>
            <p:cNvSpPr/>
            <p:nvPr/>
          </p:nvSpPr>
          <p:spPr>
            <a:xfrm>
              <a:off x="5998426" y="3098260"/>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79" name="Rounded Rectangle 78"/>
            <p:cNvSpPr/>
            <p:nvPr/>
          </p:nvSpPr>
          <p:spPr>
            <a:xfrm>
              <a:off x="6929369" y="3098260"/>
              <a:ext cx="590467" cy="526635"/>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0" name="Rounded Rectangle 79"/>
            <p:cNvSpPr/>
            <p:nvPr/>
          </p:nvSpPr>
          <p:spPr>
            <a:xfrm>
              <a:off x="7860312" y="3098260"/>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1" name="Arc 80"/>
            <p:cNvSpPr/>
            <p:nvPr/>
          </p:nvSpPr>
          <p:spPr>
            <a:xfrm>
              <a:off x="6582099" y="3199270"/>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Arc 81"/>
            <p:cNvSpPr/>
            <p:nvPr/>
          </p:nvSpPr>
          <p:spPr>
            <a:xfrm>
              <a:off x="7513042" y="3199270"/>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Arc 82"/>
            <p:cNvSpPr/>
            <p:nvPr/>
          </p:nvSpPr>
          <p:spPr>
            <a:xfrm rot="10800000">
              <a:off x="6588893" y="3199270"/>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Arc 83"/>
            <p:cNvSpPr/>
            <p:nvPr/>
          </p:nvSpPr>
          <p:spPr>
            <a:xfrm rot="10800000">
              <a:off x="7523087" y="3188479"/>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Rounded Rectangle 84"/>
            <p:cNvSpPr/>
            <p:nvPr/>
          </p:nvSpPr>
          <p:spPr>
            <a:xfrm>
              <a:off x="6008094" y="3951628"/>
              <a:ext cx="590467" cy="526635"/>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6" name="Rounded Rectangle 85"/>
            <p:cNvSpPr/>
            <p:nvPr/>
          </p:nvSpPr>
          <p:spPr>
            <a:xfrm>
              <a:off x="6939037" y="3951628"/>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7" name="Rounded Rectangle 86"/>
            <p:cNvSpPr/>
            <p:nvPr/>
          </p:nvSpPr>
          <p:spPr>
            <a:xfrm>
              <a:off x="7869979" y="3951628"/>
              <a:ext cx="590467" cy="526635"/>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8" name="Arc 87"/>
            <p:cNvSpPr/>
            <p:nvPr/>
          </p:nvSpPr>
          <p:spPr>
            <a:xfrm>
              <a:off x="6591766" y="4052638"/>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Arc 88"/>
            <p:cNvSpPr/>
            <p:nvPr/>
          </p:nvSpPr>
          <p:spPr>
            <a:xfrm>
              <a:off x="7522709" y="4052638"/>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Arc 89"/>
            <p:cNvSpPr/>
            <p:nvPr/>
          </p:nvSpPr>
          <p:spPr>
            <a:xfrm rot="10800000">
              <a:off x="6598560" y="4052638"/>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Arc 90"/>
            <p:cNvSpPr/>
            <p:nvPr/>
          </p:nvSpPr>
          <p:spPr>
            <a:xfrm rot="10800000">
              <a:off x="7532754" y="404184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Arc 91"/>
            <p:cNvSpPr/>
            <p:nvPr/>
          </p:nvSpPr>
          <p:spPr>
            <a:xfrm rot="5400000">
              <a:off x="6089452" y="2784153"/>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Arc 92"/>
            <p:cNvSpPr/>
            <p:nvPr/>
          </p:nvSpPr>
          <p:spPr>
            <a:xfrm rot="16200000">
              <a:off x="6096246" y="2784153"/>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p:cNvSpPr/>
            <p:nvPr/>
          </p:nvSpPr>
          <p:spPr>
            <a:xfrm rot="5400000">
              <a:off x="6091562" y="3637522"/>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Arc 94"/>
            <p:cNvSpPr/>
            <p:nvPr/>
          </p:nvSpPr>
          <p:spPr>
            <a:xfrm rot="16200000">
              <a:off x="6098356" y="3637522"/>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Arc 95"/>
            <p:cNvSpPr/>
            <p:nvPr/>
          </p:nvSpPr>
          <p:spPr>
            <a:xfrm rot="5400000">
              <a:off x="8007736" y="2782537"/>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Arc 96"/>
            <p:cNvSpPr/>
            <p:nvPr/>
          </p:nvSpPr>
          <p:spPr>
            <a:xfrm rot="16200000">
              <a:off x="7990905" y="3637521"/>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8" name="Title 2"/>
          <p:cNvSpPr txBox="1">
            <a:spLocks/>
          </p:cNvSpPr>
          <p:nvPr/>
        </p:nvSpPr>
        <p:spPr bwMode="auto">
          <a:xfrm>
            <a:off x="6008094" y="1691844"/>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600" dirty="0" err="1"/>
              <a:t>DryVR’s</a:t>
            </a:r>
            <a:r>
              <a:rPr lang="en-US" sz="1600" dirty="0"/>
              <a:t> formal probabilistic  guarantees </a:t>
            </a:r>
          </a:p>
        </p:txBody>
      </p:sp>
      <p:grpSp>
        <p:nvGrpSpPr>
          <p:cNvPr id="102" name="Group 101"/>
          <p:cNvGrpSpPr/>
          <p:nvPr/>
        </p:nvGrpSpPr>
        <p:grpSpPr>
          <a:xfrm>
            <a:off x="5958918" y="2481197"/>
            <a:ext cx="600512" cy="526635"/>
            <a:chOff x="5958918" y="2244891"/>
            <a:chExt cx="600512" cy="526635"/>
          </a:xfrm>
        </p:grpSpPr>
        <p:sp>
          <p:nvSpPr>
            <p:cNvPr id="71" name="Rounded Rectangle 70"/>
            <p:cNvSpPr/>
            <p:nvPr/>
          </p:nvSpPr>
          <p:spPr>
            <a:xfrm>
              <a:off x="5968963" y="2244891"/>
              <a:ext cx="590467" cy="526635"/>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cxnSp>
          <p:nvCxnSpPr>
            <p:cNvPr id="99" name="Curved Connector 98"/>
            <p:cNvCxnSpPr/>
            <p:nvPr/>
          </p:nvCxnSpPr>
          <p:spPr>
            <a:xfrm>
              <a:off x="5958918" y="2280368"/>
              <a:ext cx="577049" cy="249027"/>
            </a:xfrm>
            <a:prstGeom prst="curvedConnector3">
              <a:avLst>
                <a:gd name="adj1" fmla="val 90688"/>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a:off x="6899906" y="2481197"/>
            <a:ext cx="590467" cy="526635"/>
            <a:chOff x="6899906" y="2244891"/>
            <a:chExt cx="590467" cy="526635"/>
          </a:xfrm>
        </p:grpSpPr>
        <p:sp>
          <p:nvSpPr>
            <p:cNvPr id="72" name="Rounded Rectangle 71"/>
            <p:cNvSpPr/>
            <p:nvPr/>
          </p:nvSpPr>
          <p:spPr>
            <a:xfrm>
              <a:off x="6899906" y="2244891"/>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cxnSp>
          <p:nvCxnSpPr>
            <p:cNvPr id="100" name="Curved Connector 99"/>
            <p:cNvCxnSpPr/>
            <p:nvPr/>
          </p:nvCxnSpPr>
          <p:spPr>
            <a:xfrm rot="10800000">
              <a:off x="6907259" y="2488929"/>
              <a:ext cx="573069" cy="190773"/>
            </a:xfrm>
            <a:prstGeom prst="curvedConnector3">
              <a:avLst>
                <a:gd name="adj1" fmla="val 82926"/>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01" name="Curved Connector 100"/>
          <p:cNvCxnSpPr/>
          <p:nvPr/>
        </p:nvCxnSpPr>
        <p:spPr>
          <a:xfrm>
            <a:off x="7831591" y="2572038"/>
            <a:ext cx="573070" cy="235313"/>
          </a:xfrm>
          <a:prstGeom prst="curvedConnector3">
            <a:avLst>
              <a:gd name="adj1" fmla="val 40492"/>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089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DryVR</a:t>
            </a:r>
            <a:r>
              <a:rPr lang="en-US" dirty="0"/>
              <a:t> model for Automatic Emergency Breaking</a:t>
            </a:r>
          </a:p>
        </p:txBody>
      </p:sp>
      <p:sp>
        <p:nvSpPr>
          <p:cNvPr id="4" name="Slide Number Placeholder 3"/>
          <p:cNvSpPr>
            <a:spLocks noGrp="1"/>
          </p:cNvSpPr>
          <p:nvPr>
            <p:ph type="sldNum" sz="quarter" idx="12"/>
          </p:nvPr>
        </p:nvSpPr>
        <p:spPr/>
        <p:txBody>
          <a:bodyPr/>
          <a:lstStyle/>
          <a:p>
            <a:fld id="{EAAE5373-EA94-42CD-B08F-88E8C680AB44}" type="slidenum">
              <a:rPr lang="en-US" smtClean="0"/>
              <a:t>44</a:t>
            </a:fld>
            <a:endParaRPr lang="en-US"/>
          </a:p>
        </p:txBody>
      </p:sp>
      <p:sp>
        <p:nvSpPr>
          <p:cNvPr id="6" name="Rounded Rectangle 5"/>
          <p:cNvSpPr/>
          <p:nvPr/>
        </p:nvSpPr>
        <p:spPr>
          <a:xfrm>
            <a:off x="4887722" y="3576079"/>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1</a:t>
            </a:r>
          </a:p>
        </p:txBody>
      </p:sp>
      <p:sp>
        <p:nvSpPr>
          <p:cNvPr id="7" name="Rounded Rectangle 6"/>
          <p:cNvSpPr/>
          <p:nvPr/>
        </p:nvSpPr>
        <p:spPr>
          <a:xfrm>
            <a:off x="6231613" y="3576078"/>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2</a:t>
            </a:r>
          </a:p>
        </p:txBody>
      </p:sp>
      <p:sp>
        <p:nvSpPr>
          <p:cNvPr id="8" name="Rounded Rectangle 7"/>
          <p:cNvSpPr/>
          <p:nvPr/>
        </p:nvSpPr>
        <p:spPr>
          <a:xfrm>
            <a:off x="7694916" y="3576077"/>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3</a:t>
            </a:r>
          </a:p>
        </p:txBody>
      </p:sp>
      <p:cxnSp>
        <p:nvCxnSpPr>
          <p:cNvPr id="14" name="Straight Arrow Connector 13"/>
          <p:cNvCxnSpPr>
            <a:stCxn id="6" idx="3"/>
            <a:endCxn id="7" idx="1"/>
          </p:cNvCxnSpPr>
          <p:nvPr/>
        </p:nvCxnSpPr>
        <p:spPr>
          <a:xfrm flipV="1">
            <a:off x="5478189" y="3839396"/>
            <a:ext cx="753424" cy="1"/>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3"/>
            <a:endCxn id="8" idx="1"/>
          </p:cNvCxnSpPr>
          <p:nvPr/>
        </p:nvCxnSpPr>
        <p:spPr>
          <a:xfrm flipV="1">
            <a:off x="6822080" y="3839395"/>
            <a:ext cx="872836" cy="1"/>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A7664739-BA59-4038-BE6E-029D631CB5AD}"/>
              </a:ext>
            </a:extLst>
          </p:cNvPr>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a:stretch/>
        </p:blipFill>
        <p:spPr>
          <a:xfrm>
            <a:off x="457200" y="3288262"/>
            <a:ext cx="2213795" cy="814450"/>
          </a:xfrm>
          <a:prstGeom prst="rect">
            <a:avLst/>
          </a:prstGeom>
          <a:noFill/>
        </p:spPr>
      </p:pic>
      <p:sp>
        <p:nvSpPr>
          <p:cNvPr id="130" name="TextBox 129">
            <a:extLst>
              <a:ext uri="{FF2B5EF4-FFF2-40B4-BE49-F238E27FC236}">
                <a16:creationId xmlns:a16="http://schemas.microsoft.com/office/drawing/2014/main" id="{D0387D78-A5D3-4516-8C6A-66179A4877A4}"/>
              </a:ext>
            </a:extLst>
          </p:cNvPr>
          <p:cNvSpPr txBox="1"/>
          <p:nvPr/>
        </p:nvSpPr>
        <p:spPr>
          <a:xfrm>
            <a:off x="4699239" y="2905250"/>
            <a:ext cx="990601" cy="584775"/>
          </a:xfrm>
          <a:prstGeom prst="rect">
            <a:avLst/>
          </a:prstGeom>
          <a:noFill/>
        </p:spPr>
        <p:txBody>
          <a:bodyPr wrap="square" rtlCol="0">
            <a:spAutoFit/>
          </a:bodyPr>
          <a:lstStyle/>
          <a:p>
            <a:pPr algn="ctr"/>
            <a:r>
              <a:rPr lang="en-US" sz="1600">
                <a:solidFill>
                  <a:schemeClr val="bg1">
                    <a:lumMod val="85000"/>
                  </a:schemeClr>
                </a:solidFill>
              </a:rPr>
              <a:t>white brakes</a:t>
            </a:r>
            <a:endParaRPr lang="en-US" sz="1600" dirty="0">
              <a:solidFill>
                <a:srgbClr val="FF0000"/>
              </a:solidFill>
            </a:endParaRPr>
          </a:p>
        </p:txBody>
      </p:sp>
      <p:sp>
        <p:nvSpPr>
          <p:cNvPr id="131" name="TextBox 130">
            <a:extLst>
              <a:ext uri="{FF2B5EF4-FFF2-40B4-BE49-F238E27FC236}">
                <a16:creationId xmlns:a16="http://schemas.microsoft.com/office/drawing/2014/main" id="{BE55DE36-B552-453E-AA75-5CE204CD9AB6}"/>
              </a:ext>
            </a:extLst>
          </p:cNvPr>
          <p:cNvSpPr txBox="1"/>
          <p:nvPr/>
        </p:nvSpPr>
        <p:spPr>
          <a:xfrm>
            <a:off x="6011076" y="2909560"/>
            <a:ext cx="990601" cy="584775"/>
          </a:xfrm>
          <a:prstGeom prst="rect">
            <a:avLst/>
          </a:prstGeom>
          <a:noFill/>
        </p:spPr>
        <p:txBody>
          <a:bodyPr wrap="square" rtlCol="0">
            <a:spAutoFit/>
          </a:bodyPr>
          <a:lstStyle/>
          <a:p>
            <a:pPr algn="ctr"/>
            <a:r>
              <a:rPr lang="en-US" sz="1600">
                <a:solidFill>
                  <a:schemeClr val="tx2">
                    <a:lumMod val="60000"/>
                    <a:lumOff val="40000"/>
                  </a:schemeClr>
                </a:solidFill>
              </a:rPr>
              <a:t>blue brakes</a:t>
            </a:r>
            <a:endParaRPr lang="en-US" sz="1600" dirty="0">
              <a:solidFill>
                <a:srgbClr val="FF0000"/>
              </a:solidFill>
            </a:endParaRPr>
          </a:p>
        </p:txBody>
      </p:sp>
      <p:sp>
        <p:nvSpPr>
          <p:cNvPr id="132" name="TextBox 131">
            <a:extLst>
              <a:ext uri="{FF2B5EF4-FFF2-40B4-BE49-F238E27FC236}">
                <a16:creationId xmlns:a16="http://schemas.microsoft.com/office/drawing/2014/main" id="{F48F776D-BB04-4456-AB06-DF69D9B94C94}"/>
              </a:ext>
            </a:extLst>
          </p:cNvPr>
          <p:cNvSpPr txBox="1"/>
          <p:nvPr/>
        </p:nvSpPr>
        <p:spPr>
          <a:xfrm>
            <a:off x="7450019" y="2905250"/>
            <a:ext cx="955285" cy="584775"/>
          </a:xfrm>
          <a:prstGeom prst="rect">
            <a:avLst/>
          </a:prstGeom>
          <a:noFill/>
        </p:spPr>
        <p:txBody>
          <a:bodyPr wrap="square" rtlCol="0">
            <a:spAutoFit/>
          </a:bodyPr>
          <a:lstStyle/>
          <a:p>
            <a:pPr algn="ctr"/>
            <a:r>
              <a:rPr lang="en-US" sz="1600">
                <a:solidFill>
                  <a:schemeClr val="bg1">
                    <a:lumMod val="85000"/>
                  </a:schemeClr>
                </a:solidFill>
              </a:rPr>
              <a:t>red brakes</a:t>
            </a:r>
            <a:endParaRPr lang="en-US" sz="1600" dirty="0">
              <a:solidFill>
                <a:srgbClr val="FF0000"/>
              </a:solidFill>
            </a:endParaRPr>
          </a:p>
        </p:txBody>
      </p:sp>
      <p:pic>
        <p:nvPicPr>
          <p:cNvPr id="135" name="Picture 134">
            <a:extLst>
              <a:ext uri="{FF2B5EF4-FFF2-40B4-BE49-F238E27FC236}">
                <a16:creationId xmlns:a16="http://schemas.microsoft.com/office/drawing/2014/main" id="{A7664739-BA59-4038-BE6E-029D631CB5AD}"/>
              </a:ext>
            </a:extLst>
          </p:cNvPr>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a:stretch/>
        </p:blipFill>
        <p:spPr>
          <a:xfrm>
            <a:off x="2222017" y="3288262"/>
            <a:ext cx="2213795" cy="814450"/>
          </a:xfrm>
          <a:prstGeom prst="rect">
            <a:avLst/>
          </a:prstGeom>
          <a:noFill/>
        </p:spPr>
      </p:pic>
      <p:pic>
        <p:nvPicPr>
          <p:cNvPr id="44" name="Picture 43">
            <a:extLst>
              <a:ext uri="{FF2B5EF4-FFF2-40B4-BE49-F238E27FC236}">
                <a16:creationId xmlns:a16="http://schemas.microsoft.com/office/drawing/2014/main" id="{F173444B-36E3-42F5-B157-BB4FFADBE6FA}"/>
              </a:ext>
            </a:extLst>
          </p:cNvPr>
          <p:cNvPicPr>
            <a:picLocks noChangeAspect="1"/>
          </p:cNvPicPr>
          <p:nvPr/>
        </p:nvPicPr>
        <p:blipFill>
          <a:blip r:embed="rId3"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4">
                    <a14:imgEffect>
                      <a14:sharpenSoften amount="57000"/>
                    </a14:imgEffect>
                  </a14:imgLayer>
                </a14:imgProps>
              </a:ext>
              <a:ext uri="{28A0092B-C50C-407E-A947-70E740481C1C}">
                <a14:useLocalDpi xmlns:a14="http://schemas.microsoft.com/office/drawing/2010/main"/>
              </a:ext>
            </a:extLst>
          </a:blip>
          <a:stretch>
            <a:fillRect/>
          </a:stretch>
        </p:blipFill>
        <p:spPr>
          <a:xfrm>
            <a:off x="694524" y="3707810"/>
            <a:ext cx="654657" cy="309453"/>
          </a:xfrm>
          <a:prstGeom prst="rect">
            <a:avLst/>
          </a:prstGeom>
          <a:noFill/>
        </p:spPr>
      </p:pic>
      <p:pic>
        <p:nvPicPr>
          <p:cNvPr id="45" name="Picture 44">
            <a:extLst>
              <a:ext uri="{FF2B5EF4-FFF2-40B4-BE49-F238E27FC236}">
                <a16:creationId xmlns:a16="http://schemas.microsoft.com/office/drawing/2014/main" id="{525C3594-623E-4213-B462-89E72F711820}"/>
              </a:ext>
            </a:extLst>
          </p:cNvPr>
          <p:cNvPicPr>
            <a:picLocks noChangeAspect="1"/>
          </p:cNvPicPr>
          <p:nvPr/>
        </p:nvPicPr>
        <p:blipFill>
          <a:blip r:embed="rId5" cstate="email">
            <a:duotone>
              <a:prstClr val="black"/>
              <a:schemeClr val="bg1">
                <a:tint val="45000"/>
                <a:satMod val="400000"/>
              </a:schemeClr>
            </a:duotone>
            <a:extLst>
              <a:ext uri="{BEBA8EAE-BF5A-486C-A8C5-ECC9F3942E4B}">
                <a14:imgProps xmlns:a14="http://schemas.microsoft.com/office/drawing/2010/main">
                  <a14:imgLayer r:embed="rId6">
                    <a14:imgEffect>
                      <a14:sharpenSoften amount="2000"/>
                    </a14:imgEffect>
                    <a14:imgEffect>
                      <a14:saturation sat="300000"/>
                    </a14:imgEffect>
                  </a14:imgLayer>
                </a14:imgProps>
              </a:ext>
              <a:ext uri="{28A0092B-C50C-407E-A947-70E740481C1C}">
                <a14:useLocalDpi xmlns:a14="http://schemas.microsoft.com/office/drawing/2010/main"/>
              </a:ext>
            </a:extLst>
          </a:blip>
          <a:stretch>
            <a:fillRect/>
          </a:stretch>
        </p:blipFill>
        <p:spPr>
          <a:xfrm>
            <a:off x="3277985" y="3724331"/>
            <a:ext cx="586885" cy="319939"/>
          </a:xfrm>
          <a:prstGeom prst="rect">
            <a:avLst/>
          </a:prstGeom>
          <a:noFill/>
        </p:spPr>
      </p:pic>
      <p:pic>
        <p:nvPicPr>
          <p:cNvPr id="46" name="Picture 45">
            <a:extLst>
              <a:ext uri="{FF2B5EF4-FFF2-40B4-BE49-F238E27FC236}">
                <a16:creationId xmlns:a16="http://schemas.microsoft.com/office/drawing/2014/main" id="{F4DBBB34-F14C-49CC-9B81-747C7E6F0C6A}"/>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51000"/>
                    </a14:imgEffect>
                  </a14:imgLayer>
                </a14:imgProps>
              </a:ext>
              <a:ext uri="{28A0092B-C50C-407E-A947-70E740481C1C}">
                <a14:useLocalDpi xmlns:a14="http://schemas.microsoft.com/office/drawing/2010/main"/>
              </a:ext>
            </a:extLst>
          </a:blip>
          <a:stretch>
            <a:fillRect/>
          </a:stretch>
        </p:blipFill>
        <p:spPr>
          <a:xfrm rot="5400000">
            <a:off x="2000794" y="3559600"/>
            <a:ext cx="293439" cy="649403"/>
          </a:xfrm>
          <a:prstGeom prst="rect">
            <a:avLst/>
          </a:prstGeom>
          <a:noFill/>
        </p:spPr>
      </p:pic>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D0387D78-A5D3-4516-8C6A-66179A4877A4}"/>
                  </a:ext>
                </a:extLst>
              </p:cNvPr>
              <p:cNvSpPr txBox="1"/>
              <p:nvPr/>
            </p:nvSpPr>
            <p:spPr>
              <a:xfrm>
                <a:off x="5358777" y="3510822"/>
                <a:ext cx="990601"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400" b="0" i="1" smtClean="0">
                          <a:solidFill>
                            <a:schemeClr val="bg1">
                              <a:lumMod val="85000"/>
                            </a:schemeClr>
                          </a:solidFill>
                          <a:latin typeface="Cambria Math" charset="0"/>
                        </a:rPr>
                        <m:t>[</m:t>
                      </m:r>
                      <m:sSub>
                        <m:sSubPr>
                          <m:ctrlPr>
                            <a:rPr lang="en-US" sz="1400" b="0" i="1" smtClean="0">
                              <a:solidFill>
                                <a:schemeClr val="bg1">
                                  <a:lumMod val="85000"/>
                                </a:schemeClr>
                              </a:solidFill>
                              <a:latin typeface="Cambria Math" panose="02040503050406030204" pitchFamily="18" charset="0"/>
                            </a:rPr>
                          </m:ctrlPr>
                        </m:sSubPr>
                        <m:e>
                          <m:r>
                            <a:rPr lang="en-US" sz="1400" b="0" i="1" smtClean="0">
                              <a:solidFill>
                                <a:schemeClr val="bg1">
                                  <a:lumMod val="85000"/>
                                </a:schemeClr>
                              </a:solidFill>
                              <a:latin typeface="Cambria Math" charset="0"/>
                            </a:rPr>
                            <m:t>𝑡</m:t>
                          </m:r>
                        </m:e>
                        <m:sub>
                          <m:r>
                            <a:rPr lang="en-US" sz="1400" b="0" i="1" smtClean="0">
                              <a:solidFill>
                                <a:schemeClr val="bg1">
                                  <a:lumMod val="85000"/>
                                </a:schemeClr>
                              </a:solidFill>
                              <a:latin typeface="Cambria Math" charset="0"/>
                            </a:rPr>
                            <m:t>1</m:t>
                          </m:r>
                        </m:sub>
                      </m:sSub>
                      <m:r>
                        <a:rPr lang="en-US" sz="1400" b="0" i="1" smtClean="0">
                          <a:solidFill>
                            <a:schemeClr val="bg1">
                              <a:lumMod val="85000"/>
                            </a:schemeClr>
                          </a:solidFill>
                          <a:latin typeface="Cambria Math" charset="0"/>
                        </a:rPr>
                        <m:t>,</m:t>
                      </m:r>
                      <m:sSub>
                        <m:sSubPr>
                          <m:ctrlPr>
                            <a:rPr lang="en-US" sz="1400" b="0" i="1" smtClean="0">
                              <a:solidFill>
                                <a:schemeClr val="bg1">
                                  <a:lumMod val="85000"/>
                                </a:schemeClr>
                              </a:solidFill>
                              <a:latin typeface="Cambria Math" panose="02040503050406030204" pitchFamily="18" charset="0"/>
                            </a:rPr>
                          </m:ctrlPr>
                        </m:sSubPr>
                        <m:e>
                          <m:r>
                            <a:rPr lang="en-US" sz="1400" b="0" i="1" smtClean="0">
                              <a:solidFill>
                                <a:schemeClr val="bg1">
                                  <a:lumMod val="85000"/>
                                </a:schemeClr>
                              </a:solidFill>
                              <a:latin typeface="Cambria Math" charset="0"/>
                            </a:rPr>
                            <m:t>𝑡</m:t>
                          </m:r>
                        </m:e>
                        <m:sub>
                          <m:r>
                            <a:rPr lang="en-US" sz="1400" b="0" i="1" smtClean="0">
                              <a:solidFill>
                                <a:schemeClr val="bg1">
                                  <a:lumMod val="85000"/>
                                </a:schemeClr>
                              </a:solidFill>
                              <a:latin typeface="Cambria Math" charset="0"/>
                            </a:rPr>
                            <m:t>2</m:t>
                          </m:r>
                        </m:sub>
                      </m:sSub>
                      <m:r>
                        <a:rPr lang="en-US" sz="1400" b="0" i="1" smtClean="0">
                          <a:solidFill>
                            <a:schemeClr val="bg1">
                              <a:lumMod val="85000"/>
                            </a:schemeClr>
                          </a:solidFill>
                          <a:latin typeface="Cambria Math" charset="0"/>
                        </a:rPr>
                        <m:t>]</m:t>
                      </m:r>
                    </m:oMath>
                  </m:oMathPara>
                </a14:m>
                <a:endParaRPr lang="en-US" sz="1400" dirty="0">
                  <a:solidFill>
                    <a:schemeClr val="bg1">
                      <a:lumMod val="85000"/>
                    </a:schemeClr>
                  </a:solidFill>
                </a:endParaRPr>
              </a:p>
            </p:txBody>
          </p:sp>
        </mc:Choice>
        <mc:Fallback xmlns="">
          <p:sp>
            <p:nvSpPr>
              <p:cNvPr id="136" name="TextBox 135">
                <a:extLst>
                  <a:ext uri="{FF2B5EF4-FFF2-40B4-BE49-F238E27FC236}">
                    <a16:creationId xmlns:a16="http://schemas.microsoft.com/office/drawing/2014/main" xmlns="" id="{D0387D78-A5D3-4516-8C6A-66179A4877A4}"/>
                  </a:ext>
                </a:extLst>
              </p:cNvPr>
              <p:cNvSpPr txBox="1">
                <a:spLocks noRot="1" noChangeAspect="1" noMove="1" noResize="1" noEditPoints="1" noAdjustHandles="1" noChangeArrowheads="1" noChangeShapeType="1" noTextEdit="1"/>
              </p:cNvSpPr>
              <p:nvPr/>
            </p:nvSpPr>
            <p:spPr>
              <a:xfrm>
                <a:off x="5358777" y="3510822"/>
                <a:ext cx="990601" cy="307777"/>
              </a:xfrm>
              <a:prstGeom prst="rect">
                <a:avLst/>
              </a:prstGeom>
              <a:blipFill rotWithShape="0">
                <a:blip r:embed="rId9"/>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D0387D78-A5D3-4516-8C6A-66179A4877A4}"/>
                  </a:ext>
                </a:extLst>
              </p:cNvPr>
              <p:cNvSpPr txBox="1"/>
              <p:nvPr/>
            </p:nvSpPr>
            <p:spPr>
              <a:xfrm>
                <a:off x="6777042" y="3511551"/>
                <a:ext cx="990601" cy="30777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1400" b="0" i="1" smtClean="0">
                          <a:solidFill>
                            <a:schemeClr val="bg1">
                              <a:lumMod val="85000"/>
                            </a:schemeClr>
                          </a:solidFill>
                          <a:latin typeface="Cambria Math" charset="0"/>
                        </a:rPr>
                        <m:t>[</m:t>
                      </m:r>
                      <m:sSub>
                        <m:sSubPr>
                          <m:ctrlPr>
                            <a:rPr lang="en-US" sz="1400" b="0" i="1" smtClean="0">
                              <a:solidFill>
                                <a:schemeClr val="bg1">
                                  <a:lumMod val="85000"/>
                                </a:schemeClr>
                              </a:solidFill>
                              <a:latin typeface="Cambria Math" panose="02040503050406030204" pitchFamily="18" charset="0"/>
                            </a:rPr>
                          </m:ctrlPr>
                        </m:sSubPr>
                        <m:e>
                          <m:r>
                            <a:rPr lang="en-US" sz="1400" b="0" i="1" smtClean="0">
                              <a:solidFill>
                                <a:schemeClr val="bg1">
                                  <a:lumMod val="85000"/>
                                </a:schemeClr>
                              </a:solidFill>
                              <a:latin typeface="Cambria Math" charset="0"/>
                            </a:rPr>
                            <m:t>𝑡</m:t>
                          </m:r>
                        </m:e>
                        <m:sub>
                          <m:r>
                            <a:rPr lang="en-US" sz="1400" b="0" i="1" smtClean="0">
                              <a:solidFill>
                                <a:schemeClr val="bg1">
                                  <a:lumMod val="85000"/>
                                </a:schemeClr>
                              </a:solidFill>
                              <a:latin typeface="Cambria Math" charset="0"/>
                            </a:rPr>
                            <m:t>1</m:t>
                          </m:r>
                        </m:sub>
                      </m:sSub>
                      <m:r>
                        <a:rPr lang="en-US" sz="1400" b="0" i="1" smtClean="0">
                          <a:solidFill>
                            <a:schemeClr val="bg1">
                              <a:lumMod val="85000"/>
                            </a:schemeClr>
                          </a:solidFill>
                          <a:latin typeface="Cambria Math" charset="0"/>
                        </a:rPr>
                        <m:t>,</m:t>
                      </m:r>
                      <m:sSub>
                        <m:sSubPr>
                          <m:ctrlPr>
                            <a:rPr lang="en-US" sz="1400" b="0" i="1" smtClean="0">
                              <a:solidFill>
                                <a:schemeClr val="bg1">
                                  <a:lumMod val="85000"/>
                                </a:schemeClr>
                              </a:solidFill>
                              <a:latin typeface="Cambria Math" panose="02040503050406030204" pitchFamily="18" charset="0"/>
                            </a:rPr>
                          </m:ctrlPr>
                        </m:sSubPr>
                        <m:e>
                          <m:r>
                            <a:rPr lang="en-US" sz="1400" b="0" i="1" smtClean="0">
                              <a:solidFill>
                                <a:schemeClr val="bg1">
                                  <a:lumMod val="85000"/>
                                </a:schemeClr>
                              </a:solidFill>
                              <a:latin typeface="Cambria Math" charset="0"/>
                            </a:rPr>
                            <m:t>𝑡</m:t>
                          </m:r>
                        </m:e>
                        <m:sub>
                          <m:r>
                            <a:rPr lang="en-US" sz="1400" b="0" i="1" smtClean="0">
                              <a:solidFill>
                                <a:schemeClr val="bg1">
                                  <a:lumMod val="85000"/>
                                </a:schemeClr>
                              </a:solidFill>
                              <a:latin typeface="Cambria Math" charset="0"/>
                            </a:rPr>
                            <m:t>2</m:t>
                          </m:r>
                        </m:sub>
                      </m:sSub>
                      <m:r>
                        <a:rPr lang="en-US" sz="1400" b="0" i="1" smtClean="0">
                          <a:solidFill>
                            <a:schemeClr val="bg1">
                              <a:lumMod val="85000"/>
                            </a:schemeClr>
                          </a:solidFill>
                          <a:latin typeface="Cambria Math" charset="0"/>
                        </a:rPr>
                        <m:t>]</m:t>
                      </m:r>
                    </m:oMath>
                  </m:oMathPara>
                </a14:m>
                <a:endParaRPr lang="en-US" sz="1400" dirty="0">
                  <a:solidFill>
                    <a:schemeClr val="bg1">
                      <a:lumMod val="85000"/>
                    </a:schemeClr>
                  </a:solidFill>
                </a:endParaRPr>
              </a:p>
            </p:txBody>
          </p:sp>
        </mc:Choice>
        <mc:Fallback xmlns="">
          <p:sp>
            <p:nvSpPr>
              <p:cNvPr id="137" name="TextBox 136">
                <a:extLst>
                  <a:ext uri="{FF2B5EF4-FFF2-40B4-BE49-F238E27FC236}">
                    <a16:creationId xmlns:a16="http://schemas.microsoft.com/office/drawing/2014/main" xmlns="" id="{D0387D78-A5D3-4516-8C6A-66179A4877A4}"/>
                  </a:ext>
                </a:extLst>
              </p:cNvPr>
              <p:cNvSpPr txBox="1">
                <a:spLocks noRot="1" noChangeAspect="1" noMove="1" noResize="1" noEditPoints="1" noAdjustHandles="1" noChangeArrowheads="1" noChangeShapeType="1" noTextEdit="1"/>
              </p:cNvSpPr>
              <p:nvPr/>
            </p:nvSpPr>
            <p:spPr>
              <a:xfrm>
                <a:off x="6777042" y="3511551"/>
                <a:ext cx="990601" cy="307777"/>
              </a:xfrm>
              <a:prstGeom prst="rect">
                <a:avLst/>
              </a:prstGeom>
              <a:blipFill rotWithShape="0">
                <a:blip r:embed="rId10"/>
                <a:stretch>
                  <a:fillRect b="-7843"/>
                </a:stretch>
              </a:blipFill>
            </p:spPr>
            <p:txBody>
              <a:bodyPr/>
              <a:lstStyle/>
              <a:p>
                <a:r>
                  <a:rPr lang="en-US">
                    <a:noFill/>
                  </a:rPr>
                  <a:t> </a:t>
                </a:r>
              </a:p>
            </p:txBody>
          </p:sp>
        </mc:Fallback>
      </mc:AlternateContent>
    </p:spTree>
    <p:extLst>
      <p:ext uri="{BB962C8B-B14F-4D97-AF65-F5344CB8AC3E}">
        <p14:creationId xmlns:p14="http://schemas.microsoft.com/office/powerpoint/2010/main" val="727964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DryVR</a:t>
            </a:r>
            <a:r>
              <a:rPr lang="en-US" dirty="0"/>
              <a:t> model for auto-pass</a:t>
            </a:r>
          </a:p>
        </p:txBody>
      </p:sp>
      <p:sp>
        <p:nvSpPr>
          <p:cNvPr id="4" name="Slide Number Placeholder 3"/>
          <p:cNvSpPr>
            <a:spLocks noGrp="1"/>
          </p:cNvSpPr>
          <p:nvPr>
            <p:ph type="sldNum" sz="quarter" idx="12"/>
          </p:nvPr>
        </p:nvSpPr>
        <p:spPr/>
        <p:txBody>
          <a:bodyPr/>
          <a:lstStyle/>
          <a:p>
            <a:fld id="{EAAE5373-EA94-42CD-B08F-88E8C680AB44}" type="slidenum">
              <a:rPr lang="en-US" smtClean="0"/>
              <a:t>45</a:t>
            </a:fld>
            <a:endParaRPr lang="en-US"/>
          </a:p>
        </p:txBody>
      </p:sp>
      <p:sp>
        <p:nvSpPr>
          <p:cNvPr id="5" name="Rounded Rectangle 4"/>
          <p:cNvSpPr/>
          <p:nvPr/>
        </p:nvSpPr>
        <p:spPr>
          <a:xfrm>
            <a:off x="2113312" y="3360358"/>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Cambria Math" charset="0"/>
              </a:rPr>
              <a:t>1</a:t>
            </a:r>
            <a:endParaRPr lang="en-US" sz="2400" i="1" dirty="0">
              <a:latin typeface="Cambria Math" charset="0"/>
            </a:endParaRPr>
          </a:p>
        </p:txBody>
      </p:sp>
      <p:sp>
        <p:nvSpPr>
          <p:cNvPr id="6" name="Rounded Rectangle 5"/>
          <p:cNvSpPr/>
          <p:nvPr/>
        </p:nvSpPr>
        <p:spPr>
          <a:xfrm>
            <a:off x="2113312" y="2321267"/>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2</a:t>
            </a:r>
          </a:p>
        </p:txBody>
      </p:sp>
      <p:sp>
        <p:nvSpPr>
          <p:cNvPr id="7" name="Rounded Rectangle 6"/>
          <p:cNvSpPr/>
          <p:nvPr/>
        </p:nvSpPr>
        <p:spPr>
          <a:xfrm>
            <a:off x="3457203" y="2321266"/>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3</a:t>
            </a:r>
          </a:p>
        </p:txBody>
      </p:sp>
      <p:sp>
        <p:nvSpPr>
          <p:cNvPr id="8" name="Rounded Rectangle 7"/>
          <p:cNvSpPr/>
          <p:nvPr/>
        </p:nvSpPr>
        <p:spPr>
          <a:xfrm>
            <a:off x="4920506" y="2321265"/>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4</a:t>
            </a:r>
          </a:p>
        </p:txBody>
      </p:sp>
      <p:sp>
        <p:nvSpPr>
          <p:cNvPr id="9" name="Rounded Rectangle 8"/>
          <p:cNvSpPr/>
          <p:nvPr/>
        </p:nvSpPr>
        <p:spPr>
          <a:xfrm>
            <a:off x="4937659" y="3360358"/>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7</a:t>
            </a:r>
          </a:p>
        </p:txBody>
      </p:sp>
      <p:sp>
        <p:nvSpPr>
          <p:cNvPr id="10" name="Rounded Rectangle 9"/>
          <p:cNvSpPr/>
          <p:nvPr/>
        </p:nvSpPr>
        <p:spPr>
          <a:xfrm>
            <a:off x="2113312" y="4399449"/>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5</a:t>
            </a:r>
          </a:p>
        </p:txBody>
      </p:sp>
      <p:sp>
        <p:nvSpPr>
          <p:cNvPr id="11" name="Rounded Rectangle 10"/>
          <p:cNvSpPr/>
          <p:nvPr/>
        </p:nvSpPr>
        <p:spPr>
          <a:xfrm>
            <a:off x="4953493" y="4399448"/>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6</a:t>
            </a:r>
          </a:p>
        </p:txBody>
      </p:sp>
      <p:cxnSp>
        <p:nvCxnSpPr>
          <p:cNvPr id="13" name="Straight Arrow Connector 12"/>
          <p:cNvCxnSpPr>
            <a:stCxn id="5" idx="0"/>
            <a:endCxn id="6" idx="2"/>
          </p:cNvCxnSpPr>
          <p:nvPr/>
        </p:nvCxnSpPr>
        <p:spPr>
          <a:xfrm flipV="1">
            <a:off x="2408546" y="2847902"/>
            <a:ext cx="0" cy="51245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3"/>
            <a:endCxn id="7" idx="1"/>
          </p:cNvCxnSpPr>
          <p:nvPr/>
        </p:nvCxnSpPr>
        <p:spPr>
          <a:xfrm flipV="1">
            <a:off x="2703779" y="2584584"/>
            <a:ext cx="753424" cy="1"/>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3"/>
            <a:endCxn id="8" idx="1"/>
          </p:cNvCxnSpPr>
          <p:nvPr/>
        </p:nvCxnSpPr>
        <p:spPr>
          <a:xfrm flipV="1">
            <a:off x="4047670" y="2584583"/>
            <a:ext cx="872836" cy="1"/>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2"/>
            <a:endCxn id="9" idx="0"/>
          </p:cNvCxnSpPr>
          <p:nvPr/>
        </p:nvCxnSpPr>
        <p:spPr>
          <a:xfrm>
            <a:off x="5215740" y="2847900"/>
            <a:ext cx="17153" cy="512458"/>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5" idx="2"/>
            <a:endCxn id="10" idx="0"/>
          </p:cNvCxnSpPr>
          <p:nvPr/>
        </p:nvCxnSpPr>
        <p:spPr>
          <a:xfrm>
            <a:off x="2408546" y="3886993"/>
            <a:ext cx="0" cy="51245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3"/>
            <a:endCxn id="11" idx="1"/>
          </p:cNvCxnSpPr>
          <p:nvPr/>
        </p:nvCxnSpPr>
        <p:spPr>
          <a:xfrm flipV="1">
            <a:off x="2703779" y="4662766"/>
            <a:ext cx="2249714" cy="1"/>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1" idx="0"/>
            <a:endCxn id="9" idx="2"/>
          </p:cNvCxnSpPr>
          <p:nvPr/>
        </p:nvCxnSpPr>
        <p:spPr>
          <a:xfrm flipH="1" flipV="1">
            <a:off x="5232893" y="3886993"/>
            <a:ext cx="15834" cy="512455"/>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85AD7AC-ED99-4D5A-9B15-55AB95F9963D}"/>
              </a:ext>
            </a:extLst>
          </p:cNvPr>
          <p:cNvGrpSpPr/>
          <p:nvPr/>
        </p:nvGrpSpPr>
        <p:grpSpPr>
          <a:xfrm>
            <a:off x="154931" y="3216450"/>
            <a:ext cx="1828776" cy="814450"/>
            <a:chOff x="4337120" y="1039576"/>
            <a:chExt cx="1915931" cy="814450"/>
          </a:xfrm>
        </p:grpSpPr>
        <p:pic>
          <p:nvPicPr>
            <p:cNvPr id="47" name="Picture 46">
              <a:extLst>
                <a:ext uri="{FF2B5EF4-FFF2-40B4-BE49-F238E27FC236}">
                  <a16:creationId xmlns:a16="http://schemas.microsoft.com/office/drawing/2014/main" id="{A7664739-BA59-4038-BE6E-029D631CB5AD}"/>
                </a:ext>
              </a:extLst>
            </p:cNvPr>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a:stretch/>
          </p:blipFill>
          <p:spPr>
            <a:xfrm>
              <a:off x="4337120" y="1039576"/>
              <a:ext cx="1915931" cy="814450"/>
            </a:xfrm>
            <a:prstGeom prst="rect">
              <a:avLst/>
            </a:prstGeom>
            <a:noFill/>
          </p:spPr>
        </p:pic>
        <p:grpSp>
          <p:nvGrpSpPr>
            <p:cNvPr id="43" name="Group 42">
              <a:extLst>
                <a:ext uri="{FF2B5EF4-FFF2-40B4-BE49-F238E27FC236}">
                  <a16:creationId xmlns:a16="http://schemas.microsoft.com/office/drawing/2014/main" id="{A325C74E-E03F-4DC3-BD79-CFF1B0EE60D3}"/>
                </a:ext>
              </a:extLst>
            </p:cNvPr>
            <p:cNvGrpSpPr/>
            <p:nvPr/>
          </p:nvGrpSpPr>
          <p:grpSpPr>
            <a:xfrm>
              <a:off x="4337120" y="1070295"/>
              <a:ext cx="1606289" cy="715247"/>
              <a:chOff x="4337120" y="1070295"/>
              <a:chExt cx="1606289" cy="715247"/>
            </a:xfrm>
          </p:grpSpPr>
          <p:pic>
            <p:nvPicPr>
              <p:cNvPr id="44" name="Picture 43">
                <a:extLst>
                  <a:ext uri="{FF2B5EF4-FFF2-40B4-BE49-F238E27FC236}">
                    <a16:creationId xmlns:a16="http://schemas.microsoft.com/office/drawing/2014/main" id="{F173444B-36E3-42F5-B157-BB4FFADBE6FA}"/>
                  </a:ext>
                </a:extLst>
              </p:cNvPr>
              <p:cNvPicPr>
                <a:picLocks noChangeAspect="1"/>
              </p:cNvPicPr>
              <p:nvPr/>
            </p:nvPicPr>
            <p:blipFill>
              <a:blip r:embed="rId3"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4">
                        <a14:imgEffect>
                          <a14:sharpenSoften amount="57000"/>
                        </a14:imgEffect>
                      </a14:imgLayer>
                    </a14:imgProps>
                  </a:ext>
                  <a:ext uri="{28A0092B-C50C-407E-A947-70E740481C1C}">
                    <a14:useLocalDpi xmlns:a14="http://schemas.microsoft.com/office/drawing/2010/main"/>
                  </a:ext>
                </a:extLst>
              </a:blip>
              <a:stretch>
                <a:fillRect/>
              </a:stretch>
            </p:blipFill>
            <p:spPr>
              <a:xfrm>
                <a:off x="4411300" y="1519615"/>
                <a:ext cx="531853" cy="265927"/>
              </a:xfrm>
              <a:prstGeom prst="rect">
                <a:avLst/>
              </a:prstGeom>
              <a:noFill/>
            </p:spPr>
          </p:pic>
          <p:pic>
            <p:nvPicPr>
              <p:cNvPr id="45" name="Picture 44">
                <a:extLst>
                  <a:ext uri="{FF2B5EF4-FFF2-40B4-BE49-F238E27FC236}">
                    <a16:creationId xmlns:a16="http://schemas.microsoft.com/office/drawing/2014/main" id="{525C3594-623E-4213-B462-89E72F711820}"/>
                  </a:ext>
                </a:extLst>
              </p:cNvPr>
              <p:cNvPicPr>
                <a:picLocks noChangeAspect="1"/>
              </p:cNvPicPr>
              <p:nvPr/>
            </p:nvPicPr>
            <p:blipFill>
              <a:blip r:embed="rId5" cstate="email">
                <a:duotone>
                  <a:prstClr val="black"/>
                  <a:schemeClr val="bg1">
                    <a:tint val="45000"/>
                    <a:satMod val="400000"/>
                  </a:schemeClr>
                </a:duotone>
                <a:extLst>
                  <a:ext uri="{BEBA8EAE-BF5A-486C-A8C5-ECC9F3942E4B}">
                    <a14:imgProps xmlns:a14="http://schemas.microsoft.com/office/drawing/2010/main">
                      <a14:imgLayer r:embed="rId6">
                        <a14:imgEffect>
                          <a14:sharpenSoften amount="2000"/>
                        </a14:imgEffect>
                        <a14:imgEffect>
                          <a14:saturation sat="300000"/>
                        </a14:imgEffect>
                      </a14:imgLayer>
                    </a14:imgProps>
                  </a:ext>
                  <a:ext uri="{28A0092B-C50C-407E-A947-70E740481C1C}">
                    <a14:useLocalDpi xmlns:a14="http://schemas.microsoft.com/office/drawing/2010/main"/>
                  </a:ext>
                </a:extLst>
              </a:blip>
              <a:stretch>
                <a:fillRect/>
              </a:stretch>
            </p:blipFill>
            <p:spPr>
              <a:xfrm>
                <a:off x="5388576" y="1465603"/>
                <a:ext cx="554833" cy="274736"/>
              </a:xfrm>
              <a:prstGeom prst="rect">
                <a:avLst/>
              </a:prstGeom>
              <a:noFill/>
            </p:spPr>
          </p:pic>
          <p:pic>
            <p:nvPicPr>
              <p:cNvPr id="46" name="Picture 45">
                <a:extLst>
                  <a:ext uri="{FF2B5EF4-FFF2-40B4-BE49-F238E27FC236}">
                    <a16:creationId xmlns:a16="http://schemas.microsoft.com/office/drawing/2014/main" id="{F4DBBB34-F14C-49CC-9B81-747C7E6F0C6A}"/>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51000"/>
                        </a14:imgEffect>
                      </a14:imgLayer>
                    </a14:imgProps>
                  </a:ext>
                  <a:ext uri="{28A0092B-C50C-407E-A947-70E740481C1C}">
                    <a14:useLocalDpi xmlns:a14="http://schemas.microsoft.com/office/drawing/2010/main"/>
                  </a:ext>
                </a:extLst>
              </a:blip>
              <a:stretch>
                <a:fillRect/>
              </a:stretch>
            </p:blipFill>
            <p:spPr>
              <a:xfrm rot="5400000">
                <a:off x="4497369" y="910046"/>
                <a:ext cx="293439" cy="613937"/>
              </a:xfrm>
              <a:prstGeom prst="rect">
                <a:avLst/>
              </a:prstGeom>
              <a:noFill/>
            </p:spPr>
          </p:pic>
        </p:grpSp>
      </p:grpSp>
      <p:grpSp>
        <p:nvGrpSpPr>
          <p:cNvPr id="49" name="Group 48">
            <a:extLst>
              <a:ext uri="{FF2B5EF4-FFF2-40B4-BE49-F238E27FC236}">
                <a16:creationId xmlns:a16="http://schemas.microsoft.com/office/drawing/2014/main" id="{2003B952-8F27-4CF1-ACCC-23E547EECAE0}"/>
              </a:ext>
            </a:extLst>
          </p:cNvPr>
          <p:cNvGrpSpPr/>
          <p:nvPr/>
        </p:nvGrpSpPr>
        <p:grpSpPr>
          <a:xfrm>
            <a:off x="5708074" y="4111582"/>
            <a:ext cx="3158836" cy="814501"/>
            <a:chOff x="3581188" y="3850334"/>
            <a:chExt cx="3831862" cy="814501"/>
          </a:xfrm>
        </p:grpSpPr>
        <p:grpSp>
          <p:nvGrpSpPr>
            <p:cNvPr id="50" name="Group 49">
              <a:extLst>
                <a:ext uri="{FF2B5EF4-FFF2-40B4-BE49-F238E27FC236}">
                  <a16:creationId xmlns:a16="http://schemas.microsoft.com/office/drawing/2014/main" id="{A55D11BC-9081-48B0-85BD-9C826EE22551}"/>
                </a:ext>
              </a:extLst>
            </p:cNvPr>
            <p:cNvGrpSpPr/>
            <p:nvPr/>
          </p:nvGrpSpPr>
          <p:grpSpPr>
            <a:xfrm>
              <a:off x="3581188" y="3850334"/>
              <a:ext cx="3831862" cy="814501"/>
              <a:chOff x="5249101" y="1861296"/>
              <a:chExt cx="3135240" cy="649532"/>
            </a:xfrm>
            <a:noFill/>
          </p:grpSpPr>
          <p:pic>
            <p:nvPicPr>
              <p:cNvPr id="88" name="Picture 87">
                <a:extLst>
                  <a:ext uri="{FF2B5EF4-FFF2-40B4-BE49-F238E27FC236}">
                    <a16:creationId xmlns:a16="http://schemas.microsoft.com/office/drawing/2014/main" id="{65A8CA01-30F9-4088-9EB2-6F4FA9728C31}"/>
                  </a:ext>
                </a:extLst>
              </p:cNvPr>
              <p:cNvPicPr>
                <a:picLocks noChangeAspect="1"/>
              </p:cNvPicPr>
              <p:nvPr/>
            </p:nvPicPr>
            <p:blipFill rotWithShape="1">
              <a:blip r:embed="rId9" cstate="email">
                <a:biLevel thresh="25000"/>
                <a:extLst>
                  <a:ext uri="{28A0092B-C50C-407E-A947-70E740481C1C}">
                    <a14:useLocalDpi xmlns:a14="http://schemas.microsoft.com/office/drawing/2010/main"/>
                  </a:ext>
                </a:extLst>
              </a:blip>
              <a:srcRect/>
              <a:stretch/>
            </p:blipFill>
            <p:spPr>
              <a:xfrm>
                <a:off x="5249101" y="1861296"/>
                <a:ext cx="1567620" cy="649491"/>
              </a:xfrm>
              <a:prstGeom prst="rect">
                <a:avLst/>
              </a:prstGeom>
              <a:grpFill/>
            </p:spPr>
          </p:pic>
          <p:pic>
            <p:nvPicPr>
              <p:cNvPr id="89" name="Picture 88">
                <a:extLst>
                  <a:ext uri="{FF2B5EF4-FFF2-40B4-BE49-F238E27FC236}">
                    <a16:creationId xmlns:a16="http://schemas.microsoft.com/office/drawing/2014/main" id="{273DBF81-26B7-417F-9F71-77728DBCC160}"/>
                  </a:ext>
                </a:extLst>
              </p:cNvPr>
              <p:cNvPicPr>
                <a:picLocks noChangeAspect="1"/>
              </p:cNvPicPr>
              <p:nvPr/>
            </p:nvPicPr>
            <p:blipFill rotWithShape="1">
              <a:blip r:embed="rId9" cstate="email">
                <a:biLevel thresh="25000"/>
                <a:extLst>
                  <a:ext uri="{28A0092B-C50C-407E-A947-70E740481C1C}">
                    <a14:useLocalDpi xmlns:a14="http://schemas.microsoft.com/office/drawing/2010/main"/>
                  </a:ext>
                </a:extLst>
              </a:blip>
              <a:srcRect/>
              <a:stretch/>
            </p:blipFill>
            <p:spPr>
              <a:xfrm>
                <a:off x="6816721" y="1861337"/>
                <a:ext cx="1567620" cy="649491"/>
              </a:xfrm>
              <a:prstGeom prst="rect">
                <a:avLst/>
              </a:prstGeom>
              <a:grpFill/>
            </p:spPr>
          </p:pic>
        </p:grpSp>
        <p:pic>
          <p:nvPicPr>
            <p:cNvPr id="51" name="Picture 50">
              <a:extLst>
                <a:ext uri="{FF2B5EF4-FFF2-40B4-BE49-F238E27FC236}">
                  <a16:creationId xmlns:a16="http://schemas.microsoft.com/office/drawing/2014/main" id="{546B82B3-BBEE-44D1-A947-5B2E6DE258A5}"/>
                </a:ext>
              </a:extLst>
            </p:cNvPr>
            <p:cNvPicPr>
              <a:picLocks noChangeAspect="1"/>
            </p:cNvPicPr>
            <p:nvPr/>
          </p:nvPicPr>
          <p:blipFill>
            <a:blip r:embed="rId10" cstate="email">
              <a:extLst>
                <a:ext uri="{BEBA8EAE-BF5A-486C-A8C5-ECC9F3942E4B}">
                  <a14:imgProps xmlns:a14="http://schemas.microsoft.com/office/drawing/2010/main">
                    <a14:imgLayer r:embed="rId11">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400000">
              <a:off x="3751260" y="3731926"/>
              <a:ext cx="293439" cy="613937"/>
            </a:xfrm>
            <a:prstGeom prst="rect">
              <a:avLst/>
            </a:prstGeom>
            <a:noFill/>
          </p:spPr>
        </p:pic>
        <p:pic>
          <p:nvPicPr>
            <p:cNvPr id="52" name="Picture 51">
              <a:extLst>
                <a:ext uri="{FF2B5EF4-FFF2-40B4-BE49-F238E27FC236}">
                  <a16:creationId xmlns:a16="http://schemas.microsoft.com/office/drawing/2014/main" id="{411BC0D4-B970-4268-A414-0DA0EEB166BC}"/>
                </a:ext>
              </a:extLst>
            </p:cNvPr>
            <p:cNvPicPr>
              <a:picLocks noChangeAspect="1"/>
            </p:cNvPicPr>
            <p:nvPr/>
          </p:nvPicPr>
          <p:blipFill>
            <a:blip r:embed="rId10" cstate="email">
              <a:extLst>
                <a:ext uri="{BEBA8EAE-BF5A-486C-A8C5-ECC9F3942E4B}">
                  <a14:imgProps xmlns:a14="http://schemas.microsoft.com/office/drawing/2010/main">
                    <a14:imgLayer r:embed="rId12">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400000">
              <a:off x="3940411" y="3731926"/>
              <a:ext cx="293439" cy="613937"/>
            </a:xfrm>
            <a:prstGeom prst="rect">
              <a:avLst/>
            </a:prstGeom>
            <a:noFill/>
          </p:spPr>
        </p:pic>
        <p:pic>
          <p:nvPicPr>
            <p:cNvPr id="53" name="Picture 52">
              <a:extLst>
                <a:ext uri="{FF2B5EF4-FFF2-40B4-BE49-F238E27FC236}">
                  <a16:creationId xmlns:a16="http://schemas.microsoft.com/office/drawing/2014/main" id="{99427A09-3C29-4F27-96F3-6DC38624F47A}"/>
                </a:ext>
              </a:extLst>
            </p:cNvPr>
            <p:cNvPicPr>
              <a:picLocks noChangeAspect="1"/>
            </p:cNvPicPr>
            <p:nvPr/>
          </p:nvPicPr>
          <p:blipFill>
            <a:blip r:embed="rId10" cstate="email">
              <a:extLst>
                <a:ext uri="{BEBA8EAE-BF5A-486C-A8C5-ECC9F3942E4B}">
                  <a14:imgProps xmlns:a14="http://schemas.microsoft.com/office/drawing/2010/main">
                    <a14:imgLayer r:embed="rId13">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400000">
              <a:off x="4135802" y="3719425"/>
              <a:ext cx="293439" cy="613937"/>
            </a:xfrm>
            <a:prstGeom prst="rect">
              <a:avLst/>
            </a:prstGeom>
            <a:noFill/>
          </p:spPr>
        </p:pic>
        <p:pic>
          <p:nvPicPr>
            <p:cNvPr id="54" name="Picture 53">
              <a:extLst>
                <a:ext uri="{FF2B5EF4-FFF2-40B4-BE49-F238E27FC236}">
                  <a16:creationId xmlns:a16="http://schemas.microsoft.com/office/drawing/2014/main" id="{F06AD526-ED8F-4443-9EB0-EC00F4BAA8B0}"/>
                </a:ext>
              </a:extLst>
            </p:cNvPr>
            <p:cNvPicPr>
              <a:picLocks noChangeAspect="1"/>
            </p:cNvPicPr>
            <p:nvPr/>
          </p:nvPicPr>
          <p:blipFill>
            <a:blip r:embed="rId10" cstate="email">
              <a:extLst>
                <a:ext uri="{BEBA8EAE-BF5A-486C-A8C5-ECC9F3942E4B}">
                  <a14:imgProps xmlns:a14="http://schemas.microsoft.com/office/drawing/2010/main">
                    <a14:imgLayer r:embed="rId14">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400000">
              <a:off x="4321925" y="3714261"/>
              <a:ext cx="293439" cy="613937"/>
            </a:xfrm>
            <a:prstGeom prst="rect">
              <a:avLst/>
            </a:prstGeom>
            <a:noFill/>
          </p:spPr>
        </p:pic>
        <p:pic>
          <p:nvPicPr>
            <p:cNvPr id="55" name="Picture 54">
              <a:extLst>
                <a:ext uri="{FF2B5EF4-FFF2-40B4-BE49-F238E27FC236}">
                  <a16:creationId xmlns:a16="http://schemas.microsoft.com/office/drawing/2014/main" id="{9C0F7454-6A2A-4AC0-B12E-8048F36BD2E4}"/>
                </a:ext>
              </a:extLst>
            </p:cNvPr>
            <p:cNvPicPr>
              <a:picLocks noChangeAspect="1"/>
            </p:cNvPicPr>
            <p:nvPr/>
          </p:nvPicPr>
          <p:blipFill>
            <a:blip r:embed="rId10" cstate="email">
              <a:extLst>
                <a:ext uri="{BEBA8EAE-BF5A-486C-A8C5-ECC9F3942E4B}">
                  <a14:imgProps xmlns:a14="http://schemas.microsoft.com/office/drawing/2010/main">
                    <a14:imgLayer r:embed="rId15">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400000">
              <a:off x="4516022" y="3722803"/>
              <a:ext cx="293439" cy="613937"/>
            </a:xfrm>
            <a:prstGeom prst="rect">
              <a:avLst/>
            </a:prstGeom>
            <a:noFill/>
          </p:spPr>
        </p:pic>
        <p:pic>
          <p:nvPicPr>
            <p:cNvPr id="56" name="Picture 55">
              <a:extLst>
                <a:ext uri="{FF2B5EF4-FFF2-40B4-BE49-F238E27FC236}">
                  <a16:creationId xmlns:a16="http://schemas.microsoft.com/office/drawing/2014/main" id="{C5AE1B46-9EB0-4FE9-916E-DEF4154D9B16}"/>
                </a:ext>
              </a:extLst>
            </p:cNvPr>
            <p:cNvPicPr>
              <a:picLocks noChangeAspect="1"/>
            </p:cNvPicPr>
            <p:nvPr/>
          </p:nvPicPr>
          <p:blipFill>
            <a:blip r:embed="rId10" cstate="email">
              <a:extLst>
                <a:ext uri="{BEBA8EAE-BF5A-486C-A8C5-ECC9F3942E4B}">
                  <a14:imgProps xmlns:a14="http://schemas.microsoft.com/office/drawing/2010/main">
                    <a14:imgLayer r:embed="rId14">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949902">
              <a:off x="4702607" y="3774838"/>
              <a:ext cx="293439" cy="613937"/>
            </a:xfrm>
            <a:prstGeom prst="rect">
              <a:avLst/>
            </a:prstGeom>
            <a:noFill/>
          </p:spPr>
        </p:pic>
        <p:pic>
          <p:nvPicPr>
            <p:cNvPr id="57" name="Picture 56">
              <a:extLst>
                <a:ext uri="{FF2B5EF4-FFF2-40B4-BE49-F238E27FC236}">
                  <a16:creationId xmlns:a16="http://schemas.microsoft.com/office/drawing/2014/main" id="{E640119A-4AB0-4ED8-9D35-4A1A2C25AAB2}"/>
                </a:ext>
              </a:extLst>
            </p:cNvPr>
            <p:cNvPicPr>
              <a:picLocks noChangeAspect="1"/>
            </p:cNvPicPr>
            <p:nvPr/>
          </p:nvPicPr>
          <p:blipFill>
            <a:blip r:embed="rId10" cstate="email">
              <a:extLst>
                <a:ext uri="{BEBA8EAE-BF5A-486C-A8C5-ECC9F3942E4B}">
                  <a14:imgProps xmlns:a14="http://schemas.microsoft.com/office/drawing/2010/main">
                    <a14:imgLayer r:embed="rId14">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6321287">
              <a:off x="4908792" y="3871614"/>
              <a:ext cx="293439" cy="613937"/>
            </a:xfrm>
            <a:prstGeom prst="rect">
              <a:avLst/>
            </a:prstGeom>
            <a:noFill/>
          </p:spPr>
        </p:pic>
        <p:pic>
          <p:nvPicPr>
            <p:cNvPr id="58" name="Picture 57">
              <a:extLst>
                <a:ext uri="{FF2B5EF4-FFF2-40B4-BE49-F238E27FC236}">
                  <a16:creationId xmlns:a16="http://schemas.microsoft.com/office/drawing/2014/main" id="{2B5BC9F3-4030-4784-9927-BECB1AFC08C5}"/>
                </a:ext>
              </a:extLst>
            </p:cNvPr>
            <p:cNvPicPr>
              <a:picLocks noChangeAspect="1"/>
            </p:cNvPicPr>
            <p:nvPr/>
          </p:nvPicPr>
          <p:blipFill>
            <a:blip r:embed="rId10" cstate="email">
              <a:extLst>
                <a:ext uri="{BEBA8EAE-BF5A-486C-A8C5-ECC9F3942E4B}">
                  <a14:imgProps xmlns:a14="http://schemas.microsoft.com/office/drawing/2010/main">
                    <a14:imgLayer r:embed="rId16">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6497382">
              <a:off x="5113559" y="3951441"/>
              <a:ext cx="293439" cy="613937"/>
            </a:xfrm>
            <a:prstGeom prst="rect">
              <a:avLst/>
            </a:prstGeom>
            <a:noFill/>
          </p:spPr>
        </p:pic>
        <p:grpSp>
          <p:nvGrpSpPr>
            <p:cNvPr id="59" name="Group 58">
              <a:extLst>
                <a:ext uri="{FF2B5EF4-FFF2-40B4-BE49-F238E27FC236}">
                  <a16:creationId xmlns:a16="http://schemas.microsoft.com/office/drawing/2014/main" id="{C335BA38-6BDC-42EE-A575-A1C94DE55407}"/>
                </a:ext>
              </a:extLst>
            </p:cNvPr>
            <p:cNvGrpSpPr/>
            <p:nvPr/>
          </p:nvGrpSpPr>
          <p:grpSpPr>
            <a:xfrm>
              <a:off x="4836211" y="4293636"/>
              <a:ext cx="2545836" cy="302651"/>
              <a:chOff x="5464210" y="3296491"/>
              <a:chExt cx="2545836" cy="302651"/>
            </a:xfrm>
          </p:grpSpPr>
          <p:pic>
            <p:nvPicPr>
              <p:cNvPr id="77" name="Picture 76">
                <a:extLst>
                  <a:ext uri="{FF2B5EF4-FFF2-40B4-BE49-F238E27FC236}">
                    <a16:creationId xmlns:a16="http://schemas.microsoft.com/office/drawing/2014/main" id="{78C9102A-196C-4CE7-A9C2-AD19E96BC330}"/>
                  </a:ext>
                </a:extLst>
              </p:cNvPr>
              <p:cNvPicPr>
                <a:picLocks noChangeAspect="1"/>
              </p:cNvPicPr>
              <p:nvPr/>
            </p:nvPicPr>
            <p:blipFill>
              <a:blip r:embed="rId17" cstate="email">
                <a:grayscl/>
                <a:extLst>
                  <a:ext uri="{BEBA8EAE-BF5A-486C-A8C5-ECC9F3942E4B}">
                    <a14:imgProps xmlns:a14="http://schemas.microsoft.com/office/drawing/2010/main">
                      <a14:imgLayer r:embed="rId18">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5464210" y="3324406"/>
                <a:ext cx="554833" cy="274736"/>
              </a:xfrm>
              <a:prstGeom prst="rect">
                <a:avLst/>
              </a:prstGeom>
              <a:noFill/>
            </p:spPr>
          </p:pic>
          <p:pic>
            <p:nvPicPr>
              <p:cNvPr id="78" name="Picture 77">
                <a:extLst>
                  <a:ext uri="{FF2B5EF4-FFF2-40B4-BE49-F238E27FC236}">
                    <a16:creationId xmlns:a16="http://schemas.microsoft.com/office/drawing/2014/main" id="{FAFB1B0B-1144-42E6-B6AD-45F99CDFA742}"/>
                  </a:ext>
                </a:extLst>
              </p:cNvPr>
              <p:cNvPicPr>
                <a:picLocks noChangeAspect="1"/>
              </p:cNvPicPr>
              <p:nvPr/>
            </p:nvPicPr>
            <p:blipFill>
              <a:blip r:embed="rId17" cstate="email">
                <a:grayscl/>
                <a:extLst>
                  <a:ext uri="{BEBA8EAE-BF5A-486C-A8C5-ECC9F3942E4B}">
                    <a14:imgProps xmlns:a14="http://schemas.microsoft.com/office/drawing/2010/main">
                      <a14:imgLayer r:embed="rId19">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5666030" y="3320223"/>
                <a:ext cx="554833" cy="274736"/>
              </a:xfrm>
              <a:prstGeom prst="rect">
                <a:avLst/>
              </a:prstGeom>
              <a:noFill/>
            </p:spPr>
          </p:pic>
          <p:pic>
            <p:nvPicPr>
              <p:cNvPr id="79" name="Picture 78">
                <a:extLst>
                  <a:ext uri="{FF2B5EF4-FFF2-40B4-BE49-F238E27FC236}">
                    <a16:creationId xmlns:a16="http://schemas.microsoft.com/office/drawing/2014/main" id="{B8882F4F-043D-4307-AEBF-B6E20F05FACB}"/>
                  </a:ext>
                </a:extLst>
              </p:cNvPr>
              <p:cNvPicPr>
                <a:picLocks noChangeAspect="1"/>
              </p:cNvPicPr>
              <p:nvPr/>
            </p:nvPicPr>
            <p:blipFill>
              <a:blip r:embed="rId17" cstate="email">
                <a:grayscl/>
                <a:extLst>
                  <a:ext uri="{BEBA8EAE-BF5A-486C-A8C5-ECC9F3942E4B}">
                    <a14:imgProps xmlns:a14="http://schemas.microsoft.com/office/drawing/2010/main">
                      <a14:imgLayer r:embed="rId20">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5855445" y="3322778"/>
                <a:ext cx="554833" cy="274736"/>
              </a:xfrm>
              <a:prstGeom prst="rect">
                <a:avLst/>
              </a:prstGeom>
              <a:noFill/>
            </p:spPr>
          </p:pic>
          <p:pic>
            <p:nvPicPr>
              <p:cNvPr id="80" name="Picture 79">
                <a:extLst>
                  <a:ext uri="{FF2B5EF4-FFF2-40B4-BE49-F238E27FC236}">
                    <a16:creationId xmlns:a16="http://schemas.microsoft.com/office/drawing/2014/main" id="{3EF28FC9-CC89-481F-831E-494A733998AC}"/>
                  </a:ext>
                </a:extLst>
              </p:cNvPr>
              <p:cNvPicPr>
                <a:picLocks noChangeAspect="1"/>
              </p:cNvPicPr>
              <p:nvPr/>
            </p:nvPicPr>
            <p:blipFill>
              <a:blip r:embed="rId17" cstate="email">
                <a:grayscl/>
                <a:extLst>
                  <a:ext uri="{BEBA8EAE-BF5A-486C-A8C5-ECC9F3942E4B}">
                    <a14:imgProps xmlns:a14="http://schemas.microsoft.com/office/drawing/2010/main">
                      <a14:imgLayer r:embed="rId21">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6073374" y="3316092"/>
                <a:ext cx="554833" cy="274736"/>
              </a:xfrm>
              <a:prstGeom prst="rect">
                <a:avLst/>
              </a:prstGeom>
              <a:noFill/>
            </p:spPr>
          </p:pic>
          <p:pic>
            <p:nvPicPr>
              <p:cNvPr id="81" name="Picture 80">
                <a:extLst>
                  <a:ext uri="{FF2B5EF4-FFF2-40B4-BE49-F238E27FC236}">
                    <a16:creationId xmlns:a16="http://schemas.microsoft.com/office/drawing/2014/main" id="{4FCCE8A2-F51F-4A64-8AA9-9977ED62DB5A}"/>
                  </a:ext>
                </a:extLst>
              </p:cNvPr>
              <p:cNvPicPr>
                <a:picLocks noChangeAspect="1"/>
              </p:cNvPicPr>
              <p:nvPr/>
            </p:nvPicPr>
            <p:blipFill>
              <a:blip r:embed="rId17" cstate="email">
                <a:grayscl/>
                <a:extLst>
                  <a:ext uri="{BEBA8EAE-BF5A-486C-A8C5-ECC9F3942E4B}">
                    <a14:imgProps xmlns:a14="http://schemas.microsoft.com/office/drawing/2010/main">
                      <a14:imgLayer r:embed="rId22">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6274209" y="3310302"/>
                <a:ext cx="554833" cy="274736"/>
              </a:xfrm>
              <a:prstGeom prst="rect">
                <a:avLst/>
              </a:prstGeom>
              <a:noFill/>
            </p:spPr>
          </p:pic>
          <p:pic>
            <p:nvPicPr>
              <p:cNvPr id="82" name="Picture 81">
                <a:extLst>
                  <a:ext uri="{FF2B5EF4-FFF2-40B4-BE49-F238E27FC236}">
                    <a16:creationId xmlns:a16="http://schemas.microsoft.com/office/drawing/2014/main" id="{95A0D1CF-C883-4D81-8302-8F22AF6E1D3F}"/>
                  </a:ext>
                </a:extLst>
              </p:cNvPr>
              <p:cNvPicPr>
                <a:picLocks noChangeAspect="1"/>
              </p:cNvPicPr>
              <p:nvPr/>
            </p:nvPicPr>
            <p:blipFill>
              <a:blip r:embed="rId17" cstate="email">
                <a:grayscl/>
                <a:extLst>
                  <a:ext uri="{BEBA8EAE-BF5A-486C-A8C5-ECC9F3942E4B}">
                    <a14:imgProps xmlns:a14="http://schemas.microsoft.com/office/drawing/2010/main">
                      <a14:imgLayer r:embed="rId23">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6478330" y="3312239"/>
                <a:ext cx="554833" cy="274736"/>
              </a:xfrm>
              <a:prstGeom prst="rect">
                <a:avLst/>
              </a:prstGeom>
              <a:noFill/>
            </p:spPr>
          </p:pic>
          <p:pic>
            <p:nvPicPr>
              <p:cNvPr id="83" name="Picture 82">
                <a:extLst>
                  <a:ext uri="{FF2B5EF4-FFF2-40B4-BE49-F238E27FC236}">
                    <a16:creationId xmlns:a16="http://schemas.microsoft.com/office/drawing/2014/main" id="{1C8265F6-5B49-41B9-83D3-C8A52C09149D}"/>
                  </a:ext>
                </a:extLst>
              </p:cNvPr>
              <p:cNvPicPr>
                <a:picLocks noChangeAspect="1"/>
              </p:cNvPicPr>
              <p:nvPr/>
            </p:nvPicPr>
            <p:blipFill>
              <a:blip r:embed="rId17" cstate="email">
                <a:grayscl/>
                <a:extLst>
                  <a:ext uri="{BEBA8EAE-BF5A-486C-A8C5-ECC9F3942E4B}">
                    <a14:imgProps xmlns:a14="http://schemas.microsoft.com/office/drawing/2010/main">
                      <a14:imgLayer r:embed="rId24">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6696259" y="3311846"/>
                <a:ext cx="554833" cy="274736"/>
              </a:xfrm>
              <a:prstGeom prst="rect">
                <a:avLst/>
              </a:prstGeom>
              <a:noFill/>
            </p:spPr>
          </p:pic>
          <p:pic>
            <p:nvPicPr>
              <p:cNvPr id="84" name="Picture 83">
                <a:extLst>
                  <a:ext uri="{FF2B5EF4-FFF2-40B4-BE49-F238E27FC236}">
                    <a16:creationId xmlns:a16="http://schemas.microsoft.com/office/drawing/2014/main" id="{A4EEEB5E-5ABE-4CAD-A6CC-09BA31D932CF}"/>
                  </a:ext>
                </a:extLst>
              </p:cNvPr>
              <p:cNvPicPr>
                <a:picLocks noChangeAspect="1"/>
              </p:cNvPicPr>
              <p:nvPr/>
            </p:nvPicPr>
            <p:blipFill>
              <a:blip r:embed="rId17" cstate="email">
                <a:grayscl/>
                <a:extLst>
                  <a:ext uri="{BEBA8EAE-BF5A-486C-A8C5-ECC9F3942E4B}">
                    <a14:imgProps xmlns:a14="http://schemas.microsoft.com/office/drawing/2010/main">
                      <a14:imgLayer r:embed="rId25">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6908636" y="3307694"/>
                <a:ext cx="554833" cy="274736"/>
              </a:xfrm>
              <a:prstGeom prst="rect">
                <a:avLst/>
              </a:prstGeom>
              <a:noFill/>
            </p:spPr>
          </p:pic>
          <p:pic>
            <p:nvPicPr>
              <p:cNvPr id="85" name="Picture 84">
                <a:extLst>
                  <a:ext uri="{FF2B5EF4-FFF2-40B4-BE49-F238E27FC236}">
                    <a16:creationId xmlns:a16="http://schemas.microsoft.com/office/drawing/2014/main" id="{9E914065-211C-49C8-AFE8-B8CB44E1A038}"/>
                  </a:ext>
                </a:extLst>
              </p:cNvPr>
              <p:cNvPicPr>
                <a:picLocks noChangeAspect="1"/>
              </p:cNvPicPr>
              <p:nvPr/>
            </p:nvPicPr>
            <p:blipFill>
              <a:blip r:embed="rId17" cstate="email">
                <a:grayscl/>
                <a:extLst>
                  <a:ext uri="{BEBA8EAE-BF5A-486C-A8C5-ECC9F3942E4B}">
                    <a14:imgProps xmlns:a14="http://schemas.microsoft.com/office/drawing/2010/main">
                      <a14:imgLayer r:embed="rId26">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7086964" y="3308124"/>
                <a:ext cx="554833" cy="274736"/>
              </a:xfrm>
              <a:prstGeom prst="rect">
                <a:avLst/>
              </a:prstGeom>
              <a:noFill/>
            </p:spPr>
          </p:pic>
          <p:pic>
            <p:nvPicPr>
              <p:cNvPr id="86" name="Picture 85">
                <a:extLst>
                  <a:ext uri="{FF2B5EF4-FFF2-40B4-BE49-F238E27FC236}">
                    <a16:creationId xmlns:a16="http://schemas.microsoft.com/office/drawing/2014/main" id="{A1E10059-7C4B-4DE1-83C9-05E2DF4BC35C}"/>
                  </a:ext>
                </a:extLst>
              </p:cNvPr>
              <p:cNvPicPr>
                <a:picLocks noChangeAspect="1"/>
              </p:cNvPicPr>
              <p:nvPr/>
            </p:nvPicPr>
            <p:blipFill>
              <a:blip r:embed="rId17" cstate="email">
                <a:grayscl/>
                <a:extLst>
                  <a:ext uri="{BEBA8EAE-BF5A-486C-A8C5-ECC9F3942E4B}">
                    <a14:imgProps xmlns:a14="http://schemas.microsoft.com/office/drawing/2010/main">
                      <a14:imgLayer r:embed="rId23">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7276341" y="3296491"/>
                <a:ext cx="554833" cy="274736"/>
              </a:xfrm>
              <a:prstGeom prst="rect">
                <a:avLst/>
              </a:prstGeom>
              <a:noFill/>
            </p:spPr>
          </p:pic>
          <p:pic>
            <p:nvPicPr>
              <p:cNvPr id="87" name="Picture 86">
                <a:extLst>
                  <a:ext uri="{FF2B5EF4-FFF2-40B4-BE49-F238E27FC236}">
                    <a16:creationId xmlns:a16="http://schemas.microsoft.com/office/drawing/2014/main" id="{C8D625D9-4363-488C-8FE5-094A0AA850BA}"/>
                  </a:ext>
                </a:extLst>
              </p:cNvPr>
              <p:cNvPicPr>
                <a:picLocks noChangeAspect="1"/>
              </p:cNvPicPr>
              <p:nvPr/>
            </p:nvPicPr>
            <p:blipFill>
              <a:blip r:embed="rId27" cstate="email">
                <a:duotone>
                  <a:prstClr val="black"/>
                  <a:schemeClr val="bg1">
                    <a:tint val="45000"/>
                    <a:satMod val="400000"/>
                  </a:schemeClr>
                </a:duotone>
                <a:extLst>
                  <a:ext uri="{BEBA8EAE-BF5A-486C-A8C5-ECC9F3942E4B}">
                    <a14:imgProps xmlns:a14="http://schemas.microsoft.com/office/drawing/2010/main">
                      <a14:imgLayer r:embed="rId22">
                        <a14:imgEffect>
                          <a14:sharpenSoften amount="2000"/>
                        </a14:imgEffect>
                        <a14:imgEffect>
                          <a14:saturation sat="300000"/>
                        </a14:imgEffect>
                      </a14:imgLayer>
                    </a14:imgProps>
                  </a:ext>
                  <a:ext uri="{28A0092B-C50C-407E-A947-70E740481C1C}">
                    <a14:useLocalDpi xmlns:a14="http://schemas.microsoft.com/office/drawing/2010/main"/>
                  </a:ext>
                </a:extLst>
              </a:blip>
              <a:stretch>
                <a:fillRect/>
              </a:stretch>
            </p:blipFill>
            <p:spPr>
              <a:xfrm>
                <a:off x="7455213" y="3313586"/>
                <a:ext cx="554833" cy="274736"/>
              </a:xfrm>
              <a:prstGeom prst="rect">
                <a:avLst/>
              </a:prstGeom>
              <a:noFill/>
            </p:spPr>
          </p:pic>
        </p:grpSp>
        <p:pic>
          <p:nvPicPr>
            <p:cNvPr id="60" name="Picture 59">
              <a:extLst>
                <a:ext uri="{FF2B5EF4-FFF2-40B4-BE49-F238E27FC236}">
                  <a16:creationId xmlns:a16="http://schemas.microsoft.com/office/drawing/2014/main" id="{CFD428F4-47E0-450B-81AE-70AF9312BBDE}"/>
                </a:ext>
              </a:extLst>
            </p:cNvPr>
            <p:cNvPicPr>
              <a:picLocks noChangeAspect="1"/>
            </p:cNvPicPr>
            <p:nvPr/>
          </p:nvPicPr>
          <p:blipFill>
            <a:blip r:embed="rId10" cstate="email">
              <a:extLst>
                <a:ext uri="{BEBA8EAE-BF5A-486C-A8C5-ECC9F3942E4B}">
                  <a14:imgProps xmlns:a14="http://schemas.microsoft.com/office/drawing/2010/main">
                    <a14:imgLayer r:embed="rId28">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6559340">
              <a:off x="5302312" y="4045109"/>
              <a:ext cx="293439" cy="613937"/>
            </a:xfrm>
            <a:prstGeom prst="rect">
              <a:avLst/>
            </a:prstGeom>
            <a:noFill/>
          </p:spPr>
        </p:pic>
        <p:pic>
          <p:nvPicPr>
            <p:cNvPr id="61" name="Picture 60">
              <a:extLst>
                <a:ext uri="{FF2B5EF4-FFF2-40B4-BE49-F238E27FC236}">
                  <a16:creationId xmlns:a16="http://schemas.microsoft.com/office/drawing/2014/main" id="{8D4E9688-2385-41C2-8205-6343AB1209B0}"/>
                </a:ext>
              </a:extLst>
            </p:cNvPr>
            <p:cNvPicPr>
              <a:picLocks noChangeAspect="1"/>
            </p:cNvPicPr>
            <p:nvPr/>
          </p:nvPicPr>
          <p:blipFill>
            <a:blip r:embed="rId10" cstate="email">
              <a:extLst>
                <a:ext uri="{BEBA8EAE-BF5A-486C-A8C5-ECC9F3942E4B}">
                  <a14:imgProps xmlns:a14="http://schemas.microsoft.com/office/drawing/2010/main">
                    <a14:imgLayer r:embed="rId29">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716211">
              <a:off x="5517298" y="4094025"/>
              <a:ext cx="293439" cy="613937"/>
            </a:xfrm>
            <a:prstGeom prst="rect">
              <a:avLst/>
            </a:prstGeom>
            <a:noFill/>
          </p:spPr>
        </p:pic>
        <p:pic>
          <p:nvPicPr>
            <p:cNvPr id="62" name="Picture 61">
              <a:extLst>
                <a:ext uri="{FF2B5EF4-FFF2-40B4-BE49-F238E27FC236}">
                  <a16:creationId xmlns:a16="http://schemas.microsoft.com/office/drawing/2014/main" id="{D396D26D-1C23-4025-8C24-C4C9502D4790}"/>
                </a:ext>
              </a:extLst>
            </p:cNvPr>
            <p:cNvPicPr>
              <a:picLocks noChangeAspect="1"/>
            </p:cNvPicPr>
            <p:nvPr/>
          </p:nvPicPr>
          <p:blipFill>
            <a:blip r:embed="rId10" cstate="email">
              <a:extLst>
                <a:ext uri="{BEBA8EAE-BF5A-486C-A8C5-ECC9F3942E4B}">
                  <a14:imgProps xmlns:a14="http://schemas.microsoft.com/office/drawing/2010/main">
                    <a14:imgLayer r:embed="rId14">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716211">
              <a:off x="5751724" y="4132182"/>
              <a:ext cx="293439" cy="613937"/>
            </a:xfrm>
            <a:prstGeom prst="rect">
              <a:avLst/>
            </a:prstGeom>
            <a:noFill/>
          </p:spPr>
        </p:pic>
        <p:pic>
          <p:nvPicPr>
            <p:cNvPr id="63" name="Picture 62">
              <a:extLst>
                <a:ext uri="{FF2B5EF4-FFF2-40B4-BE49-F238E27FC236}">
                  <a16:creationId xmlns:a16="http://schemas.microsoft.com/office/drawing/2014/main" id="{CB5D0E86-31EA-4653-A2EB-2B96EB036294}"/>
                </a:ext>
              </a:extLst>
            </p:cNvPr>
            <p:cNvPicPr>
              <a:picLocks noChangeAspect="1"/>
            </p:cNvPicPr>
            <p:nvPr/>
          </p:nvPicPr>
          <p:blipFill>
            <a:blip r:embed="rId10" cstate="email">
              <a:extLst>
                <a:ext uri="{BEBA8EAE-BF5A-486C-A8C5-ECC9F3942E4B}">
                  <a14:imgProps xmlns:a14="http://schemas.microsoft.com/office/drawing/2010/main">
                    <a14:imgLayer r:embed="rId30">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400000">
              <a:off x="5958218" y="4133387"/>
              <a:ext cx="293439" cy="613937"/>
            </a:xfrm>
            <a:prstGeom prst="rect">
              <a:avLst/>
            </a:prstGeom>
            <a:noFill/>
          </p:spPr>
        </p:pic>
        <p:pic>
          <p:nvPicPr>
            <p:cNvPr id="64" name="Picture 63">
              <a:extLst>
                <a:ext uri="{FF2B5EF4-FFF2-40B4-BE49-F238E27FC236}">
                  <a16:creationId xmlns:a16="http://schemas.microsoft.com/office/drawing/2014/main" id="{F220F1B9-05AF-4CFE-9656-6469C1DAB485}"/>
                </a:ext>
              </a:extLst>
            </p:cNvPr>
            <p:cNvPicPr>
              <a:picLocks noChangeAspect="1"/>
            </p:cNvPicPr>
            <p:nvPr/>
          </p:nvPicPr>
          <p:blipFill>
            <a:blip r:embed="rId31" cstate="email">
              <a:extLst>
                <a:ext uri="{BEBA8EAE-BF5A-486C-A8C5-ECC9F3942E4B}">
                  <a14:imgProps xmlns:a14="http://schemas.microsoft.com/office/drawing/2010/main">
                    <a14:imgLayer r:embed="rId29">
                      <a14:imgEffect>
                        <a14:brightnessContrast bright="51000"/>
                      </a14:imgEffect>
                    </a14:imgLayer>
                  </a14:imgProps>
                </a:ext>
                <a:ext uri="{28A0092B-C50C-407E-A947-70E740481C1C}">
                  <a14:useLocalDpi xmlns:a14="http://schemas.microsoft.com/office/drawing/2010/main"/>
                </a:ext>
              </a:extLst>
            </a:blip>
            <a:stretch>
              <a:fillRect/>
            </a:stretch>
          </p:blipFill>
          <p:spPr>
            <a:xfrm rot="5400000">
              <a:off x="6075431" y="4140305"/>
              <a:ext cx="293439" cy="613937"/>
            </a:xfrm>
            <a:prstGeom prst="rect">
              <a:avLst/>
            </a:prstGeom>
            <a:noFill/>
          </p:spPr>
        </p:pic>
        <p:grpSp>
          <p:nvGrpSpPr>
            <p:cNvPr id="65" name="Group 64">
              <a:extLst>
                <a:ext uri="{FF2B5EF4-FFF2-40B4-BE49-F238E27FC236}">
                  <a16:creationId xmlns:a16="http://schemas.microsoft.com/office/drawing/2014/main" id="{8F8857D2-9298-4297-AEF7-3964CD82A112}"/>
                </a:ext>
              </a:extLst>
            </p:cNvPr>
            <p:cNvGrpSpPr/>
            <p:nvPr/>
          </p:nvGrpSpPr>
          <p:grpSpPr>
            <a:xfrm>
              <a:off x="3596675" y="4299366"/>
              <a:ext cx="1910533" cy="285682"/>
              <a:chOff x="4800479" y="3061987"/>
              <a:chExt cx="1910533" cy="285682"/>
            </a:xfrm>
          </p:grpSpPr>
          <p:pic>
            <p:nvPicPr>
              <p:cNvPr id="66" name="Picture 65">
                <a:extLst>
                  <a:ext uri="{FF2B5EF4-FFF2-40B4-BE49-F238E27FC236}">
                    <a16:creationId xmlns:a16="http://schemas.microsoft.com/office/drawing/2014/main" id="{216A9440-BAD0-449F-AB52-550B0BBF3672}"/>
                  </a:ext>
                </a:extLst>
              </p:cNvPr>
              <p:cNvPicPr>
                <a:picLocks noChangeAspect="1"/>
              </p:cNvPicPr>
              <p:nvPr/>
            </p:nvPicPr>
            <p:blipFill>
              <a:blip r:embed="rId32"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33">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4800479" y="3075631"/>
                <a:ext cx="531853" cy="265927"/>
              </a:xfrm>
              <a:prstGeom prst="rect">
                <a:avLst/>
              </a:prstGeom>
              <a:noFill/>
            </p:spPr>
          </p:pic>
          <p:pic>
            <p:nvPicPr>
              <p:cNvPr id="67" name="Picture 66">
                <a:extLst>
                  <a:ext uri="{FF2B5EF4-FFF2-40B4-BE49-F238E27FC236}">
                    <a16:creationId xmlns:a16="http://schemas.microsoft.com/office/drawing/2014/main" id="{42031823-A38F-44EF-9FC4-46E9E226A71E}"/>
                  </a:ext>
                </a:extLst>
              </p:cNvPr>
              <p:cNvPicPr>
                <a:picLocks noChangeAspect="1"/>
              </p:cNvPicPr>
              <p:nvPr/>
            </p:nvPicPr>
            <p:blipFill>
              <a:blip r:embed="rId32"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34">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4933058" y="3068809"/>
                <a:ext cx="531853" cy="265927"/>
              </a:xfrm>
              <a:prstGeom prst="rect">
                <a:avLst/>
              </a:prstGeom>
              <a:noFill/>
            </p:spPr>
          </p:pic>
          <p:pic>
            <p:nvPicPr>
              <p:cNvPr id="68" name="Picture 67">
                <a:extLst>
                  <a:ext uri="{FF2B5EF4-FFF2-40B4-BE49-F238E27FC236}">
                    <a16:creationId xmlns:a16="http://schemas.microsoft.com/office/drawing/2014/main" id="{B6015ED2-08B1-4180-9D83-9E7700193A62}"/>
                  </a:ext>
                </a:extLst>
              </p:cNvPr>
              <p:cNvPicPr>
                <a:picLocks noChangeAspect="1"/>
              </p:cNvPicPr>
              <p:nvPr/>
            </p:nvPicPr>
            <p:blipFill>
              <a:blip r:embed="rId32"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35">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5081212" y="3061987"/>
                <a:ext cx="531853" cy="265927"/>
              </a:xfrm>
              <a:prstGeom prst="rect">
                <a:avLst/>
              </a:prstGeom>
              <a:noFill/>
            </p:spPr>
          </p:pic>
          <p:pic>
            <p:nvPicPr>
              <p:cNvPr id="69" name="Picture 68">
                <a:extLst>
                  <a:ext uri="{FF2B5EF4-FFF2-40B4-BE49-F238E27FC236}">
                    <a16:creationId xmlns:a16="http://schemas.microsoft.com/office/drawing/2014/main" id="{7F8CEBE6-705C-41BC-BDCC-C3DC91A45F68}"/>
                  </a:ext>
                </a:extLst>
              </p:cNvPr>
              <p:cNvPicPr>
                <a:picLocks noChangeAspect="1"/>
              </p:cNvPicPr>
              <p:nvPr/>
            </p:nvPicPr>
            <p:blipFill>
              <a:blip r:embed="rId32"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36">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5247820" y="3068927"/>
                <a:ext cx="531853" cy="265927"/>
              </a:xfrm>
              <a:prstGeom prst="rect">
                <a:avLst/>
              </a:prstGeom>
              <a:noFill/>
            </p:spPr>
          </p:pic>
          <p:pic>
            <p:nvPicPr>
              <p:cNvPr id="70" name="Picture 69">
                <a:extLst>
                  <a:ext uri="{FF2B5EF4-FFF2-40B4-BE49-F238E27FC236}">
                    <a16:creationId xmlns:a16="http://schemas.microsoft.com/office/drawing/2014/main" id="{C7C0D75F-BEE9-4A63-ACE2-7C913B56FD25}"/>
                  </a:ext>
                </a:extLst>
              </p:cNvPr>
              <p:cNvPicPr>
                <a:picLocks noChangeAspect="1"/>
              </p:cNvPicPr>
              <p:nvPr/>
            </p:nvPicPr>
            <p:blipFill>
              <a:blip r:embed="rId32"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37">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5382270" y="3075630"/>
                <a:ext cx="531853" cy="265927"/>
              </a:xfrm>
              <a:prstGeom prst="rect">
                <a:avLst/>
              </a:prstGeom>
              <a:noFill/>
            </p:spPr>
          </p:pic>
          <p:pic>
            <p:nvPicPr>
              <p:cNvPr id="71" name="Picture 70">
                <a:extLst>
                  <a:ext uri="{FF2B5EF4-FFF2-40B4-BE49-F238E27FC236}">
                    <a16:creationId xmlns:a16="http://schemas.microsoft.com/office/drawing/2014/main" id="{9A9E9732-B0DD-48A4-863B-996D367F29F4}"/>
                  </a:ext>
                </a:extLst>
              </p:cNvPr>
              <p:cNvPicPr>
                <a:picLocks noChangeAspect="1"/>
              </p:cNvPicPr>
              <p:nvPr/>
            </p:nvPicPr>
            <p:blipFill>
              <a:blip r:embed="rId32"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38">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5525644" y="3075630"/>
                <a:ext cx="531853" cy="265927"/>
              </a:xfrm>
              <a:prstGeom prst="rect">
                <a:avLst/>
              </a:prstGeom>
              <a:noFill/>
            </p:spPr>
          </p:pic>
          <p:pic>
            <p:nvPicPr>
              <p:cNvPr id="72" name="Picture 71">
                <a:extLst>
                  <a:ext uri="{FF2B5EF4-FFF2-40B4-BE49-F238E27FC236}">
                    <a16:creationId xmlns:a16="http://schemas.microsoft.com/office/drawing/2014/main" id="{FC5D3AE9-AC45-4F31-B36D-635068C9F8FF}"/>
                  </a:ext>
                </a:extLst>
              </p:cNvPr>
              <p:cNvPicPr>
                <a:picLocks noChangeAspect="1"/>
              </p:cNvPicPr>
              <p:nvPr/>
            </p:nvPicPr>
            <p:blipFill>
              <a:blip r:embed="rId32"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39">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5677037" y="3075630"/>
                <a:ext cx="531853" cy="265927"/>
              </a:xfrm>
              <a:prstGeom prst="rect">
                <a:avLst/>
              </a:prstGeom>
              <a:noFill/>
            </p:spPr>
          </p:pic>
          <p:pic>
            <p:nvPicPr>
              <p:cNvPr id="73" name="Picture 72">
                <a:extLst>
                  <a:ext uri="{FF2B5EF4-FFF2-40B4-BE49-F238E27FC236}">
                    <a16:creationId xmlns:a16="http://schemas.microsoft.com/office/drawing/2014/main" id="{EA2C7C67-CE25-4334-825B-16EF9F0430CB}"/>
                  </a:ext>
                </a:extLst>
              </p:cNvPr>
              <p:cNvPicPr>
                <a:picLocks noChangeAspect="1"/>
              </p:cNvPicPr>
              <p:nvPr/>
            </p:nvPicPr>
            <p:blipFill>
              <a:blip r:embed="rId32"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35">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5821952" y="3075630"/>
                <a:ext cx="531853" cy="265927"/>
              </a:xfrm>
              <a:prstGeom prst="rect">
                <a:avLst/>
              </a:prstGeom>
              <a:noFill/>
            </p:spPr>
          </p:pic>
          <p:pic>
            <p:nvPicPr>
              <p:cNvPr id="74" name="Picture 73">
                <a:extLst>
                  <a:ext uri="{FF2B5EF4-FFF2-40B4-BE49-F238E27FC236}">
                    <a16:creationId xmlns:a16="http://schemas.microsoft.com/office/drawing/2014/main" id="{B824A374-A44F-420F-AEF3-7C548C472543}"/>
                  </a:ext>
                </a:extLst>
              </p:cNvPr>
              <p:cNvPicPr>
                <a:picLocks noChangeAspect="1"/>
              </p:cNvPicPr>
              <p:nvPr/>
            </p:nvPicPr>
            <p:blipFill>
              <a:blip r:embed="rId32"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40">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5927086" y="3068809"/>
                <a:ext cx="531853" cy="265927"/>
              </a:xfrm>
              <a:prstGeom prst="rect">
                <a:avLst/>
              </a:prstGeom>
              <a:noFill/>
            </p:spPr>
          </p:pic>
          <p:pic>
            <p:nvPicPr>
              <p:cNvPr id="75" name="Picture 74">
                <a:extLst>
                  <a:ext uri="{FF2B5EF4-FFF2-40B4-BE49-F238E27FC236}">
                    <a16:creationId xmlns:a16="http://schemas.microsoft.com/office/drawing/2014/main" id="{E7BEA483-A252-489E-A63C-7310C77D2581}"/>
                  </a:ext>
                </a:extLst>
              </p:cNvPr>
              <p:cNvPicPr>
                <a:picLocks noChangeAspect="1"/>
              </p:cNvPicPr>
              <p:nvPr/>
            </p:nvPicPr>
            <p:blipFill>
              <a:blip r:embed="rId32"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41">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6080318" y="3075630"/>
                <a:ext cx="531853" cy="265927"/>
              </a:xfrm>
              <a:prstGeom prst="rect">
                <a:avLst/>
              </a:prstGeom>
              <a:noFill/>
            </p:spPr>
          </p:pic>
          <p:pic>
            <p:nvPicPr>
              <p:cNvPr id="76" name="Picture 75">
                <a:extLst>
                  <a:ext uri="{FF2B5EF4-FFF2-40B4-BE49-F238E27FC236}">
                    <a16:creationId xmlns:a16="http://schemas.microsoft.com/office/drawing/2014/main" id="{95E3ABFE-A5F5-4373-B33E-09EDCDE17610}"/>
                  </a:ext>
                </a:extLst>
              </p:cNvPr>
              <p:cNvPicPr>
                <a:picLocks noChangeAspect="1"/>
              </p:cNvPicPr>
              <p:nvPr/>
            </p:nvPicPr>
            <p:blipFill>
              <a:blip r:embed="rId42"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35">
                        <a14:imgEffect>
                          <a14:sharpenSoften amount="57000"/>
                        </a14:imgEffect>
                      </a14:imgLayer>
                    </a14:imgProps>
                  </a:ext>
                  <a:ext uri="{28A0092B-C50C-407E-A947-70E740481C1C}">
                    <a14:useLocalDpi xmlns:a14="http://schemas.microsoft.com/office/drawing/2010/main"/>
                  </a:ext>
                </a:extLst>
              </a:blip>
              <a:stretch>
                <a:fillRect/>
              </a:stretch>
            </p:blipFill>
            <p:spPr>
              <a:xfrm>
                <a:off x="6179159" y="3081742"/>
                <a:ext cx="531853" cy="265927"/>
              </a:xfrm>
              <a:prstGeom prst="rect">
                <a:avLst/>
              </a:prstGeom>
              <a:noFill/>
            </p:spPr>
          </p:pic>
        </p:grpSp>
      </p:grpSp>
      <p:grpSp>
        <p:nvGrpSpPr>
          <p:cNvPr id="91" name="Group 90">
            <a:extLst>
              <a:ext uri="{FF2B5EF4-FFF2-40B4-BE49-F238E27FC236}">
                <a16:creationId xmlns:a16="http://schemas.microsoft.com/office/drawing/2014/main" id="{97EF0502-F07C-4125-99C0-0873DB02E5E6}"/>
              </a:ext>
            </a:extLst>
          </p:cNvPr>
          <p:cNvGrpSpPr/>
          <p:nvPr/>
        </p:nvGrpSpPr>
        <p:grpSpPr>
          <a:xfrm>
            <a:off x="5683105" y="2326970"/>
            <a:ext cx="3339527" cy="821149"/>
            <a:chOff x="5000473" y="935221"/>
            <a:chExt cx="3831862" cy="814501"/>
          </a:xfrm>
        </p:grpSpPr>
        <p:grpSp>
          <p:nvGrpSpPr>
            <p:cNvPr id="92" name="Group 91">
              <a:extLst>
                <a:ext uri="{FF2B5EF4-FFF2-40B4-BE49-F238E27FC236}">
                  <a16:creationId xmlns:a16="http://schemas.microsoft.com/office/drawing/2014/main" id="{4E0C433E-B4FC-4AFC-850A-2B5E3F9E20C6}"/>
                </a:ext>
              </a:extLst>
            </p:cNvPr>
            <p:cNvGrpSpPr/>
            <p:nvPr/>
          </p:nvGrpSpPr>
          <p:grpSpPr>
            <a:xfrm>
              <a:off x="5000473" y="935221"/>
              <a:ext cx="3831862" cy="814501"/>
              <a:chOff x="5249101" y="1861296"/>
              <a:chExt cx="3135240" cy="649532"/>
            </a:xfrm>
            <a:noFill/>
          </p:grpSpPr>
          <p:pic>
            <p:nvPicPr>
              <p:cNvPr id="128" name="Picture 127">
                <a:extLst>
                  <a:ext uri="{FF2B5EF4-FFF2-40B4-BE49-F238E27FC236}">
                    <a16:creationId xmlns:a16="http://schemas.microsoft.com/office/drawing/2014/main" id="{0216C510-2B58-41ED-951C-2F7170670B3D}"/>
                  </a:ext>
                </a:extLst>
              </p:cNvPr>
              <p:cNvPicPr>
                <a:picLocks noChangeAspect="1"/>
              </p:cNvPicPr>
              <p:nvPr/>
            </p:nvPicPr>
            <p:blipFill rotWithShape="1">
              <a:blip r:embed="rId43" cstate="email">
                <a:biLevel thresh="25000"/>
                <a:extLst>
                  <a:ext uri="{28A0092B-C50C-407E-A947-70E740481C1C}">
                    <a14:useLocalDpi xmlns:a14="http://schemas.microsoft.com/office/drawing/2010/main"/>
                  </a:ext>
                </a:extLst>
              </a:blip>
              <a:srcRect/>
              <a:stretch/>
            </p:blipFill>
            <p:spPr>
              <a:xfrm>
                <a:off x="5249101" y="1861296"/>
                <a:ext cx="1567620" cy="649491"/>
              </a:xfrm>
              <a:prstGeom prst="rect">
                <a:avLst/>
              </a:prstGeom>
              <a:grpFill/>
            </p:spPr>
          </p:pic>
          <p:pic>
            <p:nvPicPr>
              <p:cNvPr id="129" name="Picture 128">
                <a:extLst>
                  <a:ext uri="{FF2B5EF4-FFF2-40B4-BE49-F238E27FC236}">
                    <a16:creationId xmlns:a16="http://schemas.microsoft.com/office/drawing/2014/main" id="{E877B443-DB97-4B60-A98C-CF1D5ED50465}"/>
                  </a:ext>
                </a:extLst>
              </p:cNvPr>
              <p:cNvPicPr>
                <a:picLocks noChangeAspect="1"/>
              </p:cNvPicPr>
              <p:nvPr/>
            </p:nvPicPr>
            <p:blipFill rotWithShape="1">
              <a:blip r:embed="rId43" cstate="email">
                <a:biLevel thresh="25000"/>
                <a:extLst>
                  <a:ext uri="{28A0092B-C50C-407E-A947-70E740481C1C}">
                    <a14:useLocalDpi xmlns:a14="http://schemas.microsoft.com/office/drawing/2010/main"/>
                  </a:ext>
                </a:extLst>
              </a:blip>
              <a:srcRect/>
              <a:stretch/>
            </p:blipFill>
            <p:spPr>
              <a:xfrm>
                <a:off x="6816721" y="1861337"/>
                <a:ext cx="1567620" cy="649491"/>
              </a:xfrm>
              <a:prstGeom prst="rect">
                <a:avLst/>
              </a:prstGeom>
              <a:grpFill/>
            </p:spPr>
          </p:pic>
        </p:grpSp>
        <p:pic>
          <p:nvPicPr>
            <p:cNvPr id="93" name="Picture 92">
              <a:extLst>
                <a:ext uri="{FF2B5EF4-FFF2-40B4-BE49-F238E27FC236}">
                  <a16:creationId xmlns:a16="http://schemas.microsoft.com/office/drawing/2014/main" id="{322C2CC3-485F-4082-894C-D7C12353DA92}"/>
                </a:ext>
              </a:extLst>
            </p:cNvPr>
            <p:cNvPicPr>
              <a:picLocks noChangeAspect="1"/>
            </p:cNvPicPr>
            <p:nvPr/>
          </p:nvPicPr>
          <p:blipFill>
            <a:blip r:embed="rId44" cstate="email">
              <a:extLst>
                <a:ext uri="{BEBA8EAE-BF5A-486C-A8C5-ECC9F3942E4B}">
                  <a14:imgProps xmlns:a14="http://schemas.microsoft.com/office/drawing/2010/main">
                    <a14:imgLayer r:embed="rId45">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400000">
              <a:off x="5189515" y="819726"/>
              <a:ext cx="293439" cy="613937"/>
            </a:xfrm>
            <a:prstGeom prst="rect">
              <a:avLst/>
            </a:prstGeom>
            <a:noFill/>
          </p:spPr>
        </p:pic>
        <p:grpSp>
          <p:nvGrpSpPr>
            <p:cNvPr id="94" name="Group 93">
              <a:extLst>
                <a:ext uri="{FF2B5EF4-FFF2-40B4-BE49-F238E27FC236}">
                  <a16:creationId xmlns:a16="http://schemas.microsoft.com/office/drawing/2014/main" id="{E2FDCCF9-236E-429D-9F39-CB64B348DAF1}"/>
                </a:ext>
              </a:extLst>
            </p:cNvPr>
            <p:cNvGrpSpPr/>
            <p:nvPr/>
          </p:nvGrpSpPr>
          <p:grpSpPr>
            <a:xfrm>
              <a:off x="5942693" y="1394178"/>
              <a:ext cx="2579179" cy="274736"/>
              <a:chOff x="6257149" y="2140896"/>
              <a:chExt cx="2579179" cy="274736"/>
            </a:xfrm>
          </p:grpSpPr>
          <p:pic>
            <p:nvPicPr>
              <p:cNvPr id="118" name="Picture 117">
                <a:extLst>
                  <a:ext uri="{FF2B5EF4-FFF2-40B4-BE49-F238E27FC236}">
                    <a16:creationId xmlns:a16="http://schemas.microsoft.com/office/drawing/2014/main" id="{860A4BAD-61DE-4406-8290-09DB844EF686}"/>
                  </a:ext>
                </a:extLst>
              </p:cNvPr>
              <p:cNvPicPr>
                <a:picLocks noChangeAspect="1"/>
              </p:cNvPicPr>
              <p:nvPr/>
            </p:nvPicPr>
            <p:blipFill>
              <a:blip r:embed="rId46" cstate="email">
                <a:grayscl/>
                <a:extLst>
                  <a:ext uri="{BEBA8EAE-BF5A-486C-A8C5-ECC9F3942E4B}">
                    <a14:imgProps xmlns:a14="http://schemas.microsoft.com/office/drawing/2010/main">
                      <a14:imgLayer r:embed="rId47">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6257149" y="2140896"/>
                <a:ext cx="554833" cy="274736"/>
              </a:xfrm>
              <a:prstGeom prst="rect">
                <a:avLst/>
              </a:prstGeom>
              <a:noFill/>
            </p:spPr>
          </p:pic>
          <p:pic>
            <p:nvPicPr>
              <p:cNvPr id="119" name="Picture 118">
                <a:extLst>
                  <a:ext uri="{FF2B5EF4-FFF2-40B4-BE49-F238E27FC236}">
                    <a16:creationId xmlns:a16="http://schemas.microsoft.com/office/drawing/2014/main" id="{9D82172B-4CE6-4ACF-A325-11D426BB7B93}"/>
                  </a:ext>
                </a:extLst>
              </p:cNvPr>
              <p:cNvPicPr>
                <a:picLocks noChangeAspect="1"/>
              </p:cNvPicPr>
              <p:nvPr/>
            </p:nvPicPr>
            <p:blipFill>
              <a:blip r:embed="rId46" cstate="email">
                <a:grayscl/>
                <a:extLst>
                  <a:ext uri="{BEBA8EAE-BF5A-486C-A8C5-ECC9F3942E4B}">
                    <a14:imgProps xmlns:a14="http://schemas.microsoft.com/office/drawing/2010/main">
                      <a14:imgLayer r:embed="rId48">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6482076" y="2140896"/>
                <a:ext cx="554833" cy="274736"/>
              </a:xfrm>
              <a:prstGeom prst="rect">
                <a:avLst/>
              </a:prstGeom>
              <a:noFill/>
            </p:spPr>
          </p:pic>
          <p:pic>
            <p:nvPicPr>
              <p:cNvPr id="120" name="Picture 119">
                <a:extLst>
                  <a:ext uri="{FF2B5EF4-FFF2-40B4-BE49-F238E27FC236}">
                    <a16:creationId xmlns:a16="http://schemas.microsoft.com/office/drawing/2014/main" id="{647899C2-D2A7-4BBA-9E9F-7103B0355ABF}"/>
                  </a:ext>
                </a:extLst>
              </p:cNvPr>
              <p:cNvPicPr>
                <a:picLocks noChangeAspect="1"/>
              </p:cNvPicPr>
              <p:nvPr/>
            </p:nvPicPr>
            <p:blipFill>
              <a:blip r:embed="rId46" cstate="email">
                <a:grayscl/>
                <a:extLst>
                  <a:ext uri="{BEBA8EAE-BF5A-486C-A8C5-ECC9F3942E4B}">
                    <a14:imgProps xmlns:a14="http://schemas.microsoft.com/office/drawing/2010/main">
                      <a14:imgLayer r:embed="rId49">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6707003" y="2140896"/>
                <a:ext cx="554833" cy="274736"/>
              </a:xfrm>
              <a:prstGeom prst="rect">
                <a:avLst/>
              </a:prstGeom>
              <a:noFill/>
            </p:spPr>
          </p:pic>
          <p:pic>
            <p:nvPicPr>
              <p:cNvPr id="121" name="Picture 120">
                <a:extLst>
                  <a:ext uri="{FF2B5EF4-FFF2-40B4-BE49-F238E27FC236}">
                    <a16:creationId xmlns:a16="http://schemas.microsoft.com/office/drawing/2014/main" id="{2399E774-BA64-41C4-BB49-1D976BB14D0C}"/>
                  </a:ext>
                </a:extLst>
              </p:cNvPr>
              <p:cNvPicPr>
                <a:picLocks noChangeAspect="1"/>
              </p:cNvPicPr>
              <p:nvPr/>
            </p:nvPicPr>
            <p:blipFill>
              <a:blip r:embed="rId46" cstate="email">
                <a:grayscl/>
                <a:extLst>
                  <a:ext uri="{BEBA8EAE-BF5A-486C-A8C5-ECC9F3942E4B}">
                    <a14:imgProps xmlns:a14="http://schemas.microsoft.com/office/drawing/2010/main">
                      <a14:imgLayer r:embed="rId49">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6931930" y="2140896"/>
                <a:ext cx="554833" cy="274736"/>
              </a:xfrm>
              <a:prstGeom prst="rect">
                <a:avLst/>
              </a:prstGeom>
              <a:noFill/>
            </p:spPr>
          </p:pic>
          <p:pic>
            <p:nvPicPr>
              <p:cNvPr id="122" name="Picture 121">
                <a:extLst>
                  <a:ext uri="{FF2B5EF4-FFF2-40B4-BE49-F238E27FC236}">
                    <a16:creationId xmlns:a16="http://schemas.microsoft.com/office/drawing/2014/main" id="{402CB2A8-46EF-42FA-B163-ECFF9B528BD7}"/>
                  </a:ext>
                </a:extLst>
              </p:cNvPr>
              <p:cNvPicPr>
                <a:picLocks noChangeAspect="1"/>
              </p:cNvPicPr>
              <p:nvPr/>
            </p:nvPicPr>
            <p:blipFill>
              <a:blip r:embed="rId46" cstate="email">
                <a:grayscl/>
                <a:extLst>
                  <a:ext uri="{BEBA8EAE-BF5A-486C-A8C5-ECC9F3942E4B}">
                    <a14:imgProps xmlns:a14="http://schemas.microsoft.com/office/drawing/2010/main">
                      <a14:imgLayer r:embed="rId50">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7156857" y="2140896"/>
                <a:ext cx="554833" cy="274736"/>
              </a:xfrm>
              <a:prstGeom prst="rect">
                <a:avLst/>
              </a:prstGeom>
              <a:noFill/>
            </p:spPr>
          </p:pic>
          <p:pic>
            <p:nvPicPr>
              <p:cNvPr id="123" name="Picture 122">
                <a:extLst>
                  <a:ext uri="{FF2B5EF4-FFF2-40B4-BE49-F238E27FC236}">
                    <a16:creationId xmlns:a16="http://schemas.microsoft.com/office/drawing/2014/main" id="{07E5A331-464F-44DD-8FF9-B375B536D499}"/>
                  </a:ext>
                </a:extLst>
              </p:cNvPr>
              <p:cNvPicPr>
                <a:picLocks noChangeAspect="1"/>
              </p:cNvPicPr>
              <p:nvPr/>
            </p:nvPicPr>
            <p:blipFill>
              <a:blip r:embed="rId46" cstate="email">
                <a:grayscl/>
                <a:extLst>
                  <a:ext uri="{BEBA8EAE-BF5A-486C-A8C5-ECC9F3942E4B}">
                    <a14:imgProps xmlns:a14="http://schemas.microsoft.com/office/drawing/2010/main">
                      <a14:imgLayer r:embed="rId51">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7381784" y="2140896"/>
                <a:ext cx="554833" cy="274736"/>
              </a:xfrm>
              <a:prstGeom prst="rect">
                <a:avLst/>
              </a:prstGeom>
              <a:noFill/>
            </p:spPr>
          </p:pic>
          <p:pic>
            <p:nvPicPr>
              <p:cNvPr id="124" name="Picture 123">
                <a:extLst>
                  <a:ext uri="{FF2B5EF4-FFF2-40B4-BE49-F238E27FC236}">
                    <a16:creationId xmlns:a16="http://schemas.microsoft.com/office/drawing/2014/main" id="{2D3AF3D6-FA50-4CFA-BB53-806283525D46}"/>
                  </a:ext>
                </a:extLst>
              </p:cNvPr>
              <p:cNvPicPr>
                <a:picLocks noChangeAspect="1"/>
              </p:cNvPicPr>
              <p:nvPr/>
            </p:nvPicPr>
            <p:blipFill>
              <a:blip r:embed="rId46" cstate="email">
                <a:grayscl/>
                <a:extLst>
                  <a:ext uri="{BEBA8EAE-BF5A-486C-A8C5-ECC9F3942E4B}">
                    <a14:imgProps xmlns:a14="http://schemas.microsoft.com/office/drawing/2010/main">
                      <a14:imgLayer r:embed="rId52">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7606711" y="2140896"/>
                <a:ext cx="554833" cy="274736"/>
              </a:xfrm>
              <a:prstGeom prst="rect">
                <a:avLst/>
              </a:prstGeom>
              <a:noFill/>
            </p:spPr>
          </p:pic>
          <p:pic>
            <p:nvPicPr>
              <p:cNvPr id="125" name="Picture 124">
                <a:extLst>
                  <a:ext uri="{FF2B5EF4-FFF2-40B4-BE49-F238E27FC236}">
                    <a16:creationId xmlns:a16="http://schemas.microsoft.com/office/drawing/2014/main" id="{4BC9661F-2373-4840-B832-1DEADAD5F843}"/>
                  </a:ext>
                </a:extLst>
              </p:cNvPr>
              <p:cNvPicPr>
                <a:picLocks noChangeAspect="1"/>
              </p:cNvPicPr>
              <p:nvPr/>
            </p:nvPicPr>
            <p:blipFill>
              <a:blip r:embed="rId46" cstate="email">
                <a:grayscl/>
                <a:extLst>
                  <a:ext uri="{BEBA8EAE-BF5A-486C-A8C5-ECC9F3942E4B}">
                    <a14:imgProps xmlns:a14="http://schemas.microsoft.com/office/drawing/2010/main">
                      <a14:imgLayer r:embed="rId53">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7831638" y="2140896"/>
                <a:ext cx="554833" cy="274736"/>
              </a:xfrm>
              <a:prstGeom prst="rect">
                <a:avLst/>
              </a:prstGeom>
              <a:noFill/>
            </p:spPr>
          </p:pic>
          <p:pic>
            <p:nvPicPr>
              <p:cNvPr id="126" name="Picture 125">
                <a:extLst>
                  <a:ext uri="{FF2B5EF4-FFF2-40B4-BE49-F238E27FC236}">
                    <a16:creationId xmlns:a16="http://schemas.microsoft.com/office/drawing/2014/main" id="{0DFBBFBB-75FD-43BC-AA34-71039E5CD8B4}"/>
                  </a:ext>
                </a:extLst>
              </p:cNvPr>
              <p:cNvPicPr>
                <a:picLocks noChangeAspect="1"/>
              </p:cNvPicPr>
              <p:nvPr/>
            </p:nvPicPr>
            <p:blipFill>
              <a:blip r:embed="rId46" cstate="email">
                <a:grayscl/>
                <a:extLst>
                  <a:ext uri="{BEBA8EAE-BF5A-486C-A8C5-ECC9F3942E4B}">
                    <a14:imgProps xmlns:a14="http://schemas.microsoft.com/office/drawing/2010/main">
                      <a14:imgLayer r:embed="rId54">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8056565" y="2140896"/>
                <a:ext cx="554833" cy="274736"/>
              </a:xfrm>
              <a:prstGeom prst="rect">
                <a:avLst/>
              </a:prstGeom>
              <a:noFill/>
            </p:spPr>
          </p:pic>
          <p:pic>
            <p:nvPicPr>
              <p:cNvPr id="127" name="Picture 126">
                <a:extLst>
                  <a:ext uri="{FF2B5EF4-FFF2-40B4-BE49-F238E27FC236}">
                    <a16:creationId xmlns:a16="http://schemas.microsoft.com/office/drawing/2014/main" id="{7976FC54-AA46-4479-B892-2DD804071E2D}"/>
                  </a:ext>
                </a:extLst>
              </p:cNvPr>
              <p:cNvPicPr>
                <a:picLocks noChangeAspect="1"/>
              </p:cNvPicPr>
              <p:nvPr/>
            </p:nvPicPr>
            <p:blipFill>
              <a:blip r:embed="rId46" cstate="email">
                <a:grayscl/>
                <a:extLst>
                  <a:ext uri="{BEBA8EAE-BF5A-486C-A8C5-ECC9F3942E4B}">
                    <a14:imgProps xmlns:a14="http://schemas.microsoft.com/office/drawing/2010/main">
                      <a14:imgLayer r:embed="rId55">
                        <a14:imgEffect>
                          <a14:sharpenSoften amount="-28000"/>
                        </a14:imgEffect>
                        <a14:imgEffect>
                          <a14:saturation sat="0"/>
                        </a14:imgEffect>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8281495" y="2140896"/>
                <a:ext cx="554833" cy="274736"/>
              </a:xfrm>
              <a:prstGeom prst="rect">
                <a:avLst/>
              </a:prstGeom>
              <a:noFill/>
            </p:spPr>
          </p:pic>
        </p:grpSp>
        <p:grpSp>
          <p:nvGrpSpPr>
            <p:cNvPr id="95" name="Group 94">
              <a:extLst>
                <a:ext uri="{FF2B5EF4-FFF2-40B4-BE49-F238E27FC236}">
                  <a16:creationId xmlns:a16="http://schemas.microsoft.com/office/drawing/2014/main" id="{DDDB620C-F56C-4C22-856D-169410AA4E4C}"/>
                </a:ext>
              </a:extLst>
            </p:cNvPr>
            <p:cNvGrpSpPr/>
            <p:nvPr/>
          </p:nvGrpSpPr>
          <p:grpSpPr>
            <a:xfrm>
              <a:off x="5010551" y="1396925"/>
              <a:ext cx="2699289" cy="273666"/>
              <a:chOff x="4915909" y="2097879"/>
              <a:chExt cx="2699289" cy="273666"/>
            </a:xfrm>
          </p:grpSpPr>
          <p:pic>
            <p:nvPicPr>
              <p:cNvPr id="108" name="Picture 107">
                <a:extLst>
                  <a:ext uri="{FF2B5EF4-FFF2-40B4-BE49-F238E27FC236}">
                    <a16:creationId xmlns:a16="http://schemas.microsoft.com/office/drawing/2014/main" id="{DC2111D8-F379-4C11-B5CB-81B5F08AD210}"/>
                  </a:ext>
                </a:extLst>
              </p:cNvPr>
              <p:cNvPicPr>
                <a:picLocks noChangeAspect="1"/>
              </p:cNvPicPr>
              <p:nvPr/>
            </p:nvPicPr>
            <p:blipFill>
              <a:blip r:embed="rId56"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57">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4915909" y="2097879"/>
                <a:ext cx="531853" cy="265927"/>
              </a:xfrm>
              <a:prstGeom prst="rect">
                <a:avLst/>
              </a:prstGeom>
              <a:noFill/>
            </p:spPr>
          </p:pic>
          <p:pic>
            <p:nvPicPr>
              <p:cNvPr id="109" name="Picture 108">
                <a:extLst>
                  <a:ext uri="{FF2B5EF4-FFF2-40B4-BE49-F238E27FC236}">
                    <a16:creationId xmlns:a16="http://schemas.microsoft.com/office/drawing/2014/main" id="{0A95CC05-C894-4B4A-AB01-AE3CA33F10FF}"/>
                  </a:ext>
                </a:extLst>
              </p:cNvPr>
              <p:cNvPicPr>
                <a:picLocks noChangeAspect="1"/>
              </p:cNvPicPr>
              <p:nvPr/>
            </p:nvPicPr>
            <p:blipFill>
              <a:blip r:embed="rId56"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58">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5152593" y="2097879"/>
                <a:ext cx="531853" cy="265927"/>
              </a:xfrm>
              <a:prstGeom prst="rect">
                <a:avLst/>
              </a:prstGeom>
              <a:noFill/>
            </p:spPr>
          </p:pic>
          <p:pic>
            <p:nvPicPr>
              <p:cNvPr id="110" name="Picture 109">
                <a:extLst>
                  <a:ext uri="{FF2B5EF4-FFF2-40B4-BE49-F238E27FC236}">
                    <a16:creationId xmlns:a16="http://schemas.microsoft.com/office/drawing/2014/main" id="{A3EFFA96-1950-422F-98AB-32C3A99E1C9C}"/>
                  </a:ext>
                </a:extLst>
              </p:cNvPr>
              <p:cNvPicPr>
                <a:picLocks noChangeAspect="1"/>
              </p:cNvPicPr>
              <p:nvPr/>
            </p:nvPicPr>
            <p:blipFill>
              <a:blip r:embed="rId56"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59">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5418519" y="2097879"/>
                <a:ext cx="531853" cy="265927"/>
              </a:xfrm>
              <a:prstGeom prst="rect">
                <a:avLst/>
              </a:prstGeom>
              <a:noFill/>
            </p:spPr>
          </p:pic>
          <p:pic>
            <p:nvPicPr>
              <p:cNvPr id="111" name="Picture 110">
                <a:extLst>
                  <a:ext uri="{FF2B5EF4-FFF2-40B4-BE49-F238E27FC236}">
                    <a16:creationId xmlns:a16="http://schemas.microsoft.com/office/drawing/2014/main" id="{ECA1D524-D1DC-479D-98DA-124EBA66B009}"/>
                  </a:ext>
                </a:extLst>
              </p:cNvPr>
              <p:cNvPicPr>
                <a:picLocks noChangeAspect="1"/>
              </p:cNvPicPr>
              <p:nvPr/>
            </p:nvPicPr>
            <p:blipFill>
              <a:blip r:embed="rId56"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60">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5672418" y="2097879"/>
                <a:ext cx="531853" cy="265927"/>
              </a:xfrm>
              <a:prstGeom prst="rect">
                <a:avLst/>
              </a:prstGeom>
              <a:noFill/>
            </p:spPr>
          </p:pic>
          <p:pic>
            <p:nvPicPr>
              <p:cNvPr id="112" name="Picture 111">
                <a:extLst>
                  <a:ext uri="{FF2B5EF4-FFF2-40B4-BE49-F238E27FC236}">
                    <a16:creationId xmlns:a16="http://schemas.microsoft.com/office/drawing/2014/main" id="{86BC3B33-FCFD-4623-8428-3EF60DBBDDB3}"/>
                  </a:ext>
                </a:extLst>
              </p:cNvPr>
              <p:cNvPicPr>
                <a:picLocks noChangeAspect="1"/>
              </p:cNvPicPr>
              <p:nvPr/>
            </p:nvPicPr>
            <p:blipFill>
              <a:blip r:embed="rId56"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61">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5892052" y="2097879"/>
                <a:ext cx="531853" cy="265927"/>
              </a:xfrm>
              <a:prstGeom prst="rect">
                <a:avLst/>
              </a:prstGeom>
              <a:noFill/>
            </p:spPr>
          </p:pic>
          <p:pic>
            <p:nvPicPr>
              <p:cNvPr id="113" name="Picture 112">
                <a:extLst>
                  <a:ext uri="{FF2B5EF4-FFF2-40B4-BE49-F238E27FC236}">
                    <a16:creationId xmlns:a16="http://schemas.microsoft.com/office/drawing/2014/main" id="{F97263AF-D416-4121-AE3C-6EF84E7A47C6}"/>
                  </a:ext>
                </a:extLst>
              </p:cNvPr>
              <p:cNvPicPr>
                <a:picLocks noChangeAspect="1"/>
              </p:cNvPicPr>
              <p:nvPr/>
            </p:nvPicPr>
            <p:blipFill>
              <a:blip r:embed="rId56"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62">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6116414" y="2097879"/>
                <a:ext cx="531853" cy="265927"/>
              </a:xfrm>
              <a:prstGeom prst="rect">
                <a:avLst/>
              </a:prstGeom>
              <a:noFill/>
            </p:spPr>
          </p:pic>
          <p:pic>
            <p:nvPicPr>
              <p:cNvPr id="114" name="Picture 113">
                <a:extLst>
                  <a:ext uri="{FF2B5EF4-FFF2-40B4-BE49-F238E27FC236}">
                    <a16:creationId xmlns:a16="http://schemas.microsoft.com/office/drawing/2014/main" id="{1246E00A-B867-44B6-88FC-C5B544210B66}"/>
                  </a:ext>
                </a:extLst>
              </p:cNvPr>
              <p:cNvPicPr>
                <a:picLocks noChangeAspect="1"/>
              </p:cNvPicPr>
              <p:nvPr/>
            </p:nvPicPr>
            <p:blipFill>
              <a:blip r:embed="rId56"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63">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6367110" y="2097879"/>
                <a:ext cx="531853" cy="265927"/>
              </a:xfrm>
              <a:prstGeom prst="rect">
                <a:avLst/>
              </a:prstGeom>
              <a:noFill/>
            </p:spPr>
          </p:pic>
          <p:pic>
            <p:nvPicPr>
              <p:cNvPr id="115" name="Picture 114">
                <a:extLst>
                  <a:ext uri="{FF2B5EF4-FFF2-40B4-BE49-F238E27FC236}">
                    <a16:creationId xmlns:a16="http://schemas.microsoft.com/office/drawing/2014/main" id="{A8D72181-54BB-4559-A04A-2332A3336FF9}"/>
                  </a:ext>
                </a:extLst>
              </p:cNvPr>
              <p:cNvPicPr>
                <a:picLocks noChangeAspect="1"/>
              </p:cNvPicPr>
              <p:nvPr/>
            </p:nvPicPr>
            <p:blipFill>
              <a:blip r:embed="rId56"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64">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6608418" y="2104360"/>
                <a:ext cx="531853" cy="265927"/>
              </a:xfrm>
              <a:prstGeom prst="rect">
                <a:avLst/>
              </a:prstGeom>
              <a:noFill/>
            </p:spPr>
          </p:pic>
          <p:pic>
            <p:nvPicPr>
              <p:cNvPr id="116" name="Picture 115">
                <a:extLst>
                  <a:ext uri="{FF2B5EF4-FFF2-40B4-BE49-F238E27FC236}">
                    <a16:creationId xmlns:a16="http://schemas.microsoft.com/office/drawing/2014/main" id="{E56FD674-8EFF-4FE8-980A-EC337C14B1BB}"/>
                  </a:ext>
                </a:extLst>
              </p:cNvPr>
              <p:cNvPicPr>
                <a:picLocks noChangeAspect="1"/>
              </p:cNvPicPr>
              <p:nvPr/>
            </p:nvPicPr>
            <p:blipFill>
              <a:blip r:embed="rId56"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65">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6886650" y="2104246"/>
                <a:ext cx="531853" cy="265927"/>
              </a:xfrm>
              <a:prstGeom prst="rect">
                <a:avLst/>
              </a:prstGeom>
              <a:noFill/>
            </p:spPr>
          </p:pic>
          <p:pic>
            <p:nvPicPr>
              <p:cNvPr id="117" name="Picture 116">
                <a:extLst>
                  <a:ext uri="{FF2B5EF4-FFF2-40B4-BE49-F238E27FC236}">
                    <a16:creationId xmlns:a16="http://schemas.microsoft.com/office/drawing/2014/main" id="{4D2527C0-60D0-47E8-ADBF-B24A78805452}"/>
                  </a:ext>
                </a:extLst>
              </p:cNvPr>
              <p:cNvPicPr>
                <a:picLocks noChangeAspect="1"/>
              </p:cNvPicPr>
              <p:nvPr/>
            </p:nvPicPr>
            <p:blipFill>
              <a:blip r:embed="rId56"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65">
                        <a14:imgEffect>
                          <a14:sharpenSoften amount="-75000"/>
                        </a14:imgEffect>
                        <a14:imgEffect>
                          <a14:brightnessContrast bright="-66000" contrast="-48000"/>
                        </a14:imgEffect>
                      </a14:imgLayer>
                    </a14:imgProps>
                  </a:ext>
                  <a:ext uri="{28A0092B-C50C-407E-A947-70E740481C1C}">
                    <a14:useLocalDpi xmlns:a14="http://schemas.microsoft.com/office/drawing/2010/main"/>
                  </a:ext>
                </a:extLst>
              </a:blip>
              <a:stretch>
                <a:fillRect/>
              </a:stretch>
            </p:blipFill>
            <p:spPr>
              <a:xfrm>
                <a:off x="7083345" y="2105618"/>
                <a:ext cx="531853" cy="265927"/>
              </a:xfrm>
              <a:prstGeom prst="rect">
                <a:avLst/>
              </a:prstGeom>
              <a:noFill/>
            </p:spPr>
          </p:pic>
        </p:grpSp>
        <p:pic>
          <p:nvPicPr>
            <p:cNvPr id="96" name="Picture 95">
              <a:extLst>
                <a:ext uri="{FF2B5EF4-FFF2-40B4-BE49-F238E27FC236}">
                  <a16:creationId xmlns:a16="http://schemas.microsoft.com/office/drawing/2014/main" id="{36EB02BC-475D-4461-A195-3EF85FB242AC}"/>
                </a:ext>
              </a:extLst>
            </p:cNvPr>
            <p:cNvPicPr>
              <a:picLocks noChangeAspect="1"/>
            </p:cNvPicPr>
            <p:nvPr/>
          </p:nvPicPr>
          <p:blipFill>
            <a:blip r:embed="rId44" cstate="email">
              <a:extLst>
                <a:ext uri="{BEBA8EAE-BF5A-486C-A8C5-ECC9F3942E4B}">
                  <a14:imgProps xmlns:a14="http://schemas.microsoft.com/office/drawing/2010/main">
                    <a14:imgLayer r:embed="rId66">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400000">
              <a:off x="5325642" y="818042"/>
              <a:ext cx="293439" cy="613937"/>
            </a:xfrm>
            <a:prstGeom prst="rect">
              <a:avLst/>
            </a:prstGeom>
            <a:noFill/>
          </p:spPr>
        </p:pic>
        <p:pic>
          <p:nvPicPr>
            <p:cNvPr id="97" name="Picture 96">
              <a:extLst>
                <a:ext uri="{FF2B5EF4-FFF2-40B4-BE49-F238E27FC236}">
                  <a16:creationId xmlns:a16="http://schemas.microsoft.com/office/drawing/2014/main" id="{B5A8C525-A3DE-4FF5-8113-11EC3EA19CF7}"/>
                </a:ext>
              </a:extLst>
            </p:cNvPr>
            <p:cNvPicPr>
              <a:picLocks noChangeAspect="1"/>
            </p:cNvPicPr>
            <p:nvPr/>
          </p:nvPicPr>
          <p:blipFill>
            <a:blip r:embed="rId44" cstate="email">
              <a:extLst>
                <a:ext uri="{BEBA8EAE-BF5A-486C-A8C5-ECC9F3942E4B}">
                  <a14:imgProps xmlns:a14="http://schemas.microsoft.com/office/drawing/2010/main">
                    <a14:imgLayer r:embed="rId67">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775683">
              <a:off x="5484204" y="854336"/>
              <a:ext cx="293439" cy="613937"/>
            </a:xfrm>
            <a:prstGeom prst="rect">
              <a:avLst/>
            </a:prstGeom>
            <a:noFill/>
          </p:spPr>
        </p:pic>
        <p:pic>
          <p:nvPicPr>
            <p:cNvPr id="98" name="Picture 97">
              <a:extLst>
                <a:ext uri="{FF2B5EF4-FFF2-40B4-BE49-F238E27FC236}">
                  <a16:creationId xmlns:a16="http://schemas.microsoft.com/office/drawing/2014/main" id="{65665B9A-66B3-4DF8-BFAE-6B5A06B3AFFE}"/>
                </a:ext>
              </a:extLst>
            </p:cNvPr>
            <p:cNvPicPr>
              <a:picLocks noChangeAspect="1"/>
            </p:cNvPicPr>
            <p:nvPr/>
          </p:nvPicPr>
          <p:blipFill>
            <a:blip r:embed="rId44" cstate="email">
              <a:extLst>
                <a:ext uri="{BEBA8EAE-BF5A-486C-A8C5-ECC9F3942E4B}">
                  <a14:imgProps xmlns:a14="http://schemas.microsoft.com/office/drawing/2010/main">
                    <a14:imgLayer r:embed="rId68">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6512600">
              <a:off x="5643280" y="911079"/>
              <a:ext cx="293439" cy="613937"/>
            </a:xfrm>
            <a:prstGeom prst="rect">
              <a:avLst/>
            </a:prstGeom>
            <a:noFill/>
          </p:spPr>
        </p:pic>
        <p:pic>
          <p:nvPicPr>
            <p:cNvPr id="99" name="Picture 98">
              <a:extLst>
                <a:ext uri="{FF2B5EF4-FFF2-40B4-BE49-F238E27FC236}">
                  <a16:creationId xmlns:a16="http://schemas.microsoft.com/office/drawing/2014/main" id="{243E3570-9776-4EEA-9285-B7BAA9D3F047}"/>
                </a:ext>
              </a:extLst>
            </p:cNvPr>
            <p:cNvPicPr>
              <a:picLocks noChangeAspect="1"/>
            </p:cNvPicPr>
            <p:nvPr/>
          </p:nvPicPr>
          <p:blipFill>
            <a:blip r:embed="rId44" cstate="email">
              <a:extLst>
                <a:ext uri="{BEBA8EAE-BF5A-486C-A8C5-ECC9F3942E4B}">
                  <a14:imgProps xmlns:a14="http://schemas.microsoft.com/office/drawing/2010/main">
                    <a14:imgLayer r:embed="rId69">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7354823">
              <a:off x="5791626" y="1015922"/>
              <a:ext cx="293439" cy="613937"/>
            </a:xfrm>
            <a:prstGeom prst="rect">
              <a:avLst/>
            </a:prstGeom>
            <a:noFill/>
          </p:spPr>
        </p:pic>
        <p:pic>
          <p:nvPicPr>
            <p:cNvPr id="100" name="Picture 99">
              <a:extLst>
                <a:ext uri="{FF2B5EF4-FFF2-40B4-BE49-F238E27FC236}">
                  <a16:creationId xmlns:a16="http://schemas.microsoft.com/office/drawing/2014/main" id="{51E0B19F-0747-4E77-8DC8-C5769898C5D1}"/>
                </a:ext>
              </a:extLst>
            </p:cNvPr>
            <p:cNvPicPr>
              <a:picLocks noChangeAspect="1"/>
            </p:cNvPicPr>
            <p:nvPr/>
          </p:nvPicPr>
          <p:blipFill>
            <a:blip r:embed="rId44" cstate="email">
              <a:extLst>
                <a:ext uri="{BEBA8EAE-BF5A-486C-A8C5-ECC9F3942E4B}">
                  <a14:imgProps xmlns:a14="http://schemas.microsoft.com/office/drawing/2010/main">
                    <a14:imgLayer r:embed="rId69">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7493327">
              <a:off x="5931832" y="1124478"/>
              <a:ext cx="293439" cy="613937"/>
            </a:xfrm>
            <a:prstGeom prst="rect">
              <a:avLst/>
            </a:prstGeom>
            <a:noFill/>
          </p:spPr>
        </p:pic>
        <p:pic>
          <p:nvPicPr>
            <p:cNvPr id="101" name="Picture 100">
              <a:extLst>
                <a:ext uri="{FF2B5EF4-FFF2-40B4-BE49-F238E27FC236}">
                  <a16:creationId xmlns:a16="http://schemas.microsoft.com/office/drawing/2014/main" id="{952250FF-0239-4575-98B1-1EDAE0401283}"/>
                </a:ext>
              </a:extLst>
            </p:cNvPr>
            <p:cNvPicPr>
              <a:picLocks noChangeAspect="1"/>
            </p:cNvPicPr>
            <p:nvPr/>
          </p:nvPicPr>
          <p:blipFill>
            <a:blip r:embed="rId44" cstate="email">
              <a:extLst>
                <a:ext uri="{BEBA8EAE-BF5A-486C-A8C5-ECC9F3942E4B}">
                  <a14:imgProps xmlns:a14="http://schemas.microsoft.com/office/drawing/2010/main">
                    <a14:imgLayer r:embed="rId70">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6332178">
              <a:off x="6072725" y="1167173"/>
              <a:ext cx="293439" cy="613937"/>
            </a:xfrm>
            <a:prstGeom prst="rect">
              <a:avLst/>
            </a:prstGeom>
            <a:noFill/>
          </p:spPr>
        </p:pic>
        <p:pic>
          <p:nvPicPr>
            <p:cNvPr id="102" name="Picture 101">
              <a:extLst>
                <a:ext uri="{FF2B5EF4-FFF2-40B4-BE49-F238E27FC236}">
                  <a16:creationId xmlns:a16="http://schemas.microsoft.com/office/drawing/2014/main" id="{A7A5E5F7-EB37-4C6A-B8B2-15BA7EF4689B}"/>
                </a:ext>
              </a:extLst>
            </p:cNvPr>
            <p:cNvPicPr>
              <a:picLocks noChangeAspect="1"/>
            </p:cNvPicPr>
            <p:nvPr/>
          </p:nvPicPr>
          <p:blipFill>
            <a:blip r:embed="rId44" cstate="email">
              <a:extLst>
                <a:ext uri="{BEBA8EAE-BF5A-486C-A8C5-ECC9F3942E4B}">
                  <a14:imgProps xmlns:a14="http://schemas.microsoft.com/office/drawing/2010/main">
                    <a14:imgLayer r:embed="rId71">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6197141">
              <a:off x="6215015" y="1229286"/>
              <a:ext cx="293439" cy="613937"/>
            </a:xfrm>
            <a:prstGeom prst="rect">
              <a:avLst/>
            </a:prstGeom>
            <a:noFill/>
          </p:spPr>
        </p:pic>
        <p:pic>
          <p:nvPicPr>
            <p:cNvPr id="103" name="Picture 102">
              <a:extLst>
                <a:ext uri="{FF2B5EF4-FFF2-40B4-BE49-F238E27FC236}">
                  <a16:creationId xmlns:a16="http://schemas.microsoft.com/office/drawing/2014/main" id="{4E99255D-7AE8-4A6F-9105-6559B9AAABA8}"/>
                </a:ext>
              </a:extLst>
            </p:cNvPr>
            <p:cNvPicPr>
              <a:picLocks noChangeAspect="1"/>
            </p:cNvPicPr>
            <p:nvPr/>
          </p:nvPicPr>
          <p:blipFill>
            <a:blip r:embed="rId44" cstate="email">
              <a:extLst>
                <a:ext uri="{BEBA8EAE-BF5A-486C-A8C5-ECC9F3942E4B}">
                  <a14:imgProps xmlns:a14="http://schemas.microsoft.com/office/drawing/2010/main">
                    <a14:imgLayer r:embed="rId72">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400000">
              <a:off x="6412359" y="1226175"/>
              <a:ext cx="293439" cy="613937"/>
            </a:xfrm>
            <a:prstGeom prst="rect">
              <a:avLst/>
            </a:prstGeom>
            <a:noFill/>
          </p:spPr>
        </p:pic>
        <p:pic>
          <p:nvPicPr>
            <p:cNvPr id="104" name="Picture 103">
              <a:extLst>
                <a:ext uri="{FF2B5EF4-FFF2-40B4-BE49-F238E27FC236}">
                  <a16:creationId xmlns:a16="http://schemas.microsoft.com/office/drawing/2014/main" id="{69F955E4-099F-4312-99F6-59E77E5FB45B}"/>
                </a:ext>
              </a:extLst>
            </p:cNvPr>
            <p:cNvPicPr>
              <a:picLocks noChangeAspect="1"/>
            </p:cNvPicPr>
            <p:nvPr/>
          </p:nvPicPr>
          <p:blipFill>
            <a:blip r:embed="rId73" cstate="email">
              <a:clrChange>
                <a:clrFrom>
                  <a:srgbClr val="3C3C3C"/>
                </a:clrFrom>
                <a:clrTo>
                  <a:srgbClr val="3C3C3C">
                    <a:alpha val="0"/>
                  </a:srgbClr>
                </a:clrTo>
              </a:clrChange>
              <a:duotone>
                <a:prstClr val="black"/>
                <a:srgbClr val="FFB9B9">
                  <a:tint val="45000"/>
                  <a:satMod val="400000"/>
                </a:srgbClr>
              </a:duotone>
              <a:extLst>
                <a:ext uri="{BEBA8EAE-BF5A-486C-A8C5-ECC9F3942E4B}">
                  <a14:imgProps xmlns:a14="http://schemas.microsoft.com/office/drawing/2010/main">
                    <a14:imgLayer r:embed="rId74">
                      <a14:imgEffect>
                        <a14:sharpenSoften amount="57000"/>
                      </a14:imgEffect>
                    </a14:imgLayer>
                  </a14:imgProps>
                </a:ext>
                <a:ext uri="{28A0092B-C50C-407E-A947-70E740481C1C}">
                  <a14:useLocalDpi xmlns:a14="http://schemas.microsoft.com/office/drawing/2010/main"/>
                </a:ext>
              </a:extLst>
            </a:blip>
            <a:stretch>
              <a:fillRect/>
            </a:stretch>
          </p:blipFill>
          <p:spPr>
            <a:xfrm>
              <a:off x="7383214" y="1400907"/>
              <a:ext cx="531853" cy="265927"/>
            </a:xfrm>
            <a:prstGeom prst="rect">
              <a:avLst/>
            </a:prstGeom>
            <a:noFill/>
          </p:spPr>
        </p:pic>
        <p:pic>
          <p:nvPicPr>
            <p:cNvPr id="105" name="Picture 104">
              <a:extLst>
                <a:ext uri="{FF2B5EF4-FFF2-40B4-BE49-F238E27FC236}">
                  <a16:creationId xmlns:a16="http://schemas.microsoft.com/office/drawing/2014/main" id="{F126FB83-6345-4593-A422-6AB74EE90B11}"/>
                </a:ext>
              </a:extLst>
            </p:cNvPr>
            <p:cNvPicPr>
              <a:picLocks noChangeAspect="1"/>
            </p:cNvPicPr>
            <p:nvPr/>
          </p:nvPicPr>
          <p:blipFill>
            <a:blip r:embed="rId75" cstate="email">
              <a:duotone>
                <a:prstClr val="black"/>
                <a:schemeClr val="bg1">
                  <a:tint val="45000"/>
                  <a:satMod val="400000"/>
                </a:schemeClr>
              </a:duotone>
              <a:extLst>
                <a:ext uri="{BEBA8EAE-BF5A-486C-A8C5-ECC9F3942E4B}">
                  <a14:imgProps xmlns:a14="http://schemas.microsoft.com/office/drawing/2010/main">
                    <a14:imgLayer r:embed="rId49">
                      <a14:imgEffect>
                        <a14:sharpenSoften amount="2000"/>
                      </a14:imgEffect>
                      <a14:imgEffect>
                        <a14:saturation sat="300000"/>
                      </a14:imgEffect>
                    </a14:imgLayer>
                  </a14:imgProps>
                </a:ext>
                <a:ext uri="{28A0092B-C50C-407E-A947-70E740481C1C}">
                  <a14:useLocalDpi xmlns:a14="http://schemas.microsoft.com/office/drawing/2010/main"/>
                </a:ext>
              </a:extLst>
            </a:blip>
            <a:stretch>
              <a:fillRect/>
            </a:stretch>
          </p:blipFill>
          <p:spPr>
            <a:xfrm>
              <a:off x="8191963" y="1389076"/>
              <a:ext cx="554833" cy="274736"/>
            </a:xfrm>
            <a:prstGeom prst="rect">
              <a:avLst/>
            </a:prstGeom>
            <a:noFill/>
          </p:spPr>
        </p:pic>
        <p:pic>
          <p:nvPicPr>
            <p:cNvPr id="106" name="Picture 105">
              <a:extLst>
                <a:ext uri="{FF2B5EF4-FFF2-40B4-BE49-F238E27FC236}">
                  <a16:creationId xmlns:a16="http://schemas.microsoft.com/office/drawing/2014/main" id="{880F92D3-5872-4E6A-B754-9CF5F1860B8E}"/>
                </a:ext>
              </a:extLst>
            </p:cNvPr>
            <p:cNvPicPr>
              <a:picLocks noChangeAspect="1"/>
            </p:cNvPicPr>
            <p:nvPr/>
          </p:nvPicPr>
          <p:blipFill>
            <a:blip r:embed="rId44" cstate="email">
              <a:extLst>
                <a:ext uri="{BEBA8EAE-BF5A-486C-A8C5-ECC9F3942E4B}">
                  <a14:imgProps xmlns:a14="http://schemas.microsoft.com/office/drawing/2010/main">
                    <a14:imgLayer r:embed="rId76">
                      <a14:imgEffect>
                        <a14:sharpenSoften amount="-76000"/>
                      </a14:imgEffect>
                      <a14:imgEffect>
                        <a14:brightnessContrast bright="-28000" contrast="-43000"/>
                      </a14:imgEffect>
                    </a14:imgLayer>
                  </a14:imgProps>
                </a:ext>
                <a:ext uri="{28A0092B-C50C-407E-A947-70E740481C1C}">
                  <a14:useLocalDpi xmlns:a14="http://schemas.microsoft.com/office/drawing/2010/main"/>
                </a:ext>
              </a:extLst>
            </a:blip>
            <a:stretch>
              <a:fillRect/>
            </a:stretch>
          </p:blipFill>
          <p:spPr>
            <a:xfrm rot="5400000">
              <a:off x="6569652" y="1236625"/>
              <a:ext cx="293439" cy="613937"/>
            </a:xfrm>
            <a:prstGeom prst="rect">
              <a:avLst/>
            </a:prstGeom>
            <a:noFill/>
          </p:spPr>
        </p:pic>
        <p:pic>
          <p:nvPicPr>
            <p:cNvPr id="107" name="Picture 106">
              <a:extLst>
                <a:ext uri="{FF2B5EF4-FFF2-40B4-BE49-F238E27FC236}">
                  <a16:creationId xmlns:a16="http://schemas.microsoft.com/office/drawing/2014/main" id="{A2C7DECC-EE8F-4B48-8E23-486D26AFFA2F}"/>
                </a:ext>
              </a:extLst>
            </p:cNvPr>
            <p:cNvPicPr>
              <a:picLocks noChangeAspect="1"/>
            </p:cNvPicPr>
            <p:nvPr/>
          </p:nvPicPr>
          <p:blipFill>
            <a:blip r:embed="rId77" cstate="email">
              <a:extLst>
                <a:ext uri="{BEBA8EAE-BF5A-486C-A8C5-ECC9F3942E4B}">
                  <a14:imgProps xmlns:a14="http://schemas.microsoft.com/office/drawing/2010/main">
                    <a14:imgLayer r:embed="rId78">
                      <a14:imgEffect>
                        <a14:brightnessContrast bright="51000"/>
                      </a14:imgEffect>
                    </a14:imgLayer>
                  </a14:imgProps>
                </a:ext>
                <a:ext uri="{28A0092B-C50C-407E-A947-70E740481C1C}">
                  <a14:useLocalDpi xmlns:a14="http://schemas.microsoft.com/office/drawing/2010/main"/>
                </a:ext>
              </a:extLst>
            </a:blip>
            <a:stretch>
              <a:fillRect/>
            </a:stretch>
          </p:blipFill>
          <p:spPr>
            <a:xfrm rot="5400000">
              <a:off x="6718616" y="1224556"/>
              <a:ext cx="293439" cy="613937"/>
            </a:xfrm>
            <a:prstGeom prst="rect">
              <a:avLst/>
            </a:prstGeom>
            <a:noFill/>
          </p:spPr>
        </p:pic>
      </p:grpSp>
      <p:sp>
        <p:nvSpPr>
          <p:cNvPr id="130" name="TextBox 129">
            <a:extLst>
              <a:ext uri="{FF2B5EF4-FFF2-40B4-BE49-F238E27FC236}">
                <a16:creationId xmlns:a16="http://schemas.microsoft.com/office/drawing/2014/main" id="{D0387D78-A5D3-4516-8C6A-66179A4877A4}"/>
              </a:ext>
            </a:extLst>
          </p:cNvPr>
          <p:cNvSpPr txBox="1"/>
          <p:nvPr/>
        </p:nvSpPr>
        <p:spPr>
          <a:xfrm>
            <a:off x="1913245" y="1802352"/>
            <a:ext cx="990601" cy="461665"/>
          </a:xfrm>
          <a:prstGeom prst="rect">
            <a:avLst/>
          </a:prstGeom>
          <a:noFill/>
        </p:spPr>
        <p:txBody>
          <a:bodyPr wrap="square" rtlCol="0">
            <a:spAutoFit/>
          </a:bodyPr>
          <a:lstStyle/>
          <a:p>
            <a:pPr algn="ctr"/>
            <a:r>
              <a:rPr lang="en-US" sz="1200" dirty="0">
                <a:solidFill>
                  <a:schemeClr val="bg1">
                    <a:lumMod val="85000"/>
                  </a:schemeClr>
                </a:solidFill>
              </a:rPr>
              <a:t>Accelerate</a:t>
            </a:r>
          </a:p>
          <a:p>
            <a:pPr algn="ctr"/>
            <a:r>
              <a:rPr lang="en-US" sz="1200" dirty="0">
                <a:solidFill>
                  <a:srgbClr val="FF0000"/>
                </a:solidFill>
              </a:rPr>
              <a:t>Accelerate</a:t>
            </a:r>
          </a:p>
        </p:txBody>
      </p:sp>
      <p:sp>
        <p:nvSpPr>
          <p:cNvPr id="131" name="TextBox 130">
            <a:extLst>
              <a:ext uri="{FF2B5EF4-FFF2-40B4-BE49-F238E27FC236}">
                <a16:creationId xmlns:a16="http://schemas.microsoft.com/office/drawing/2014/main" id="{BE55DE36-B552-453E-AA75-5CE204CD9AB6}"/>
              </a:ext>
            </a:extLst>
          </p:cNvPr>
          <p:cNvSpPr txBox="1"/>
          <p:nvPr/>
        </p:nvSpPr>
        <p:spPr>
          <a:xfrm>
            <a:off x="3257135" y="1802742"/>
            <a:ext cx="990601" cy="461665"/>
          </a:xfrm>
          <a:prstGeom prst="rect">
            <a:avLst/>
          </a:prstGeom>
          <a:noFill/>
        </p:spPr>
        <p:txBody>
          <a:bodyPr wrap="square" rtlCol="0">
            <a:spAutoFit/>
          </a:bodyPr>
          <a:lstStyle/>
          <a:p>
            <a:pPr algn="ctr"/>
            <a:r>
              <a:rPr lang="en-US" sz="1200" dirty="0">
                <a:solidFill>
                  <a:schemeClr val="tx2">
                    <a:lumMod val="60000"/>
                    <a:lumOff val="40000"/>
                  </a:schemeClr>
                </a:solidFill>
              </a:rPr>
              <a:t>Decelerate</a:t>
            </a:r>
          </a:p>
          <a:p>
            <a:pPr algn="ctr"/>
            <a:r>
              <a:rPr lang="en-US" sz="1200" dirty="0">
                <a:solidFill>
                  <a:srgbClr val="FF0000"/>
                </a:solidFill>
              </a:rPr>
              <a:t>Accelerate</a:t>
            </a:r>
          </a:p>
        </p:txBody>
      </p:sp>
      <p:sp>
        <p:nvSpPr>
          <p:cNvPr id="132" name="TextBox 131">
            <a:extLst>
              <a:ext uri="{FF2B5EF4-FFF2-40B4-BE49-F238E27FC236}">
                <a16:creationId xmlns:a16="http://schemas.microsoft.com/office/drawing/2014/main" id="{F48F776D-BB04-4456-AB06-DF69D9B94C94}"/>
              </a:ext>
            </a:extLst>
          </p:cNvPr>
          <p:cNvSpPr txBox="1"/>
          <p:nvPr/>
        </p:nvSpPr>
        <p:spPr>
          <a:xfrm>
            <a:off x="4531632" y="1851607"/>
            <a:ext cx="1333501" cy="461665"/>
          </a:xfrm>
          <a:prstGeom prst="rect">
            <a:avLst/>
          </a:prstGeom>
          <a:noFill/>
        </p:spPr>
        <p:txBody>
          <a:bodyPr wrap="square" rtlCol="0">
            <a:spAutoFit/>
          </a:bodyPr>
          <a:lstStyle/>
          <a:p>
            <a:pPr algn="ctr"/>
            <a:r>
              <a:rPr lang="en-US" sz="1200" dirty="0" err="1">
                <a:solidFill>
                  <a:schemeClr val="bg1">
                    <a:lumMod val="85000"/>
                  </a:schemeClr>
                </a:solidFill>
              </a:rPr>
              <a:t>Turn_Right</a:t>
            </a:r>
            <a:endParaRPr lang="en-US" sz="1200" dirty="0">
              <a:solidFill>
                <a:schemeClr val="bg1">
                  <a:lumMod val="85000"/>
                </a:schemeClr>
              </a:solidFill>
            </a:endParaRPr>
          </a:p>
          <a:p>
            <a:pPr algn="ctr"/>
            <a:r>
              <a:rPr lang="en-US" sz="1200" dirty="0">
                <a:solidFill>
                  <a:srgbClr val="FF0000"/>
                </a:solidFill>
              </a:rPr>
              <a:t>Accelerate</a:t>
            </a:r>
          </a:p>
        </p:txBody>
      </p:sp>
      <p:sp>
        <p:nvSpPr>
          <p:cNvPr id="133" name="TextBox 132">
            <a:extLst>
              <a:ext uri="{FF2B5EF4-FFF2-40B4-BE49-F238E27FC236}">
                <a16:creationId xmlns:a16="http://schemas.microsoft.com/office/drawing/2014/main" id="{D0387D78-A5D3-4516-8C6A-66179A4877A4}"/>
              </a:ext>
            </a:extLst>
          </p:cNvPr>
          <p:cNvSpPr txBox="1"/>
          <p:nvPr/>
        </p:nvSpPr>
        <p:spPr>
          <a:xfrm>
            <a:off x="1935346" y="5003410"/>
            <a:ext cx="990601" cy="461665"/>
          </a:xfrm>
          <a:prstGeom prst="rect">
            <a:avLst/>
          </a:prstGeom>
          <a:noFill/>
        </p:spPr>
        <p:txBody>
          <a:bodyPr wrap="square" rtlCol="0">
            <a:spAutoFit/>
          </a:bodyPr>
          <a:lstStyle/>
          <a:p>
            <a:pPr algn="ctr"/>
            <a:r>
              <a:rPr lang="en-US" sz="1200" dirty="0">
                <a:solidFill>
                  <a:schemeClr val="bg1">
                    <a:lumMod val="85000"/>
                  </a:schemeClr>
                </a:solidFill>
              </a:rPr>
              <a:t>Accelerate</a:t>
            </a:r>
          </a:p>
          <a:p>
            <a:pPr algn="ctr"/>
            <a:r>
              <a:rPr lang="en-US" sz="1200" dirty="0">
                <a:solidFill>
                  <a:srgbClr val="FF0000"/>
                </a:solidFill>
              </a:rPr>
              <a:t>cruise</a:t>
            </a:r>
          </a:p>
        </p:txBody>
      </p:sp>
      <p:sp>
        <p:nvSpPr>
          <p:cNvPr id="134" name="TextBox 133">
            <a:extLst>
              <a:ext uri="{FF2B5EF4-FFF2-40B4-BE49-F238E27FC236}">
                <a16:creationId xmlns:a16="http://schemas.microsoft.com/office/drawing/2014/main" id="{F48F776D-BB04-4456-AB06-DF69D9B94C94}"/>
              </a:ext>
            </a:extLst>
          </p:cNvPr>
          <p:cNvSpPr txBox="1"/>
          <p:nvPr/>
        </p:nvSpPr>
        <p:spPr>
          <a:xfrm>
            <a:off x="4553733" y="5052665"/>
            <a:ext cx="1333501" cy="461665"/>
          </a:xfrm>
          <a:prstGeom prst="rect">
            <a:avLst/>
          </a:prstGeom>
          <a:noFill/>
        </p:spPr>
        <p:txBody>
          <a:bodyPr wrap="square" rtlCol="0">
            <a:spAutoFit/>
          </a:bodyPr>
          <a:lstStyle/>
          <a:p>
            <a:pPr algn="ctr"/>
            <a:r>
              <a:rPr lang="en-US" sz="1200" dirty="0" err="1">
                <a:solidFill>
                  <a:schemeClr val="bg1">
                    <a:lumMod val="85000"/>
                  </a:schemeClr>
                </a:solidFill>
              </a:rPr>
              <a:t>Turn_Right</a:t>
            </a:r>
            <a:endParaRPr lang="en-US" sz="1200" dirty="0">
              <a:solidFill>
                <a:schemeClr val="bg1">
                  <a:lumMod val="85000"/>
                </a:schemeClr>
              </a:solidFill>
            </a:endParaRPr>
          </a:p>
          <a:p>
            <a:pPr algn="ctr"/>
            <a:r>
              <a:rPr lang="en-US" sz="1200" dirty="0">
                <a:solidFill>
                  <a:srgbClr val="FF0000"/>
                </a:solidFill>
              </a:rPr>
              <a:t>cruise</a:t>
            </a:r>
          </a:p>
        </p:txBody>
      </p:sp>
    </p:spTree>
    <p:extLst>
      <p:ext uri="{BB962C8B-B14F-4D97-AF65-F5344CB8AC3E}">
        <p14:creationId xmlns:p14="http://schemas.microsoft.com/office/powerpoint/2010/main" val="201185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0" grpId="0"/>
      <p:bldP spid="131" grpId="0"/>
      <p:bldP spid="1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F5EB-00C8-47E1-96E6-861F9951DA94}"/>
              </a:ext>
            </a:extLst>
          </p:cNvPr>
          <p:cNvSpPr>
            <a:spLocks noGrp="1"/>
          </p:cNvSpPr>
          <p:nvPr>
            <p:ph type="title"/>
          </p:nvPr>
        </p:nvSpPr>
        <p:spPr>
          <a:xfrm>
            <a:off x="299800" y="198773"/>
            <a:ext cx="8544394" cy="1051561"/>
          </a:xfrm>
        </p:spPr>
        <p:txBody>
          <a:bodyPr/>
          <a:lstStyle/>
          <a:p>
            <a:r>
              <a:rPr lang="en-US" sz="4000" dirty="0"/>
              <a:t>Learning discrepancy </a:t>
            </a:r>
            <a:r>
              <a:rPr lang="en-US" sz="4000"/>
              <a:t>from black-box</a:t>
            </a:r>
            <a:endParaRPr lang="en-US" sz="4000" dirty="0"/>
          </a:p>
        </p:txBody>
      </p:sp>
      <p:sp>
        <p:nvSpPr>
          <p:cNvPr id="4" name="Slide Number Placeholder 3">
            <a:extLst>
              <a:ext uri="{FF2B5EF4-FFF2-40B4-BE49-F238E27FC236}">
                <a16:creationId xmlns:a16="http://schemas.microsoft.com/office/drawing/2014/main" id="{0EB188FC-6C93-4CE0-A8B1-E7C4374AE90E}"/>
              </a:ext>
            </a:extLst>
          </p:cNvPr>
          <p:cNvSpPr>
            <a:spLocks noGrp="1"/>
          </p:cNvSpPr>
          <p:nvPr>
            <p:ph type="sldNum" sz="quarter" idx="12"/>
          </p:nvPr>
        </p:nvSpPr>
        <p:spPr/>
        <p:txBody>
          <a:bodyPr/>
          <a:lstStyle/>
          <a:p>
            <a:fld id="{4FAB73BC-B049-4115-A692-8D63A059BFB8}" type="slidenum">
              <a:rPr lang="en-US" smtClean="0"/>
              <a:pPr/>
              <a:t>46</a:t>
            </a:fld>
            <a:endParaRPr lang="en-US" dirty="0"/>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3521D623-BF5A-4FF1-A035-5581501007A5}"/>
                  </a:ext>
                </a:extLst>
              </p:cNvPr>
              <p:cNvSpPr txBox="1">
                <a:spLocks/>
              </p:cNvSpPr>
              <p:nvPr/>
            </p:nvSpPr>
            <p:spPr>
              <a:xfrm>
                <a:off x="845127" y="1731818"/>
                <a:ext cx="5983574" cy="2790044"/>
              </a:xfrm>
              <a:prstGeom prst="rect">
                <a:avLst/>
              </a:prstGeom>
            </p:spPr>
            <p:txBody>
              <a:bodyPr vert="horz" lIns="0" tIns="34290" rIns="0" bIns="3429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Wingdings" panose="05000000000000000000" pitchFamily="2" charset="2"/>
                  <a:buChar char="q"/>
                  <a:defRPr sz="140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10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10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9pPr>
              </a:lstStyle>
              <a:p>
                <a:pPr marL="0" indent="0">
                  <a:lnSpc>
                    <a:spcPct val="100000"/>
                  </a:lnSpc>
                  <a:spcBef>
                    <a:spcPts val="600"/>
                  </a:spcBef>
                  <a:spcAft>
                    <a:spcPts val="600"/>
                  </a:spcAft>
                  <a:buNone/>
                </a:pPr>
                <a:r>
                  <a:rPr lang="en-US" sz="2400" dirty="0">
                    <a:solidFill>
                      <a:schemeClr val="bg1">
                        <a:lumMod val="85000"/>
                      </a:schemeClr>
                    </a:solidFill>
                  </a:rPr>
                  <a:t>Assume a form of the discrepancy </a:t>
                </a:r>
              </a:p>
              <a:p>
                <a:pPr marL="0" indent="0">
                  <a:lnSpc>
                    <a:spcPct val="100000"/>
                  </a:lnSpc>
                  <a:spcBef>
                    <a:spcPts val="600"/>
                  </a:spcBef>
                  <a:spcAft>
                    <a:spcPts val="600"/>
                  </a:spcAft>
                  <a:buNone/>
                </a:pPr>
                <a:r>
                  <a:rPr lang="en-US" sz="2400" dirty="0">
                    <a:solidFill>
                      <a:schemeClr val="bg1">
                        <a:lumMod val="85000"/>
                      </a:schemeClr>
                    </a:solidFill>
                  </a:rPr>
                  <a:t>Global exponential discrepancy </a:t>
                </a:r>
              </a:p>
              <a:p>
                <a:pPr marL="0" indent="0">
                  <a:lnSpc>
                    <a:spcPct val="100000"/>
                  </a:lnSpc>
                  <a:spcBef>
                    <a:spcPts val="600"/>
                  </a:spcBef>
                  <a:spcAft>
                    <a:spcPts val="600"/>
                  </a:spcAft>
                  <a:buNone/>
                </a:pPr>
                <a14:m>
                  <m:oMathPara xmlns:m="http://schemas.openxmlformats.org/officeDocument/2006/math">
                    <m:oMathParaPr>
                      <m:jc m:val="centerGroup"/>
                    </m:oMathParaPr>
                    <m:oMath xmlns:m="http://schemas.openxmlformats.org/officeDocument/2006/math">
                      <m:r>
                        <a:rPr lang="en-US" sz="2400" i="1">
                          <a:solidFill>
                            <a:schemeClr val="bg1">
                              <a:lumMod val="85000"/>
                            </a:schemeClr>
                          </a:solidFill>
                          <a:latin typeface="Cambria Math" panose="02040503050406030204" pitchFamily="18" charset="0"/>
                        </a:rPr>
                        <m:t>𝛽</m:t>
                      </m:r>
                      <m:d>
                        <m:dPr>
                          <m:ctrlPr>
                            <a:rPr lang="en-US" sz="2400" i="1">
                              <a:solidFill>
                                <a:schemeClr val="bg1">
                                  <a:lumMod val="85000"/>
                                </a:schemeClr>
                              </a:solidFill>
                              <a:latin typeface="Cambria Math" panose="02040503050406030204" pitchFamily="18" charset="0"/>
                            </a:rPr>
                          </m:ctrlPr>
                        </m:dPr>
                        <m:e>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𝑥</m:t>
                              </m:r>
                            </m:e>
                            <m:sub>
                              <m:r>
                                <a:rPr lang="en-US" sz="2400" i="1">
                                  <a:solidFill>
                                    <a:schemeClr val="bg1">
                                      <a:lumMod val="85000"/>
                                    </a:schemeClr>
                                  </a:solidFill>
                                  <a:latin typeface="Cambria Math" panose="02040503050406030204" pitchFamily="18" charset="0"/>
                                </a:rPr>
                                <m:t>1</m:t>
                              </m:r>
                            </m:sub>
                          </m:sSub>
                          <m:r>
                            <a:rPr lang="en-US" sz="2400" i="1">
                              <a:solidFill>
                                <a:schemeClr val="bg1">
                                  <a:lumMod val="85000"/>
                                </a:schemeClr>
                              </a:solidFill>
                              <a:latin typeface="Cambria Math" panose="02040503050406030204" pitchFamily="18" charset="0"/>
                            </a:rPr>
                            <m:t>,</m:t>
                          </m:r>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𝑥</m:t>
                              </m:r>
                            </m:e>
                            <m:sub>
                              <m:r>
                                <a:rPr lang="en-US" sz="2400" i="1">
                                  <a:solidFill>
                                    <a:schemeClr val="bg1">
                                      <a:lumMod val="85000"/>
                                    </a:schemeClr>
                                  </a:solidFill>
                                  <a:latin typeface="Cambria Math" panose="02040503050406030204" pitchFamily="18" charset="0"/>
                                </a:rPr>
                                <m:t>2</m:t>
                              </m:r>
                            </m:sub>
                          </m:sSub>
                          <m:r>
                            <a:rPr lang="en-US" sz="2400" i="1">
                              <a:solidFill>
                                <a:schemeClr val="bg1">
                                  <a:lumMod val="85000"/>
                                </a:schemeClr>
                              </a:solidFill>
                              <a:latin typeface="Cambria Math" panose="02040503050406030204" pitchFamily="18" charset="0"/>
                            </a:rPr>
                            <m:t>,</m:t>
                          </m:r>
                          <m:r>
                            <a:rPr lang="en-US" sz="2400" i="1">
                              <a:solidFill>
                                <a:schemeClr val="bg1">
                                  <a:lumMod val="85000"/>
                                </a:schemeClr>
                              </a:solidFill>
                              <a:latin typeface="Cambria Math" panose="02040503050406030204" pitchFamily="18" charset="0"/>
                            </a:rPr>
                            <m:t>𝑡</m:t>
                          </m:r>
                        </m:e>
                      </m:d>
                      <m:r>
                        <a:rPr lang="en-US" sz="2400" i="1">
                          <a:solidFill>
                            <a:schemeClr val="bg1">
                              <a:lumMod val="85000"/>
                            </a:schemeClr>
                          </a:solidFill>
                          <a:latin typeface="Cambria Math" panose="02040503050406030204" pitchFamily="18" charset="0"/>
                        </a:rPr>
                        <m:t>=</m:t>
                      </m:r>
                      <m:d>
                        <m:dPr>
                          <m:begChr m:val="|"/>
                          <m:endChr m:val="|"/>
                          <m:ctrlPr>
                            <a:rPr lang="en-US" sz="2400" i="1">
                              <a:solidFill>
                                <a:schemeClr val="bg1">
                                  <a:lumMod val="85000"/>
                                </a:schemeClr>
                              </a:solidFill>
                              <a:latin typeface="Cambria Math" panose="02040503050406030204" pitchFamily="18" charset="0"/>
                            </a:rPr>
                          </m:ctrlPr>
                        </m:dPr>
                        <m:e>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𝑥</m:t>
                              </m:r>
                            </m:e>
                            <m:sub>
                              <m:r>
                                <a:rPr lang="en-US" sz="2400" i="1">
                                  <a:solidFill>
                                    <a:schemeClr val="bg1">
                                      <a:lumMod val="85000"/>
                                    </a:schemeClr>
                                  </a:solidFill>
                                  <a:latin typeface="Cambria Math" panose="02040503050406030204" pitchFamily="18" charset="0"/>
                                </a:rPr>
                                <m:t>1</m:t>
                              </m:r>
                            </m:sub>
                          </m:sSub>
                          <m:r>
                            <a:rPr lang="en-US" sz="2400" i="1">
                              <a:solidFill>
                                <a:schemeClr val="bg1">
                                  <a:lumMod val="85000"/>
                                </a:schemeClr>
                              </a:solidFill>
                              <a:latin typeface="Cambria Math" panose="02040503050406030204" pitchFamily="18" charset="0"/>
                            </a:rPr>
                            <m:t>−</m:t>
                          </m:r>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𝑥</m:t>
                              </m:r>
                            </m:e>
                            <m:sub>
                              <m:r>
                                <a:rPr lang="en-US" sz="2400" i="1">
                                  <a:solidFill>
                                    <a:schemeClr val="bg1">
                                      <a:lumMod val="85000"/>
                                    </a:schemeClr>
                                  </a:solidFill>
                                  <a:latin typeface="Cambria Math" panose="02040503050406030204" pitchFamily="18" charset="0"/>
                                </a:rPr>
                                <m:t>2</m:t>
                              </m:r>
                            </m:sub>
                          </m:sSub>
                        </m:e>
                      </m:d>
                      <m:r>
                        <a:rPr lang="en-US" sz="2400" i="1">
                          <a:solidFill>
                            <a:schemeClr val="bg1">
                              <a:lumMod val="85000"/>
                            </a:schemeClr>
                          </a:solidFill>
                          <a:latin typeface="Cambria Math" panose="02040503050406030204" pitchFamily="18" charset="0"/>
                        </a:rPr>
                        <m:t>𝐾</m:t>
                      </m:r>
                      <m:sSup>
                        <m:sSupPr>
                          <m:ctrlPr>
                            <a:rPr lang="en-US" sz="2400" i="1">
                              <a:solidFill>
                                <a:schemeClr val="bg1">
                                  <a:lumMod val="85000"/>
                                </a:schemeClr>
                              </a:solidFill>
                              <a:latin typeface="Cambria Math" panose="02040503050406030204" pitchFamily="18" charset="0"/>
                            </a:rPr>
                          </m:ctrlPr>
                        </m:sSupPr>
                        <m:e>
                          <m:r>
                            <a:rPr lang="en-US" sz="2400" i="1">
                              <a:solidFill>
                                <a:schemeClr val="bg1">
                                  <a:lumMod val="85000"/>
                                </a:schemeClr>
                              </a:solidFill>
                              <a:latin typeface="Cambria Math" panose="02040503050406030204" pitchFamily="18" charset="0"/>
                            </a:rPr>
                            <m:t>𝑒</m:t>
                          </m:r>
                        </m:e>
                        <m:sup>
                          <m:r>
                            <a:rPr lang="en-US" sz="2400" i="1">
                              <a:solidFill>
                                <a:schemeClr val="bg1">
                                  <a:lumMod val="85000"/>
                                </a:schemeClr>
                              </a:solidFill>
                              <a:latin typeface="Cambria Math" panose="02040503050406030204" pitchFamily="18" charset="0"/>
                            </a:rPr>
                            <m:t>𝛾</m:t>
                          </m:r>
                          <m:r>
                            <a:rPr lang="en-US" sz="2400" i="1">
                              <a:solidFill>
                                <a:schemeClr val="bg1">
                                  <a:lumMod val="85000"/>
                                </a:schemeClr>
                              </a:solidFill>
                              <a:latin typeface="Cambria Math" panose="02040503050406030204" pitchFamily="18" charset="0"/>
                            </a:rPr>
                            <m:t>𝑡</m:t>
                          </m:r>
                        </m:sup>
                      </m:sSup>
                    </m:oMath>
                  </m:oMathPara>
                </a14:m>
                <a:endParaRPr lang="en-US" sz="2400" dirty="0">
                  <a:solidFill>
                    <a:schemeClr val="bg1">
                      <a:lumMod val="85000"/>
                    </a:schemeClr>
                  </a:solidFill>
                </a:endParaRPr>
              </a:p>
              <a:p>
                <a:pPr marL="0" indent="0">
                  <a:lnSpc>
                    <a:spcPct val="100000"/>
                  </a:lnSpc>
                  <a:spcBef>
                    <a:spcPts val="600"/>
                  </a:spcBef>
                  <a:spcAft>
                    <a:spcPts val="600"/>
                  </a:spcAft>
                  <a:buNone/>
                </a:pPr>
                <a:r>
                  <a:rPr lang="en-US" sz="2400" dirty="0">
                    <a:solidFill>
                      <a:schemeClr val="bg1">
                        <a:lumMod val="85000"/>
                      </a:schemeClr>
                    </a:solidFill>
                  </a:rPr>
                  <a:t>Others piece-wise exponential, polynomial</a:t>
                </a:r>
              </a:p>
              <a:p>
                <a:pPr marL="0" indent="0">
                  <a:lnSpc>
                    <a:spcPct val="100000"/>
                  </a:lnSpc>
                  <a:spcBef>
                    <a:spcPts val="600"/>
                  </a:spcBef>
                  <a:spcAft>
                    <a:spcPts val="600"/>
                  </a:spcAft>
                  <a:buNone/>
                </a:pPr>
                <a:r>
                  <a:rPr lang="en-US" sz="2400" dirty="0">
                    <a:solidFill>
                      <a:schemeClr val="bg1">
                        <a:lumMod val="85000"/>
                      </a:schemeClr>
                    </a:solidFill>
                  </a:rPr>
                  <a:t>For any pair of trajectories </a:t>
                </a:r>
                <a14:m>
                  <m:oMath xmlns:m="http://schemas.openxmlformats.org/officeDocument/2006/math">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𝜏</m:t>
                        </m:r>
                      </m:e>
                      <m:sub>
                        <m:r>
                          <a:rPr lang="en-US" sz="2400" i="1">
                            <a:solidFill>
                              <a:schemeClr val="bg1">
                                <a:lumMod val="85000"/>
                              </a:schemeClr>
                            </a:solidFill>
                            <a:latin typeface="Cambria Math" panose="02040503050406030204" pitchFamily="18" charset="0"/>
                          </a:rPr>
                          <m:t>1</m:t>
                        </m:r>
                      </m:sub>
                    </m:sSub>
                  </m:oMath>
                </a14:m>
                <a:r>
                  <a:rPr lang="en-US" sz="2400" dirty="0">
                    <a:solidFill>
                      <a:schemeClr val="bg1">
                        <a:lumMod val="85000"/>
                      </a:schemeClr>
                    </a:solidFill>
                  </a:rPr>
                  <a:t> and </a:t>
                </a:r>
                <a14:m>
                  <m:oMath xmlns:m="http://schemas.openxmlformats.org/officeDocument/2006/math">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𝜏</m:t>
                        </m:r>
                      </m:e>
                      <m:sub>
                        <m:r>
                          <a:rPr lang="en-US" sz="2400" i="1">
                            <a:solidFill>
                              <a:schemeClr val="bg1">
                                <a:lumMod val="85000"/>
                              </a:schemeClr>
                            </a:solidFill>
                            <a:latin typeface="Cambria Math" panose="02040503050406030204" pitchFamily="18" charset="0"/>
                          </a:rPr>
                          <m:t>2</m:t>
                        </m:r>
                      </m:sub>
                    </m:sSub>
                  </m:oMath>
                </a14:m>
                <a:r>
                  <a:rPr lang="en-US" sz="2400" dirty="0">
                    <a:solidFill>
                      <a:schemeClr val="bg1">
                        <a:lumMod val="85000"/>
                      </a:schemeClr>
                    </a:solidFill>
                  </a:rPr>
                  <a:t> in mode </a:t>
                </a:r>
                <a:r>
                  <a:rPr lang="en-US" sz="2400" dirty="0">
                    <a:solidFill>
                      <a:schemeClr val="accent3"/>
                    </a:solidFill>
                  </a:rPr>
                  <a:t>☐</a:t>
                </a:r>
              </a:p>
              <a:p>
                <a:pPr marL="0" indent="0">
                  <a:lnSpc>
                    <a:spcPct val="100000"/>
                  </a:lnSpc>
                  <a:spcBef>
                    <a:spcPts val="600"/>
                  </a:spcBef>
                  <a:spcAft>
                    <a:spcPts val="600"/>
                  </a:spcAft>
                  <a:buNone/>
                </a:pPr>
                <a14:m>
                  <m:oMathPara xmlns:m="http://schemas.openxmlformats.org/officeDocument/2006/math">
                    <m:oMathParaPr>
                      <m:jc m:val="left"/>
                    </m:oMathParaPr>
                    <m:oMath xmlns:m="http://schemas.openxmlformats.org/officeDocument/2006/math">
                      <m:r>
                        <a:rPr lang="en-US" sz="2400" i="1">
                          <a:solidFill>
                            <a:schemeClr val="bg1">
                              <a:lumMod val="85000"/>
                            </a:schemeClr>
                          </a:solidFill>
                          <a:latin typeface="Cambria Math" panose="02040503050406030204" pitchFamily="18" charset="0"/>
                        </a:rPr>
                        <m:t>∀</m:t>
                      </m:r>
                      <m:r>
                        <a:rPr lang="en-US" sz="2400" i="1">
                          <a:solidFill>
                            <a:schemeClr val="bg1">
                              <a:lumMod val="85000"/>
                            </a:schemeClr>
                          </a:solidFill>
                          <a:latin typeface="Cambria Math" panose="02040503050406030204" pitchFamily="18" charset="0"/>
                        </a:rPr>
                        <m:t>𝑡</m:t>
                      </m:r>
                      <m:r>
                        <a:rPr lang="en-US" sz="2400" i="1">
                          <a:solidFill>
                            <a:schemeClr val="bg1">
                              <a:lumMod val="85000"/>
                            </a:schemeClr>
                          </a:solidFill>
                          <a:latin typeface="Cambria Math" panose="02040503050406030204" pitchFamily="18" charset="0"/>
                        </a:rPr>
                        <m:t>∈</m:t>
                      </m:r>
                      <m:d>
                        <m:dPr>
                          <m:begChr m:val="["/>
                          <m:endChr m:val="]"/>
                          <m:ctrlPr>
                            <a:rPr lang="en-US" sz="2400" i="1">
                              <a:solidFill>
                                <a:schemeClr val="bg1">
                                  <a:lumMod val="85000"/>
                                </a:schemeClr>
                              </a:solidFill>
                              <a:latin typeface="Cambria Math" panose="02040503050406030204" pitchFamily="18" charset="0"/>
                            </a:rPr>
                          </m:ctrlPr>
                        </m:dPr>
                        <m:e>
                          <m:r>
                            <a:rPr lang="en-US" sz="2400" i="1">
                              <a:solidFill>
                                <a:schemeClr val="bg1">
                                  <a:lumMod val="85000"/>
                                </a:schemeClr>
                              </a:solidFill>
                              <a:latin typeface="Cambria Math" panose="02040503050406030204" pitchFamily="18" charset="0"/>
                            </a:rPr>
                            <m:t>0,</m:t>
                          </m:r>
                          <m:r>
                            <a:rPr lang="en-US" sz="2400" i="1">
                              <a:solidFill>
                                <a:schemeClr val="bg1">
                                  <a:lumMod val="85000"/>
                                </a:schemeClr>
                              </a:solidFill>
                              <a:latin typeface="Cambria Math" panose="02040503050406030204" pitchFamily="18" charset="0"/>
                            </a:rPr>
                            <m:t>𝑇</m:t>
                          </m:r>
                        </m:e>
                      </m:d>
                      <m:r>
                        <a:rPr lang="en-US" sz="2400" i="1">
                          <a:solidFill>
                            <a:schemeClr val="bg1">
                              <a:lumMod val="85000"/>
                            </a:schemeClr>
                          </a:solidFill>
                          <a:latin typeface="Cambria Math" panose="02040503050406030204" pitchFamily="18" charset="0"/>
                        </a:rPr>
                        <m:t>,</m:t>
                      </m:r>
                      <m:d>
                        <m:dPr>
                          <m:begChr m:val="|"/>
                          <m:endChr m:val="|"/>
                          <m:ctrlPr>
                            <a:rPr lang="en-US" sz="2400" i="1">
                              <a:solidFill>
                                <a:schemeClr val="bg1">
                                  <a:lumMod val="85000"/>
                                </a:schemeClr>
                              </a:solidFill>
                              <a:latin typeface="Cambria Math" panose="02040503050406030204" pitchFamily="18" charset="0"/>
                            </a:rPr>
                          </m:ctrlPr>
                        </m:dPr>
                        <m:e>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𝜏</m:t>
                              </m:r>
                            </m:e>
                            <m:sub>
                              <m:r>
                                <a:rPr lang="en-US" sz="2400" i="1">
                                  <a:solidFill>
                                    <a:schemeClr val="bg1">
                                      <a:lumMod val="85000"/>
                                    </a:schemeClr>
                                  </a:solidFill>
                                  <a:latin typeface="Cambria Math" panose="02040503050406030204" pitchFamily="18" charset="0"/>
                                </a:rPr>
                                <m:t>1</m:t>
                              </m:r>
                            </m:sub>
                          </m:sSub>
                          <m:d>
                            <m:dPr>
                              <m:ctrlPr>
                                <a:rPr lang="en-US" sz="2400" i="1">
                                  <a:solidFill>
                                    <a:schemeClr val="bg1">
                                      <a:lumMod val="85000"/>
                                    </a:schemeClr>
                                  </a:solidFill>
                                  <a:latin typeface="Cambria Math" panose="02040503050406030204" pitchFamily="18" charset="0"/>
                                </a:rPr>
                              </m:ctrlPr>
                            </m:dPr>
                            <m:e>
                              <m:r>
                                <a:rPr lang="en-US" sz="2400" i="1">
                                  <a:solidFill>
                                    <a:schemeClr val="bg1">
                                      <a:lumMod val="85000"/>
                                    </a:schemeClr>
                                  </a:solidFill>
                                  <a:latin typeface="Cambria Math" panose="02040503050406030204" pitchFamily="18" charset="0"/>
                                </a:rPr>
                                <m:t>𝑡</m:t>
                              </m:r>
                            </m:e>
                          </m:d>
                          <m:r>
                            <a:rPr lang="en-US" sz="2400" i="1">
                              <a:solidFill>
                                <a:schemeClr val="bg1">
                                  <a:lumMod val="85000"/>
                                </a:schemeClr>
                              </a:solidFill>
                              <a:latin typeface="Cambria Math" panose="02040503050406030204" pitchFamily="18" charset="0"/>
                            </a:rPr>
                            <m:t>−</m:t>
                          </m:r>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𝜏</m:t>
                              </m:r>
                            </m:e>
                            <m:sub>
                              <m:r>
                                <a:rPr lang="en-US" sz="2400" i="1">
                                  <a:solidFill>
                                    <a:schemeClr val="bg1">
                                      <a:lumMod val="85000"/>
                                    </a:schemeClr>
                                  </a:solidFill>
                                  <a:latin typeface="Cambria Math" panose="02040503050406030204" pitchFamily="18" charset="0"/>
                                </a:rPr>
                                <m:t>2</m:t>
                              </m:r>
                            </m:sub>
                          </m:sSub>
                          <m:d>
                            <m:dPr>
                              <m:ctrlPr>
                                <a:rPr lang="en-US" sz="2400" i="1">
                                  <a:solidFill>
                                    <a:schemeClr val="bg1">
                                      <a:lumMod val="85000"/>
                                    </a:schemeClr>
                                  </a:solidFill>
                                  <a:latin typeface="Cambria Math" panose="02040503050406030204" pitchFamily="18" charset="0"/>
                                </a:rPr>
                              </m:ctrlPr>
                            </m:dPr>
                            <m:e>
                              <m:r>
                                <a:rPr lang="en-US" sz="2400" i="1">
                                  <a:solidFill>
                                    <a:schemeClr val="bg1">
                                      <a:lumMod val="85000"/>
                                    </a:schemeClr>
                                  </a:solidFill>
                                  <a:latin typeface="Cambria Math" panose="02040503050406030204" pitchFamily="18" charset="0"/>
                                </a:rPr>
                                <m:t>𝑡</m:t>
                              </m:r>
                            </m:e>
                          </m:d>
                        </m:e>
                      </m:d>
                      <m:r>
                        <a:rPr lang="en-US" sz="2400" i="1">
                          <a:solidFill>
                            <a:schemeClr val="bg1">
                              <a:lumMod val="85000"/>
                            </a:schemeClr>
                          </a:solidFill>
                          <a:latin typeface="Cambria Math" panose="02040503050406030204" pitchFamily="18" charset="0"/>
                        </a:rPr>
                        <m:t>≤</m:t>
                      </m:r>
                      <m:d>
                        <m:dPr>
                          <m:begChr m:val="|"/>
                          <m:endChr m:val="|"/>
                          <m:ctrlPr>
                            <a:rPr lang="en-US" sz="2400" i="1">
                              <a:solidFill>
                                <a:schemeClr val="bg1">
                                  <a:lumMod val="85000"/>
                                </a:schemeClr>
                              </a:solidFill>
                              <a:latin typeface="Cambria Math" panose="02040503050406030204" pitchFamily="18" charset="0"/>
                            </a:rPr>
                          </m:ctrlPr>
                        </m:dPr>
                        <m:e>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𝜏</m:t>
                              </m:r>
                            </m:e>
                            <m:sub>
                              <m:r>
                                <a:rPr lang="en-US" sz="2400" i="1">
                                  <a:solidFill>
                                    <a:schemeClr val="bg1">
                                      <a:lumMod val="85000"/>
                                    </a:schemeClr>
                                  </a:solidFill>
                                  <a:latin typeface="Cambria Math" panose="02040503050406030204" pitchFamily="18" charset="0"/>
                                </a:rPr>
                                <m:t>1</m:t>
                              </m:r>
                            </m:sub>
                          </m:sSub>
                          <m:d>
                            <m:dPr>
                              <m:ctrlPr>
                                <a:rPr lang="en-US" sz="2400" i="1">
                                  <a:solidFill>
                                    <a:schemeClr val="bg1">
                                      <a:lumMod val="85000"/>
                                    </a:schemeClr>
                                  </a:solidFill>
                                  <a:latin typeface="Cambria Math" panose="02040503050406030204" pitchFamily="18" charset="0"/>
                                </a:rPr>
                              </m:ctrlPr>
                            </m:dPr>
                            <m:e>
                              <m:r>
                                <a:rPr lang="en-US" sz="2400" i="1">
                                  <a:solidFill>
                                    <a:schemeClr val="bg1">
                                      <a:lumMod val="85000"/>
                                    </a:schemeClr>
                                  </a:solidFill>
                                  <a:latin typeface="Cambria Math" panose="02040503050406030204" pitchFamily="18" charset="0"/>
                                </a:rPr>
                                <m:t>0</m:t>
                              </m:r>
                            </m:e>
                          </m:d>
                          <m:r>
                            <a:rPr lang="en-US" sz="2400" i="1">
                              <a:solidFill>
                                <a:schemeClr val="bg1">
                                  <a:lumMod val="85000"/>
                                </a:schemeClr>
                              </a:solidFill>
                              <a:latin typeface="Cambria Math" panose="02040503050406030204" pitchFamily="18" charset="0"/>
                            </a:rPr>
                            <m:t>−</m:t>
                          </m:r>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𝜏</m:t>
                              </m:r>
                            </m:e>
                            <m:sub>
                              <m:r>
                                <a:rPr lang="en-US" sz="2400" i="1">
                                  <a:solidFill>
                                    <a:schemeClr val="bg1">
                                      <a:lumMod val="85000"/>
                                    </a:schemeClr>
                                  </a:solidFill>
                                  <a:latin typeface="Cambria Math" panose="02040503050406030204" pitchFamily="18" charset="0"/>
                                </a:rPr>
                                <m:t>2</m:t>
                              </m:r>
                            </m:sub>
                          </m:sSub>
                          <m:d>
                            <m:dPr>
                              <m:ctrlPr>
                                <a:rPr lang="en-US" sz="2400" i="1">
                                  <a:solidFill>
                                    <a:schemeClr val="bg1">
                                      <a:lumMod val="85000"/>
                                    </a:schemeClr>
                                  </a:solidFill>
                                  <a:latin typeface="Cambria Math" panose="02040503050406030204" pitchFamily="18" charset="0"/>
                                </a:rPr>
                              </m:ctrlPr>
                            </m:dPr>
                            <m:e>
                              <m:r>
                                <a:rPr lang="en-US" sz="2400" i="1">
                                  <a:solidFill>
                                    <a:schemeClr val="bg1">
                                      <a:lumMod val="85000"/>
                                    </a:schemeClr>
                                  </a:solidFill>
                                  <a:latin typeface="Cambria Math" panose="02040503050406030204" pitchFamily="18" charset="0"/>
                                </a:rPr>
                                <m:t>0</m:t>
                              </m:r>
                            </m:e>
                          </m:d>
                        </m:e>
                      </m:d>
                      <m:r>
                        <a:rPr lang="en-US" sz="2400" i="1">
                          <a:solidFill>
                            <a:schemeClr val="bg1">
                              <a:lumMod val="85000"/>
                            </a:schemeClr>
                          </a:solidFill>
                          <a:latin typeface="Cambria Math" panose="02040503050406030204" pitchFamily="18" charset="0"/>
                        </a:rPr>
                        <m:t>𝐾</m:t>
                      </m:r>
                      <m:sSup>
                        <m:sSupPr>
                          <m:ctrlPr>
                            <a:rPr lang="en-US" sz="2400" i="1">
                              <a:solidFill>
                                <a:schemeClr val="bg1">
                                  <a:lumMod val="85000"/>
                                </a:schemeClr>
                              </a:solidFill>
                              <a:latin typeface="Cambria Math" panose="02040503050406030204" pitchFamily="18" charset="0"/>
                            </a:rPr>
                          </m:ctrlPr>
                        </m:sSupPr>
                        <m:e>
                          <m:r>
                            <a:rPr lang="en-US" sz="2400" i="1">
                              <a:solidFill>
                                <a:schemeClr val="bg1">
                                  <a:lumMod val="85000"/>
                                </a:schemeClr>
                              </a:solidFill>
                              <a:latin typeface="Cambria Math" panose="02040503050406030204" pitchFamily="18" charset="0"/>
                            </a:rPr>
                            <m:t>𝑒</m:t>
                          </m:r>
                        </m:e>
                        <m:sup>
                          <m:r>
                            <a:rPr lang="en-US" sz="2400" i="1">
                              <a:solidFill>
                                <a:schemeClr val="bg1">
                                  <a:lumMod val="85000"/>
                                </a:schemeClr>
                              </a:solidFill>
                              <a:latin typeface="Cambria Math" panose="02040503050406030204" pitchFamily="18" charset="0"/>
                            </a:rPr>
                            <m:t>𝛾</m:t>
                          </m:r>
                          <m:r>
                            <a:rPr lang="en-US" sz="2400" i="1">
                              <a:solidFill>
                                <a:schemeClr val="bg1">
                                  <a:lumMod val="85000"/>
                                </a:schemeClr>
                              </a:solidFill>
                              <a:latin typeface="Cambria Math" panose="02040503050406030204" pitchFamily="18" charset="0"/>
                            </a:rPr>
                            <m:t>𝑡</m:t>
                          </m:r>
                        </m:sup>
                      </m:sSup>
                    </m:oMath>
                  </m:oMathPara>
                </a14:m>
                <a:endParaRPr lang="en-US" sz="2400" dirty="0">
                  <a:solidFill>
                    <a:schemeClr val="bg1">
                      <a:lumMod val="85000"/>
                    </a:schemeClr>
                  </a:solidFill>
                </a:endParaRPr>
              </a:p>
              <a:p>
                <a:pPr marL="0" indent="0">
                  <a:lnSpc>
                    <a:spcPct val="100000"/>
                  </a:lnSpc>
                  <a:spcBef>
                    <a:spcPts val="600"/>
                  </a:spcBef>
                  <a:spcAft>
                    <a:spcPts val="600"/>
                  </a:spcAft>
                  <a:buNone/>
                </a:pPr>
                <a14:m>
                  <m:oMathPara xmlns:m="http://schemas.openxmlformats.org/officeDocument/2006/math">
                    <m:oMathParaPr>
                      <m:jc m:val="left"/>
                    </m:oMathParaPr>
                    <m:oMath xmlns:m="http://schemas.openxmlformats.org/officeDocument/2006/math">
                      <m:r>
                        <a:rPr lang="en-US" sz="2400" i="1">
                          <a:solidFill>
                            <a:schemeClr val="bg1">
                              <a:lumMod val="85000"/>
                            </a:schemeClr>
                          </a:solidFill>
                          <a:latin typeface="Cambria Math" panose="02040503050406030204" pitchFamily="18" charset="0"/>
                        </a:rPr>
                        <m:t>∀</m:t>
                      </m:r>
                      <m:r>
                        <a:rPr lang="en-US" sz="2400" i="1">
                          <a:solidFill>
                            <a:schemeClr val="bg1">
                              <a:lumMod val="85000"/>
                            </a:schemeClr>
                          </a:solidFill>
                          <a:latin typeface="Cambria Math" panose="02040503050406030204" pitchFamily="18" charset="0"/>
                        </a:rPr>
                        <m:t>𝑡</m:t>
                      </m:r>
                      <m:r>
                        <a:rPr lang="en-US" sz="2400" i="1">
                          <a:solidFill>
                            <a:schemeClr val="bg1">
                              <a:lumMod val="85000"/>
                            </a:schemeClr>
                          </a:solidFill>
                          <a:latin typeface="Cambria Math" panose="02040503050406030204" pitchFamily="18" charset="0"/>
                        </a:rPr>
                        <m:t>,</m:t>
                      </m:r>
                      <m:func>
                        <m:funcPr>
                          <m:ctrlPr>
                            <a:rPr lang="en-US" sz="2400" i="1">
                              <a:solidFill>
                                <a:schemeClr val="bg1">
                                  <a:lumMod val="85000"/>
                                </a:schemeClr>
                              </a:solidFill>
                              <a:latin typeface="Cambria Math" panose="02040503050406030204" pitchFamily="18" charset="0"/>
                            </a:rPr>
                          </m:ctrlPr>
                        </m:funcPr>
                        <m:fName>
                          <m:r>
                            <m:rPr>
                              <m:sty m:val="p"/>
                            </m:rPr>
                            <a:rPr lang="en-US" sz="2400">
                              <a:solidFill>
                                <a:schemeClr val="bg1">
                                  <a:lumMod val="85000"/>
                                </a:schemeClr>
                              </a:solidFill>
                              <a:latin typeface="Cambria Math" panose="02040503050406030204" pitchFamily="18" charset="0"/>
                            </a:rPr>
                            <m:t>ln</m:t>
                          </m:r>
                        </m:fName>
                        <m:e>
                          <m:f>
                            <m:fPr>
                              <m:ctrlPr>
                                <a:rPr lang="en-US" sz="2400" i="1">
                                  <a:solidFill>
                                    <a:schemeClr val="bg1">
                                      <a:lumMod val="85000"/>
                                    </a:schemeClr>
                                  </a:solidFill>
                                  <a:latin typeface="Cambria Math" panose="02040503050406030204" pitchFamily="18" charset="0"/>
                                </a:rPr>
                              </m:ctrlPr>
                            </m:fPr>
                            <m:num>
                              <m:d>
                                <m:dPr>
                                  <m:begChr m:val="|"/>
                                  <m:endChr m:val="|"/>
                                  <m:ctrlPr>
                                    <a:rPr lang="en-US" sz="2400" i="1">
                                      <a:solidFill>
                                        <a:schemeClr val="bg1">
                                          <a:lumMod val="85000"/>
                                        </a:schemeClr>
                                      </a:solidFill>
                                      <a:latin typeface="Cambria Math" panose="02040503050406030204" pitchFamily="18" charset="0"/>
                                    </a:rPr>
                                  </m:ctrlPr>
                                </m:dPr>
                                <m:e>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𝜏</m:t>
                                      </m:r>
                                    </m:e>
                                    <m:sub>
                                      <m:r>
                                        <a:rPr lang="en-US" sz="2400" i="1">
                                          <a:solidFill>
                                            <a:schemeClr val="bg1">
                                              <a:lumMod val="85000"/>
                                            </a:schemeClr>
                                          </a:solidFill>
                                          <a:latin typeface="Cambria Math" panose="02040503050406030204" pitchFamily="18" charset="0"/>
                                        </a:rPr>
                                        <m:t>1</m:t>
                                      </m:r>
                                    </m:sub>
                                  </m:sSub>
                                  <m:d>
                                    <m:dPr>
                                      <m:ctrlPr>
                                        <a:rPr lang="en-US" sz="2400" i="1">
                                          <a:solidFill>
                                            <a:schemeClr val="bg1">
                                              <a:lumMod val="85000"/>
                                            </a:schemeClr>
                                          </a:solidFill>
                                          <a:latin typeface="Cambria Math" panose="02040503050406030204" pitchFamily="18" charset="0"/>
                                        </a:rPr>
                                      </m:ctrlPr>
                                    </m:dPr>
                                    <m:e>
                                      <m:r>
                                        <a:rPr lang="en-US" sz="2400" i="1">
                                          <a:solidFill>
                                            <a:schemeClr val="bg1">
                                              <a:lumMod val="85000"/>
                                            </a:schemeClr>
                                          </a:solidFill>
                                          <a:latin typeface="Cambria Math" panose="02040503050406030204" pitchFamily="18" charset="0"/>
                                        </a:rPr>
                                        <m:t>𝑡</m:t>
                                      </m:r>
                                    </m:e>
                                  </m:d>
                                  <m:r>
                                    <a:rPr lang="en-US" sz="2400" i="1">
                                      <a:solidFill>
                                        <a:schemeClr val="bg1">
                                          <a:lumMod val="85000"/>
                                        </a:schemeClr>
                                      </a:solidFill>
                                      <a:latin typeface="Cambria Math" panose="02040503050406030204" pitchFamily="18" charset="0"/>
                                    </a:rPr>
                                    <m:t>−</m:t>
                                  </m:r>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𝜏</m:t>
                                      </m:r>
                                    </m:e>
                                    <m:sub>
                                      <m:r>
                                        <a:rPr lang="en-US" sz="2400" i="1">
                                          <a:solidFill>
                                            <a:schemeClr val="bg1">
                                              <a:lumMod val="85000"/>
                                            </a:schemeClr>
                                          </a:solidFill>
                                          <a:latin typeface="Cambria Math" panose="02040503050406030204" pitchFamily="18" charset="0"/>
                                        </a:rPr>
                                        <m:t>2</m:t>
                                      </m:r>
                                    </m:sub>
                                  </m:sSub>
                                  <m:r>
                                    <a:rPr lang="en-US" sz="2400" i="1">
                                      <a:solidFill>
                                        <a:schemeClr val="bg1">
                                          <a:lumMod val="85000"/>
                                        </a:schemeClr>
                                      </a:solidFill>
                                      <a:latin typeface="Cambria Math" panose="02040503050406030204" pitchFamily="18" charset="0"/>
                                    </a:rPr>
                                    <m:t>(</m:t>
                                  </m:r>
                                  <m:r>
                                    <a:rPr lang="en-US" sz="2400" i="1">
                                      <a:solidFill>
                                        <a:schemeClr val="bg1">
                                          <a:lumMod val="85000"/>
                                        </a:schemeClr>
                                      </a:solidFill>
                                      <a:latin typeface="Cambria Math" panose="02040503050406030204" pitchFamily="18" charset="0"/>
                                    </a:rPr>
                                    <m:t>𝑡</m:t>
                                  </m:r>
                                  <m:r>
                                    <a:rPr lang="en-US" sz="2400" i="1">
                                      <a:solidFill>
                                        <a:schemeClr val="bg1">
                                          <a:lumMod val="85000"/>
                                        </a:schemeClr>
                                      </a:solidFill>
                                      <a:latin typeface="Cambria Math" panose="02040503050406030204" pitchFamily="18" charset="0"/>
                                    </a:rPr>
                                    <m:t>)</m:t>
                                  </m:r>
                                </m:e>
                              </m:d>
                            </m:num>
                            <m:den>
                              <m:d>
                                <m:dPr>
                                  <m:begChr m:val="|"/>
                                  <m:endChr m:val="|"/>
                                  <m:ctrlPr>
                                    <a:rPr lang="en-US" sz="2400" i="1">
                                      <a:solidFill>
                                        <a:schemeClr val="bg1">
                                          <a:lumMod val="85000"/>
                                        </a:schemeClr>
                                      </a:solidFill>
                                      <a:latin typeface="Cambria Math" panose="02040503050406030204" pitchFamily="18" charset="0"/>
                                    </a:rPr>
                                  </m:ctrlPr>
                                </m:dPr>
                                <m:e>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𝜏</m:t>
                                      </m:r>
                                    </m:e>
                                    <m:sub>
                                      <m:r>
                                        <a:rPr lang="en-US" sz="2400" i="1">
                                          <a:solidFill>
                                            <a:schemeClr val="bg1">
                                              <a:lumMod val="85000"/>
                                            </a:schemeClr>
                                          </a:solidFill>
                                          <a:latin typeface="Cambria Math" panose="02040503050406030204" pitchFamily="18" charset="0"/>
                                        </a:rPr>
                                        <m:t>1</m:t>
                                      </m:r>
                                    </m:sub>
                                  </m:sSub>
                                  <m:d>
                                    <m:dPr>
                                      <m:ctrlPr>
                                        <a:rPr lang="en-US" sz="2400" i="1">
                                          <a:solidFill>
                                            <a:schemeClr val="bg1">
                                              <a:lumMod val="85000"/>
                                            </a:schemeClr>
                                          </a:solidFill>
                                          <a:latin typeface="Cambria Math" panose="02040503050406030204" pitchFamily="18" charset="0"/>
                                        </a:rPr>
                                      </m:ctrlPr>
                                    </m:dPr>
                                    <m:e>
                                      <m:r>
                                        <a:rPr lang="en-US" sz="2400" i="1">
                                          <a:solidFill>
                                            <a:schemeClr val="bg1">
                                              <a:lumMod val="85000"/>
                                            </a:schemeClr>
                                          </a:solidFill>
                                          <a:latin typeface="Cambria Math" panose="02040503050406030204" pitchFamily="18" charset="0"/>
                                        </a:rPr>
                                        <m:t>0</m:t>
                                      </m:r>
                                    </m:e>
                                  </m:d>
                                  <m:r>
                                    <a:rPr lang="en-US" sz="2400" i="1">
                                      <a:solidFill>
                                        <a:schemeClr val="bg1">
                                          <a:lumMod val="85000"/>
                                        </a:schemeClr>
                                      </a:solidFill>
                                      <a:latin typeface="Cambria Math" panose="02040503050406030204" pitchFamily="18" charset="0"/>
                                    </a:rPr>
                                    <m:t>−</m:t>
                                  </m:r>
                                  <m:sSub>
                                    <m:sSubPr>
                                      <m:ctrlPr>
                                        <a:rPr lang="en-US" sz="2400" i="1">
                                          <a:solidFill>
                                            <a:schemeClr val="bg1">
                                              <a:lumMod val="85000"/>
                                            </a:schemeClr>
                                          </a:solidFill>
                                          <a:latin typeface="Cambria Math" panose="02040503050406030204" pitchFamily="18" charset="0"/>
                                        </a:rPr>
                                      </m:ctrlPr>
                                    </m:sSubPr>
                                    <m:e>
                                      <m:r>
                                        <a:rPr lang="en-US" sz="2400" i="1">
                                          <a:solidFill>
                                            <a:schemeClr val="bg1">
                                              <a:lumMod val="85000"/>
                                            </a:schemeClr>
                                          </a:solidFill>
                                          <a:latin typeface="Cambria Math" panose="02040503050406030204" pitchFamily="18" charset="0"/>
                                        </a:rPr>
                                        <m:t>𝜏</m:t>
                                      </m:r>
                                    </m:e>
                                    <m:sub>
                                      <m:r>
                                        <a:rPr lang="en-US" sz="2400" i="1">
                                          <a:solidFill>
                                            <a:schemeClr val="bg1">
                                              <a:lumMod val="85000"/>
                                            </a:schemeClr>
                                          </a:solidFill>
                                          <a:latin typeface="Cambria Math" panose="02040503050406030204" pitchFamily="18" charset="0"/>
                                        </a:rPr>
                                        <m:t>2</m:t>
                                      </m:r>
                                    </m:sub>
                                  </m:sSub>
                                  <m:r>
                                    <a:rPr lang="en-US" sz="2400" i="1">
                                      <a:solidFill>
                                        <a:schemeClr val="bg1">
                                          <a:lumMod val="85000"/>
                                        </a:schemeClr>
                                      </a:solidFill>
                                      <a:latin typeface="Cambria Math" panose="02040503050406030204" pitchFamily="18" charset="0"/>
                                    </a:rPr>
                                    <m:t>(0)</m:t>
                                  </m:r>
                                </m:e>
                              </m:d>
                            </m:den>
                          </m:f>
                          <m:r>
                            <a:rPr lang="en-US" sz="2400" i="1">
                              <a:solidFill>
                                <a:schemeClr val="bg1">
                                  <a:lumMod val="85000"/>
                                </a:schemeClr>
                              </a:solidFill>
                              <a:latin typeface="Cambria Math" panose="02040503050406030204" pitchFamily="18" charset="0"/>
                            </a:rPr>
                            <m:t>≤</m:t>
                          </m:r>
                          <m:r>
                            <a:rPr lang="en-US" sz="2400" i="1">
                              <a:solidFill>
                                <a:schemeClr val="bg1">
                                  <a:lumMod val="85000"/>
                                </a:schemeClr>
                              </a:solidFill>
                              <a:latin typeface="Cambria Math" panose="02040503050406030204" pitchFamily="18" charset="0"/>
                            </a:rPr>
                            <m:t>𝛾</m:t>
                          </m:r>
                          <m:r>
                            <a:rPr lang="en-US" sz="2400" i="1">
                              <a:solidFill>
                                <a:schemeClr val="bg1">
                                  <a:lumMod val="85000"/>
                                </a:schemeClr>
                              </a:solidFill>
                              <a:latin typeface="Cambria Math" panose="02040503050406030204" pitchFamily="18" charset="0"/>
                            </a:rPr>
                            <m:t>𝑡</m:t>
                          </m:r>
                          <m:r>
                            <a:rPr lang="en-US" sz="2400" i="1">
                              <a:solidFill>
                                <a:schemeClr val="bg1">
                                  <a:lumMod val="85000"/>
                                </a:schemeClr>
                              </a:solidFill>
                              <a:latin typeface="Cambria Math" panose="02040503050406030204" pitchFamily="18" charset="0"/>
                            </a:rPr>
                            <m:t>+</m:t>
                          </m:r>
                          <m:func>
                            <m:funcPr>
                              <m:ctrlPr>
                                <a:rPr lang="en-US" sz="2400" i="1">
                                  <a:solidFill>
                                    <a:schemeClr val="bg1">
                                      <a:lumMod val="85000"/>
                                    </a:schemeClr>
                                  </a:solidFill>
                                  <a:latin typeface="Cambria Math" panose="02040503050406030204" pitchFamily="18" charset="0"/>
                                </a:rPr>
                              </m:ctrlPr>
                            </m:funcPr>
                            <m:fName>
                              <m:r>
                                <m:rPr>
                                  <m:sty m:val="p"/>
                                </m:rPr>
                                <a:rPr lang="en-US" sz="2400">
                                  <a:solidFill>
                                    <a:schemeClr val="bg1">
                                      <a:lumMod val="85000"/>
                                    </a:schemeClr>
                                  </a:solidFill>
                                  <a:latin typeface="Cambria Math" panose="02040503050406030204" pitchFamily="18" charset="0"/>
                                </a:rPr>
                                <m:t>ln</m:t>
                              </m:r>
                            </m:fName>
                            <m:e>
                              <m:r>
                                <a:rPr lang="en-US" sz="2400" i="1">
                                  <a:solidFill>
                                    <a:schemeClr val="bg1">
                                      <a:lumMod val="85000"/>
                                    </a:schemeClr>
                                  </a:solidFill>
                                  <a:latin typeface="Cambria Math" panose="02040503050406030204" pitchFamily="18" charset="0"/>
                                </a:rPr>
                                <m:t>𝐾</m:t>
                              </m:r>
                            </m:e>
                          </m:func>
                        </m:e>
                      </m:func>
                    </m:oMath>
                  </m:oMathPara>
                </a14:m>
                <a:endParaRPr lang="en-US" sz="2400" dirty="0">
                  <a:solidFill>
                    <a:schemeClr val="bg1">
                      <a:lumMod val="85000"/>
                    </a:schemeClr>
                  </a:solidFill>
                </a:endParaRPr>
              </a:p>
              <a:p>
                <a:pPr marL="0" indent="0">
                  <a:lnSpc>
                    <a:spcPct val="100000"/>
                  </a:lnSpc>
                  <a:spcBef>
                    <a:spcPts val="600"/>
                  </a:spcBef>
                  <a:spcAft>
                    <a:spcPts val="600"/>
                  </a:spcAft>
                  <a:buNone/>
                </a:pPr>
                <a:r>
                  <a:rPr lang="en-US" sz="2400" dirty="0">
                    <a:solidFill>
                      <a:schemeClr val="bg1">
                        <a:lumMod val="85000"/>
                      </a:schemeClr>
                    </a:solidFill>
                  </a:rPr>
                  <a:t>Familiar problem of learning linear separators</a:t>
                </a:r>
              </a:p>
            </p:txBody>
          </p:sp>
        </mc:Choice>
        <mc:Fallback xmlns="">
          <p:sp>
            <p:nvSpPr>
              <p:cNvPr id="5" name="Content Placeholder 2">
                <a:extLst>
                  <a:ext uri="{FF2B5EF4-FFF2-40B4-BE49-F238E27FC236}">
                    <a16:creationId xmlns:a16="http://schemas.microsoft.com/office/drawing/2014/main" xmlns:a14="http://schemas.microsoft.com/office/drawing/2010/main" xmlns="" id="{3521D623-BF5A-4FF1-A035-5581501007A5}"/>
                  </a:ext>
                </a:extLst>
              </p:cNvPr>
              <p:cNvSpPr txBox="1">
                <a:spLocks noRot="1" noChangeAspect="1" noMove="1" noResize="1" noEditPoints="1" noAdjustHandles="1" noChangeArrowheads="1" noChangeShapeType="1" noTextEdit="1"/>
              </p:cNvSpPr>
              <p:nvPr/>
            </p:nvSpPr>
            <p:spPr>
              <a:xfrm>
                <a:off x="845127" y="1731818"/>
                <a:ext cx="5983574" cy="2790044"/>
              </a:xfrm>
              <a:prstGeom prst="rect">
                <a:avLst/>
              </a:prstGeom>
              <a:blipFill rotWithShape="0">
                <a:blip r:embed="rId3"/>
                <a:stretch>
                  <a:fillRect l="-3160" t="-2183" r="-2446" b="-70087"/>
                </a:stretch>
              </a:blipFill>
            </p:spPr>
            <p:txBody>
              <a:bodyPr/>
              <a:lstStyle/>
              <a:p>
                <a:r>
                  <a:rPr lang="en-US">
                    <a:noFill/>
                  </a:rPr>
                  <a:t> </a:t>
                </a:r>
              </a:p>
            </p:txBody>
          </p:sp>
        </mc:Fallback>
      </mc:AlternateContent>
      <p:grpSp>
        <p:nvGrpSpPr>
          <p:cNvPr id="17" name="Group 16"/>
          <p:cNvGrpSpPr/>
          <p:nvPr/>
        </p:nvGrpSpPr>
        <p:grpSpPr>
          <a:xfrm>
            <a:off x="7060367" y="1728393"/>
            <a:ext cx="1783830" cy="1576907"/>
            <a:chOff x="6605671" y="1728393"/>
            <a:chExt cx="2238526" cy="1978858"/>
          </a:xfrm>
        </p:grpSpPr>
        <p:sp>
          <p:nvSpPr>
            <p:cNvPr id="6" name="Rounded Rectangle 5"/>
            <p:cNvSpPr/>
            <p:nvPr/>
          </p:nvSpPr>
          <p:spPr>
            <a:xfrm>
              <a:off x="6616888" y="1728393"/>
              <a:ext cx="2227305" cy="1978858"/>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cxnSp>
          <p:nvCxnSpPr>
            <p:cNvPr id="8" name="Curved Connector 7"/>
            <p:cNvCxnSpPr/>
            <p:nvPr/>
          </p:nvCxnSpPr>
          <p:spPr>
            <a:xfrm>
              <a:off x="6654430" y="2204747"/>
              <a:ext cx="2189767" cy="850209"/>
            </a:xfrm>
            <a:prstGeom prst="curvedConnector3">
              <a:avLst>
                <a:gd name="adj1" fmla="val 50000"/>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Curved Connector 8"/>
            <p:cNvCxnSpPr/>
            <p:nvPr/>
          </p:nvCxnSpPr>
          <p:spPr>
            <a:xfrm>
              <a:off x="6605671" y="2398007"/>
              <a:ext cx="2189767" cy="892957"/>
            </a:xfrm>
            <a:prstGeom prst="curvedConnector3">
              <a:avLst>
                <a:gd name="adj1" fmla="val 50000"/>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a:off x="6658309" y="1886997"/>
              <a:ext cx="2174667" cy="892957"/>
            </a:xfrm>
            <a:prstGeom prst="curvedConnector3">
              <a:avLst>
                <a:gd name="adj1" fmla="val 64618"/>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a:off x="6658309" y="2046272"/>
              <a:ext cx="2174667" cy="892957"/>
            </a:xfrm>
            <a:prstGeom prst="curvedConnector3">
              <a:avLst>
                <a:gd name="adj1" fmla="val 57035"/>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3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F5EB-00C8-47E1-96E6-861F9951DA94}"/>
              </a:ext>
            </a:extLst>
          </p:cNvPr>
          <p:cNvSpPr>
            <a:spLocks noGrp="1"/>
          </p:cNvSpPr>
          <p:nvPr>
            <p:ph type="title"/>
          </p:nvPr>
        </p:nvSpPr>
        <p:spPr/>
        <p:txBody>
          <a:bodyPr/>
          <a:lstStyle/>
          <a:p>
            <a:r>
              <a:rPr lang="en-US" dirty="0"/>
              <a:t>Learning linear separators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EF7524-329F-4ADC-BE03-79679A9388AB}"/>
                  </a:ext>
                </a:extLst>
              </p:cNvPr>
              <p:cNvSpPr>
                <a:spLocks noGrp="1"/>
              </p:cNvSpPr>
              <p:nvPr>
                <p:ph idx="1"/>
              </p:nvPr>
            </p:nvSpPr>
            <p:spPr>
              <a:xfrm>
                <a:off x="838200" y="1498600"/>
                <a:ext cx="7604964" cy="3833734"/>
              </a:xfrm>
            </p:spPr>
            <p:txBody>
              <a:bodyPr>
                <a:noAutofit/>
              </a:bodyPr>
              <a:lstStyle/>
              <a:p>
                <a:pPr marL="0" indent="0">
                  <a:spcBef>
                    <a:spcPts val="600"/>
                  </a:spcBef>
                  <a:spcAft>
                    <a:spcPts val="600"/>
                  </a:spcAft>
                  <a:buNone/>
                </a:pPr>
                <a:r>
                  <a:rPr lang="en-US" sz="2400" dirty="0"/>
                  <a:t>For a subset </a:t>
                </a:r>
                <a14:m>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Γ</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ℝ</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ℝ</m:t>
                    </m:r>
                  </m:oMath>
                </a14:m>
                <a:r>
                  <a:rPr lang="en-US" sz="2400" dirty="0"/>
                  <a:t>, a linear separator is a pair </a:t>
                </a:r>
                <a14:m>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𝑏</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ℝ</m:t>
                        </m:r>
                      </m:e>
                      <m:sup>
                        <m:r>
                          <a:rPr lang="en-US" sz="2400" b="0" i="1" smtClean="0">
                            <a:latin typeface="Cambria Math" panose="02040503050406030204" pitchFamily="18" charset="0"/>
                          </a:rPr>
                          <m:t>2</m:t>
                        </m:r>
                      </m:sup>
                    </m:sSup>
                  </m:oMath>
                </a14:m>
                <a:r>
                  <a:rPr lang="en-US" sz="2400" dirty="0"/>
                  <a:t> such that </a:t>
                </a:r>
                <a14:m>
                  <m:oMath xmlns:m="http://schemas.openxmlformats.org/officeDocument/2006/math">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e>
                    </m:d>
                    <m:r>
                      <a:rPr lang="en-US" sz="2400" i="1">
                        <a:latin typeface="Cambria Math" panose="02040503050406030204" pitchFamily="18" charset="0"/>
                      </a:rPr>
                      <m:t>∈</m:t>
                    </m:r>
                    <m:r>
                      <m:rPr>
                        <m:sty m:val="p"/>
                      </m:rPr>
                      <a:rPr lang="en-US" sz="2400">
                        <a:latin typeface="Cambria Math" panose="02040503050406030204" pitchFamily="18" charset="0"/>
                      </a:rPr>
                      <m:t>Γ</m:t>
                    </m:r>
                    <m:r>
                      <a:rPr lang="en-US" sz="2400">
                        <a:latin typeface="Cambria Math" panose="02040503050406030204" pitchFamily="18" charset="0"/>
                      </a:rPr>
                      <m:t>, </m:t>
                    </m:r>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𝑎𝑦</m:t>
                    </m:r>
                    <m:r>
                      <a:rPr lang="en-US" sz="2400" i="1">
                        <a:latin typeface="Cambria Math" panose="02040503050406030204" pitchFamily="18" charset="0"/>
                      </a:rPr>
                      <m:t>+</m:t>
                    </m:r>
                    <m:r>
                      <a:rPr lang="en-US" sz="2400" i="1">
                        <a:latin typeface="Cambria Math" panose="02040503050406030204" pitchFamily="18" charset="0"/>
                      </a:rPr>
                      <m:t>𝑏</m:t>
                    </m:r>
                  </m:oMath>
                </a14:m>
                <a:endParaRPr lang="en-US" sz="2400" dirty="0"/>
              </a:p>
              <a:p>
                <a:pPr marL="0" indent="0">
                  <a:spcBef>
                    <a:spcPts val="600"/>
                  </a:spcBef>
                  <a:spcAft>
                    <a:spcPts val="600"/>
                  </a:spcAft>
                  <a:buNone/>
                </a:pPr>
                <a:r>
                  <a:rPr lang="en-US" sz="2400" dirty="0">
                    <a:solidFill>
                      <a:srgbClr val="00B0F0"/>
                    </a:solidFill>
                  </a:rPr>
                  <a:t>Algorithm:</a:t>
                </a:r>
              </a:p>
              <a:p>
                <a:pPr marL="0" indent="0">
                  <a:spcBef>
                    <a:spcPts val="600"/>
                  </a:spcBef>
                  <a:spcAft>
                    <a:spcPts val="600"/>
                  </a:spcAft>
                  <a:buNone/>
                </a:pPr>
                <a:r>
                  <a:rPr lang="en-US" sz="2400" dirty="0"/>
                  <a:t>1. Draw </a:t>
                </a:r>
                <a14:m>
                  <m:oMath xmlns:m="http://schemas.openxmlformats.org/officeDocument/2006/math">
                    <m:r>
                      <a:rPr lang="en-US" sz="2400" i="1" dirty="0">
                        <a:latin typeface="Cambria Math" panose="02040503050406030204" pitchFamily="18" charset="0"/>
                      </a:rPr>
                      <m:t>𝑘</m:t>
                    </m:r>
                  </m:oMath>
                </a14:m>
                <a:r>
                  <a:rPr lang="en-US" sz="2400" dirty="0"/>
                  <a:t> pairs </a:t>
                </a:r>
                <a14:m>
                  <m:oMath xmlns:m="http://schemas.openxmlformats.org/officeDocument/2006/math">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1</m:t>
                            </m:r>
                          </m:sub>
                        </m:sSub>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𝑘</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𝑘</m:t>
                        </m:r>
                      </m:sub>
                    </m:sSub>
                    <m:r>
                      <a:rPr lang="en-US" sz="2400" i="1">
                        <a:latin typeface="Cambria Math" panose="02040503050406030204" pitchFamily="18" charset="0"/>
                      </a:rPr>
                      <m:t>)</m:t>
                    </m:r>
                  </m:oMath>
                </a14:m>
                <a:r>
                  <a:rPr lang="en-US" sz="2400" dirty="0"/>
                  <a:t> from </a:t>
                </a:r>
                <a14:m>
                  <m:oMath xmlns:m="http://schemas.openxmlformats.org/officeDocument/2006/math">
                    <m:r>
                      <m:rPr>
                        <m:sty m:val="p"/>
                      </m:rPr>
                      <a:rPr lang="en-US" sz="2400">
                        <a:latin typeface="Cambria Math" panose="02040503050406030204" pitchFamily="18" charset="0"/>
                      </a:rPr>
                      <m:t>Γ</m:t>
                    </m:r>
                  </m:oMath>
                </a14:m>
                <a:r>
                  <a:rPr lang="en-US" sz="2400" dirty="0"/>
                  <a:t> according to </a:t>
                </a:r>
                <a14:m>
                  <m:oMath xmlns:m="http://schemas.openxmlformats.org/officeDocument/2006/math">
                    <m:r>
                      <a:rPr lang="en-US" sz="2400" i="1">
                        <a:latin typeface="Cambria Math" panose="02040503050406030204" pitchFamily="18" charset="0"/>
                      </a:rPr>
                      <m:t>𝒟</m:t>
                    </m:r>
                  </m:oMath>
                </a14:m>
                <a:r>
                  <a:rPr lang="en-US" sz="2400" dirty="0"/>
                  <a:t>.</a:t>
                </a:r>
              </a:p>
              <a:p>
                <a:pPr marL="0" indent="0">
                  <a:spcBef>
                    <a:spcPts val="600"/>
                  </a:spcBef>
                  <a:spcAft>
                    <a:spcPts val="600"/>
                  </a:spcAft>
                  <a:buNone/>
                </a:pPr>
                <a:r>
                  <a:rPr lang="en-US" sz="2400" dirty="0"/>
                  <a:t>2. Find </a:t>
                </a:r>
                <a14:m>
                  <m:oMath xmlns:m="http://schemas.openxmlformats.org/officeDocument/2006/math">
                    <m:d>
                      <m:dPr>
                        <m:ctrlPr>
                          <a:rPr lang="en-US" sz="2400" i="1" dirty="0">
                            <a:latin typeface="Cambria Math" panose="02040503050406030204" pitchFamily="18" charset="0"/>
                          </a:rPr>
                        </m:ctrlPr>
                      </m:dPr>
                      <m:e>
                        <m:r>
                          <a:rPr lang="en-US" sz="2400" i="1" dirty="0">
                            <a:latin typeface="Cambria Math" panose="02040503050406030204" pitchFamily="18" charset="0"/>
                          </a:rPr>
                          <m:t>𝑎</m:t>
                        </m:r>
                        <m:r>
                          <a:rPr lang="en-US" sz="2400" i="1" dirty="0">
                            <a:latin typeface="Cambria Math" panose="02040503050406030204" pitchFamily="18" charset="0"/>
                          </a:rPr>
                          <m:t>,</m:t>
                        </m:r>
                        <m:r>
                          <a:rPr lang="en-US" sz="2400" i="1" dirty="0">
                            <a:latin typeface="Cambria Math" panose="02040503050406030204" pitchFamily="18" charset="0"/>
                          </a:rPr>
                          <m:t>𝑏</m:t>
                        </m:r>
                      </m:e>
                    </m:d>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ℝ</m:t>
                        </m:r>
                      </m:e>
                      <m:sup>
                        <m:r>
                          <a:rPr lang="en-US" sz="2400" i="1" dirty="0">
                            <a:latin typeface="Cambria Math" panose="02040503050406030204" pitchFamily="18" charset="0"/>
                          </a:rPr>
                          <m:t>2</m:t>
                        </m:r>
                      </m:sup>
                    </m:sSup>
                  </m:oMath>
                </a14:m>
                <a:r>
                  <a:rPr lang="en-US" sz="2400" dirty="0"/>
                  <a:t> </a:t>
                </a:r>
                <a:r>
                  <a:rPr lang="en-US" sz="2400" dirty="0" err="1"/>
                  <a:t>s.t.</a:t>
                </a:r>
                <a:r>
                  <a:rPr lang="en-US" sz="2400" dirty="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𝑖</m:t>
                        </m:r>
                      </m:sub>
                    </m:sSub>
                    <m:r>
                      <a:rPr lang="en-US" sz="2400" i="1" dirty="0">
                        <a:latin typeface="Cambria Math" panose="02040503050406030204" pitchFamily="18" charset="0"/>
                      </a:rPr>
                      <m:t>≤</m:t>
                    </m:r>
                    <m:r>
                      <a:rPr lang="en-US" sz="2400" i="1" dirty="0">
                        <a:latin typeface="Cambria Math" panose="02040503050406030204" pitchFamily="18" charset="0"/>
                      </a:rPr>
                      <m:t>𝑎</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𝑦</m:t>
                        </m:r>
                      </m:e>
                      <m:sub>
                        <m:r>
                          <a:rPr lang="en-US" sz="2400" i="1" dirty="0">
                            <a:latin typeface="Cambria Math" panose="02040503050406030204" pitchFamily="18" charset="0"/>
                          </a:rPr>
                          <m:t>𝑖</m:t>
                        </m:r>
                      </m:sub>
                    </m:sSub>
                    <m:r>
                      <a:rPr lang="en-US" sz="2400" i="1" dirty="0">
                        <a:latin typeface="Cambria Math" panose="02040503050406030204" pitchFamily="18" charset="0"/>
                      </a:rPr>
                      <m:t>+</m:t>
                    </m:r>
                    <m:r>
                      <a:rPr lang="en-US" sz="2400" i="1" dirty="0">
                        <a:latin typeface="Cambria Math" panose="02040503050406030204" pitchFamily="18" charset="0"/>
                      </a:rPr>
                      <m:t>𝑏</m:t>
                    </m:r>
                  </m:oMath>
                </a14:m>
                <a:r>
                  <a:rPr lang="en-US" sz="2400" dirty="0"/>
                  <a:t> for all </a:t>
                </a:r>
                <a14:m>
                  <m:oMath xmlns:m="http://schemas.openxmlformats.org/officeDocument/2006/math">
                    <m:r>
                      <a:rPr lang="en-US" sz="2400" i="1">
                        <a:latin typeface="Cambria Math" panose="02040503050406030204" pitchFamily="18" charset="0"/>
                      </a:rPr>
                      <m:t>𝑖</m:t>
                    </m:r>
                    <m:r>
                      <a:rPr lang="en-US" sz="2400" i="1">
                        <a:latin typeface="Cambria Math" panose="02040503050406030204" pitchFamily="18" charset="0"/>
                      </a:rPr>
                      <m:t>∈{1,…, </m:t>
                    </m:r>
                    <m:r>
                      <a:rPr lang="en-US" sz="2400" i="1">
                        <a:latin typeface="Cambria Math" panose="02040503050406030204" pitchFamily="18" charset="0"/>
                      </a:rPr>
                      <m:t>𝑘</m:t>
                    </m:r>
                    <m:r>
                      <a:rPr lang="en-US" sz="2400" i="1">
                        <a:latin typeface="Cambria Math" panose="02040503050406030204" pitchFamily="18" charset="0"/>
                      </a:rPr>
                      <m:t>}</m:t>
                    </m:r>
                  </m:oMath>
                </a14:m>
                <a:r>
                  <a:rPr lang="en-US" sz="2400" dirty="0"/>
                  <a:t>. </a:t>
                </a:r>
              </a:p>
              <a:p>
                <a:pPr marL="0" indent="0">
                  <a:spcBef>
                    <a:spcPts val="600"/>
                  </a:spcBef>
                  <a:spcAft>
                    <a:spcPts val="600"/>
                  </a:spcAft>
                  <a:buNone/>
                </a:pPr>
                <a:r>
                  <a:rPr lang="en-US" sz="2400" b="1" dirty="0">
                    <a:solidFill>
                      <a:srgbClr val="00B0F0"/>
                    </a:solidFill>
                  </a:rPr>
                  <a:t>Proposition [Valiant 84]: </a:t>
                </a:r>
                <a:r>
                  <a:rPr lang="en-US" sz="2400" dirty="0"/>
                  <a:t>Let </a:t>
                </a:r>
                <a14:m>
                  <m:oMath xmlns:m="http://schemas.openxmlformats.org/officeDocument/2006/math">
                    <m:r>
                      <a:rPr lang="en-US" sz="2400" i="1">
                        <a:latin typeface="Cambria Math" panose="02040503050406030204" pitchFamily="18" charset="0"/>
                      </a:rPr>
                      <m:t>𝜖</m:t>
                    </m:r>
                    <m:r>
                      <a:rPr lang="en-US" sz="2400" i="1">
                        <a:latin typeface="Cambria Math" panose="02040503050406030204" pitchFamily="18" charset="0"/>
                      </a:rPr>
                      <m:t>,</m:t>
                    </m:r>
                    <m:r>
                      <a:rPr lang="en-US" sz="2400" i="1">
                        <a:latin typeface="Cambria Math" panose="02040503050406030204" pitchFamily="18" charset="0"/>
                      </a:rPr>
                      <m:t>𝛿</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ℝ</m:t>
                        </m:r>
                      </m:e>
                      <m:sup>
                        <m:r>
                          <a:rPr lang="en-US" sz="2400" i="1">
                            <a:latin typeface="Cambria Math" panose="02040503050406030204" pitchFamily="18" charset="0"/>
                          </a:rPr>
                          <m:t>+</m:t>
                        </m:r>
                      </m:sup>
                    </m:sSup>
                    <m:r>
                      <a:rPr lang="en-US" sz="2400" i="1">
                        <a:latin typeface="Cambria Math" panose="02040503050406030204" pitchFamily="18" charset="0"/>
                      </a:rPr>
                      <m:t>.</m:t>
                    </m:r>
                  </m:oMath>
                </a14:m>
                <a:r>
                  <a:rPr lang="en-US" sz="2400" dirty="0"/>
                  <a:t> If </a:t>
                </a:r>
                <a14:m>
                  <m:oMath xmlns:m="http://schemas.openxmlformats.org/officeDocument/2006/math">
                    <m:r>
                      <a:rPr lang="en-US" sz="2400" i="1" smtClean="0">
                        <a:solidFill>
                          <a:schemeClr val="accent6">
                            <a:lumMod val="75000"/>
                          </a:schemeClr>
                        </a:solidFill>
                        <a:latin typeface="Cambria Math" panose="02040503050406030204" pitchFamily="18" charset="0"/>
                      </a:rPr>
                      <m:t>𝑘</m:t>
                    </m:r>
                    <m:r>
                      <a:rPr lang="en-US" sz="2400" i="1" smtClean="0">
                        <a:solidFill>
                          <a:schemeClr val="accent6">
                            <a:lumMod val="75000"/>
                          </a:schemeClr>
                        </a:solidFill>
                        <a:latin typeface="Cambria Math" panose="02040503050406030204" pitchFamily="18" charset="0"/>
                      </a:rPr>
                      <m:t>≥</m:t>
                    </m:r>
                    <m:f>
                      <m:fPr>
                        <m:ctrlPr>
                          <a:rPr lang="en-US" sz="2400" i="1">
                            <a:solidFill>
                              <a:schemeClr val="accent6">
                                <a:lumMod val="75000"/>
                              </a:schemeClr>
                            </a:solidFill>
                            <a:latin typeface="Cambria Math" panose="02040503050406030204" pitchFamily="18" charset="0"/>
                          </a:rPr>
                        </m:ctrlPr>
                      </m:fPr>
                      <m:num>
                        <m:r>
                          <a:rPr lang="en-US" sz="2400" i="1">
                            <a:solidFill>
                              <a:schemeClr val="accent6">
                                <a:lumMod val="75000"/>
                              </a:schemeClr>
                            </a:solidFill>
                            <a:latin typeface="Cambria Math" panose="02040503050406030204" pitchFamily="18" charset="0"/>
                          </a:rPr>
                          <m:t>1</m:t>
                        </m:r>
                      </m:num>
                      <m:den>
                        <m:r>
                          <a:rPr lang="en-US" sz="2400" i="1">
                            <a:solidFill>
                              <a:schemeClr val="accent6">
                                <a:lumMod val="75000"/>
                              </a:schemeClr>
                            </a:solidFill>
                            <a:latin typeface="Cambria Math" panose="02040503050406030204" pitchFamily="18" charset="0"/>
                          </a:rPr>
                          <m:t>𝜖</m:t>
                        </m:r>
                      </m:den>
                    </m:f>
                    <m:func>
                      <m:funcPr>
                        <m:ctrlPr>
                          <a:rPr lang="en-US" sz="2400" i="1">
                            <a:solidFill>
                              <a:schemeClr val="accent6">
                                <a:lumMod val="75000"/>
                              </a:schemeClr>
                            </a:solidFill>
                            <a:latin typeface="Cambria Math" panose="02040503050406030204" pitchFamily="18" charset="0"/>
                          </a:rPr>
                        </m:ctrlPr>
                      </m:funcPr>
                      <m:fName>
                        <m:r>
                          <m:rPr>
                            <m:sty m:val="p"/>
                          </m:rPr>
                          <a:rPr lang="en-US" sz="2400">
                            <a:solidFill>
                              <a:schemeClr val="accent6">
                                <a:lumMod val="75000"/>
                              </a:schemeClr>
                            </a:solidFill>
                            <a:latin typeface="Cambria Math" panose="02040503050406030204" pitchFamily="18" charset="0"/>
                          </a:rPr>
                          <m:t>ln</m:t>
                        </m:r>
                      </m:fName>
                      <m:e>
                        <m:f>
                          <m:fPr>
                            <m:ctrlPr>
                              <a:rPr lang="en-US" sz="2400" i="1">
                                <a:solidFill>
                                  <a:schemeClr val="accent6">
                                    <a:lumMod val="75000"/>
                                  </a:schemeClr>
                                </a:solidFill>
                                <a:latin typeface="Cambria Math" panose="02040503050406030204" pitchFamily="18" charset="0"/>
                              </a:rPr>
                            </m:ctrlPr>
                          </m:fPr>
                          <m:num>
                            <m:r>
                              <a:rPr lang="en-US" sz="2400" i="1">
                                <a:solidFill>
                                  <a:schemeClr val="accent6">
                                    <a:lumMod val="75000"/>
                                  </a:schemeClr>
                                </a:solidFill>
                                <a:latin typeface="Cambria Math" panose="02040503050406030204" pitchFamily="18" charset="0"/>
                              </a:rPr>
                              <m:t>1</m:t>
                            </m:r>
                          </m:num>
                          <m:den>
                            <m:r>
                              <a:rPr lang="en-US" sz="2400" i="1">
                                <a:solidFill>
                                  <a:schemeClr val="accent6">
                                    <a:lumMod val="75000"/>
                                  </a:schemeClr>
                                </a:solidFill>
                                <a:latin typeface="Cambria Math" panose="02040503050406030204" pitchFamily="18" charset="0"/>
                              </a:rPr>
                              <m:t>𝛿</m:t>
                            </m:r>
                          </m:den>
                        </m:f>
                      </m:e>
                    </m:func>
                  </m:oMath>
                </a14:m>
                <a:r>
                  <a:rPr lang="en-US" sz="2400" dirty="0"/>
                  <a:t> then with probability </a:t>
                </a:r>
                <a14:m>
                  <m:oMath xmlns:m="http://schemas.openxmlformats.org/officeDocument/2006/math">
                    <m:r>
                      <a:rPr lang="en-US" sz="2400" i="1">
                        <a:latin typeface="Cambria Math" panose="02040503050406030204" pitchFamily="18" charset="0"/>
                      </a:rPr>
                      <m:t>1−</m:t>
                    </m:r>
                    <m:r>
                      <a:rPr lang="en-US" sz="2400" i="1">
                        <a:latin typeface="Cambria Math" panose="02040503050406030204" pitchFamily="18" charset="0"/>
                      </a:rPr>
                      <m:t>𝛿</m:t>
                    </m:r>
                  </m:oMath>
                </a14:m>
                <a:r>
                  <a:rPr lang="en-US" sz="2400" dirty="0"/>
                  <a:t>, the above algorithm finds </a:t>
                </a:r>
                <a14:m>
                  <m:oMath xmlns:m="http://schemas.openxmlformats.org/officeDocument/2006/math">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r>
                      <a:rPr lang="en-US" sz="2400" i="1">
                        <a:latin typeface="Cambria Math" panose="02040503050406030204" pitchFamily="18" charset="0"/>
                      </a:rPr>
                      <m:t>𝑏</m:t>
                    </m:r>
                    <m:r>
                      <a:rPr lang="en-US" sz="2400" i="1">
                        <a:latin typeface="Cambria Math" panose="02040503050406030204" pitchFamily="18" charset="0"/>
                      </a:rPr>
                      <m:t>)</m:t>
                    </m:r>
                  </m:oMath>
                </a14:m>
                <a:r>
                  <a:rPr lang="en-US" sz="2400" dirty="0"/>
                  <a:t> such that </a:t>
                </a:r>
                <a14:m>
                  <m:oMath xmlns:m="http://schemas.openxmlformats.org/officeDocument/2006/math">
                    <m:r>
                      <a:rPr lang="en-US" sz="2400" i="1" smtClean="0">
                        <a:solidFill>
                          <a:schemeClr val="accent6">
                            <a:lumMod val="75000"/>
                          </a:schemeClr>
                        </a:solidFill>
                        <a:latin typeface="Cambria Math" panose="02040503050406030204" pitchFamily="18" charset="0"/>
                      </a:rPr>
                      <m:t>𝑒𝑟</m:t>
                    </m:r>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𝑟</m:t>
                        </m:r>
                      </m:e>
                      <m:sub>
                        <m:r>
                          <a:rPr lang="en-US" sz="2400" i="1">
                            <a:solidFill>
                              <a:schemeClr val="accent6">
                                <a:lumMod val="75000"/>
                              </a:schemeClr>
                            </a:solidFill>
                            <a:latin typeface="Cambria Math" panose="02040503050406030204" pitchFamily="18" charset="0"/>
                          </a:rPr>
                          <m:t>𝒟</m:t>
                        </m:r>
                      </m:sub>
                    </m:sSub>
                    <m:d>
                      <m:dPr>
                        <m:ctrlPr>
                          <a:rPr lang="en-US" sz="2400" i="1">
                            <a:solidFill>
                              <a:schemeClr val="accent6">
                                <a:lumMod val="75000"/>
                              </a:schemeClr>
                            </a:solidFill>
                            <a:latin typeface="Cambria Math" panose="02040503050406030204" pitchFamily="18" charset="0"/>
                          </a:rPr>
                        </m:ctrlPr>
                      </m:dPr>
                      <m:e>
                        <m:r>
                          <a:rPr lang="en-US" sz="2400" i="1">
                            <a:solidFill>
                              <a:schemeClr val="accent6">
                                <a:lumMod val="75000"/>
                              </a:schemeClr>
                            </a:solidFill>
                            <a:latin typeface="Cambria Math" panose="02040503050406030204" pitchFamily="18" charset="0"/>
                          </a:rPr>
                          <m:t>𝑎</m:t>
                        </m:r>
                        <m:r>
                          <a:rPr lang="en-US" sz="2400" i="1">
                            <a:solidFill>
                              <a:schemeClr val="accent6">
                                <a:lumMod val="75000"/>
                              </a:schemeClr>
                            </a:solidFill>
                            <a:latin typeface="Cambria Math" panose="02040503050406030204" pitchFamily="18" charset="0"/>
                          </a:rPr>
                          <m:t>,</m:t>
                        </m:r>
                        <m:r>
                          <a:rPr lang="en-US" sz="2400" i="1">
                            <a:solidFill>
                              <a:schemeClr val="accent6">
                                <a:lumMod val="75000"/>
                              </a:schemeClr>
                            </a:solidFill>
                            <a:latin typeface="Cambria Math" panose="02040503050406030204" pitchFamily="18" charset="0"/>
                          </a:rPr>
                          <m:t>𝑏</m:t>
                        </m:r>
                      </m:e>
                    </m:d>
                    <m:r>
                      <a:rPr lang="en-US" sz="2400" b="0" i="1" smtClean="0">
                        <a:solidFill>
                          <a:schemeClr val="accent6">
                            <a:lumMod val="75000"/>
                          </a:schemeClr>
                        </a:solidFill>
                        <a:latin typeface="Cambria Math" charset="0"/>
                      </a:rPr>
                      <m:t>=</m:t>
                    </m:r>
                  </m:oMath>
                </a14:m>
                <a:r>
                  <a:rPr lang="en-US" sz="2400" dirty="0">
                    <a:solidFill>
                      <a:schemeClr val="accent6">
                        <a:lumMod val="75000"/>
                      </a:schemeClr>
                    </a:solidFill>
                  </a:rPr>
                  <a:t> </a:t>
                </a:r>
                <a14:m>
                  <m:oMath xmlns:m="http://schemas.openxmlformats.org/officeDocument/2006/math">
                    <m:r>
                      <a:rPr lang="en-US" sz="2400" i="1" smtClean="0">
                        <a:solidFill>
                          <a:schemeClr val="accent6">
                            <a:lumMod val="75000"/>
                          </a:schemeClr>
                        </a:solidFill>
                        <a:latin typeface="Cambria Math" panose="02040503050406030204" pitchFamily="18" charset="0"/>
                        <a:ea typeface="Cambria Math" panose="02040503050406030204" pitchFamily="18" charset="0"/>
                      </a:rPr>
                      <m:t>𝒟</m:t>
                    </m:r>
                    <m:r>
                      <a:rPr lang="en-US" sz="2400" i="1" smtClean="0">
                        <a:solidFill>
                          <a:schemeClr val="accent6">
                            <a:lumMod val="75000"/>
                          </a:schemeClr>
                        </a:solidFill>
                        <a:latin typeface="Cambria Math" panose="02040503050406030204" pitchFamily="18" charset="0"/>
                        <a:ea typeface="Cambria Math" panose="02040503050406030204" pitchFamily="18" charset="0"/>
                      </a:rPr>
                      <m:t>(</m:t>
                    </m:r>
                    <m:d>
                      <m:dPr>
                        <m:begChr m:val="{"/>
                        <m:endChr m:val="|"/>
                        <m:ctrlPr>
                          <a:rPr lang="en-US" sz="2400" i="1">
                            <a:solidFill>
                              <a:schemeClr val="accent6">
                                <a:lumMod val="75000"/>
                              </a:schemeClr>
                            </a:solidFill>
                            <a:latin typeface="Cambria Math" panose="02040503050406030204" pitchFamily="18" charset="0"/>
                            <a:ea typeface="Cambria Math" panose="02040503050406030204" pitchFamily="18" charset="0"/>
                          </a:rPr>
                        </m:ctrlPr>
                      </m:dPr>
                      <m:e>
                        <m:d>
                          <m:dPr>
                            <m:ctrlPr>
                              <a:rPr lang="en-US" sz="2400" i="1">
                                <a:solidFill>
                                  <a:schemeClr val="accent6">
                                    <a:lumMod val="75000"/>
                                  </a:schemeClr>
                                </a:solidFill>
                                <a:latin typeface="Cambria Math" panose="02040503050406030204" pitchFamily="18" charset="0"/>
                                <a:ea typeface="Cambria Math" panose="02040503050406030204" pitchFamily="18" charset="0"/>
                              </a:rPr>
                            </m:ctrlPr>
                          </m:dPr>
                          <m:e>
                            <m:r>
                              <a:rPr lang="en-US" sz="2400" i="1">
                                <a:solidFill>
                                  <a:schemeClr val="accent6">
                                    <a:lumMod val="75000"/>
                                  </a:schemeClr>
                                </a:solidFill>
                                <a:latin typeface="Cambria Math" panose="02040503050406030204" pitchFamily="18" charset="0"/>
                                <a:ea typeface="Cambria Math" panose="02040503050406030204" pitchFamily="18" charset="0"/>
                              </a:rPr>
                              <m:t>𝑥</m:t>
                            </m:r>
                            <m:r>
                              <a:rPr lang="en-US" sz="2400" i="1">
                                <a:solidFill>
                                  <a:schemeClr val="accent6">
                                    <a:lumMod val="75000"/>
                                  </a:schemeClr>
                                </a:solidFill>
                                <a:latin typeface="Cambria Math" panose="02040503050406030204" pitchFamily="18" charset="0"/>
                                <a:ea typeface="Cambria Math" panose="02040503050406030204" pitchFamily="18" charset="0"/>
                              </a:rPr>
                              <m:t>,</m:t>
                            </m:r>
                            <m:r>
                              <a:rPr lang="en-US" sz="2400" i="1">
                                <a:solidFill>
                                  <a:schemeClr val="accent6">
                                    <a:lumMod val="75000"/>
                                  </a:schemeClr>
                                </a:solidFill>
                                <a:latin typeface="Cambria Math" panose="02040503050406030204" pitchFamily="18" charset="0"/>
                                <a:ea typeface="Cambria Math" panose="02040503050406030204" pitchFamily="18" charset="0"/>
                              </a:rPr>
                              <m:t>𝑦</m:t>
                            </m:r>
                          </m:e>
                        </m:d>
                        <m:r>
                          <a:rPr lang="en-US" sz="2400" i="1">
                            <a:solidFill>
                              <a:schemeClr val="accent6">
                                <a:lumMod val="75000"/>
                              </a:schemeClr>
                            </a:solidFill>
                            <a:latin typeface="Cambria Math" panose="02040503050406030204" pitchFamily="18" charset="0"/>
                            <a:ea typeface="Cambria Math" panose="02040503050406030204" pitchFamily="18" charset="0"/>
                          </a:rPr>
                          <m:t>∈</m:t>
                        </m:r>
                        <m:r>
                          <m:rPr>
                            <m:sty m:val="p"/>
                          </m:rPr>
                          <a:rPr lang="en-US" sz="2400">
                            <a:solidFill>
                              <a:schemeClr val="accent6">
                                <a:lumMod val="75000"/>
                              </a:schemeClr>
                            </a:solidFill>
                            <a:latin typeface="Cambria Math" panose="02040503050406030204" pitchFamily="18" charset="0"/>
                            <a:ea typeface="Cambria Math" panose="02040503050406030204" pitchFamily="18" charset="0"/>
                          </a:rPr>
                          <m:t>Γ</m:t>
                        </m:r>
                        <m:r>
                          <a:rPr lang="en-US" sz="2400" i="1">
                            <a:solidFill>
                              <a:schemeClr val="accent6">
                                <a:lumMod val="75000"/>
                              </a:schemeClr>
                            </a:solidFill>
                            <a:latin typeface="Cambria Math" panose="02040503050406030204" pitchFamily="18" charset="0"/>
                            <a:ea typeface="Cambria Math" panose="02040503050406030204" pitchFamily="18" charset="0"/>
                          </a:rPr>
                          <m:t> </m:t>
                        </m:r>
                      </m:e>
                    </m:d>
                    <m:r>
                      <a:rPr lang="en-US" sz="2400" i="1">
                        <a:solidFill>
                          <a:schemeClr val="accent6">
                            <a:lumMod val="75000"/>
                          </a:schemeClr>
                        </a:solidFill>
                        <a:latin typeface="Cambria Math" panose="02040503050406030204" pitchFamily="18" charset="0"/>
                        <a:ea typeface="Cambria Math" panose="02040503050406030204" pitchFamily="18" charset="0"/>
                      </a:rPr>
                      <m:t> </m:t>
                    </m:r>
                    <m:r>
                      <a:rPr lang="en-US" sz="2400" i="1">
                        <a:solidFill>
                          <a:schemeClr val="accent6">
                            <a:lumMod val="75000"/>
                          </a:schemeClr>
                        </a:solidFill>
                        <a:latin typeface="Cambria Math" panose="02040503050406030204" pitchFamily="18" charset="0"/>
                        <a:ea typeface="Cambria Math" panose="02040503050406030204" pitchFamily="18" charset="0"/>
                      </a:rPr>
                      <m:t>𝑥</m:t>
                    </m:r>
                    <m:r>
                      <a:rPr lang="en-US" sz="2400" i="1">
                        <a:solidFill>
                          <a:schemeClr val="accent6">
                            <a:lumMod val="75000"/>
                          </a:schemeClr>
                        </a:solidFill>
                        <a:latin typeface="Cambria Math" panose="02040503050406030204" pitchFamily="18" charset="0"/>
                        <a:ea typeface="Cambria Math" panose="02040503050406030204" pitchFamily="18" charset="0"/>
                      </a:rPr>
                      <m:t>&gt;</m:t>
                    </m:r>
                    <m:r>
                      <a:rPr lang="en-US" sz="2400" i="1">
                        <a:solidFill>
                          <a:schemeClr val="accent6">
                            <a:lumMod val="75000"/>
                          </a:schemeClr>
                        </a:solidFill>
                        <a:latin typeface="Cambria Math" panose="02040503050406030204" pitchFamily="18" charset="0"/>
                        <a:ea typeface="Cambria Math" panose="02040503050406030204" pitchFamily="18" charset="0"/>
                      </a:rPr>
                      <m:t>𝑎𝑦</m:t>
                    </m:r>
                    <m:r>
                      <a:rPr lang="en-US" sz="2400" i="1">
                        <a:solidFill>
                          <a:schemeClr val="accent6">
                            <a:lumMod val="75000"/>
                          </a:schemeClr>
                        </a:solidFill>
                        <a:latin typeface="Cambria Math" panose="02040503050406030204" pitchFamily="18" charset="0"/>
                        <a:ea typeface="Cambria Math" panose="02040503050406030204" pitchFamily="18" charset="0"/>
                      </a:rPr>
                      <m:t>+</m:t>
                    </m:r>
                    <m:r>
                      <a:rPr lang="en-US" sz="2400" i="1">
                        <a:solidFill>
                          <a:schemeClr val="accent6">
                            <a:lumMod val="75000"/>
                          </a:schemeClr>
                        </a:solidFill>
                        <a:latin typeface="Cambria Math" panose="02040503050406030204" pitchFamily="18" charset="0"/>
                        <a:ea typeface="Cambria Math" panose="02040503050406030204" pitchFamily="18" charset="0"/>
                      </a:rPr>
                      <m:t>𝑏</m:t>
                    </m:r>
                    <m:r>
                      <a:rPr lang="en-US" sz="2400" i="1">
                        <a:solidFill>
                          <a:schemeClr val="accent6">
                            <a:lumMod val="75000"/>
                          </a:schemeClr>
                        </a:solidFill>
                        <a:latin typeface="Cambria Math" panose="02040503050406030204" pitchFamily="18" charset="0"/>
                        <a:ea typeface="Cambria Math" panose="02040503050406030204" pitchFamily="18" charset="0"/>
                      </a:rPr>
                      <m:t>})&lt;</m:t>
                    </m:r>
                    <m:r>
                      <a:rPr lang="en-US" sz="2400" b="0" i="1" smtClean="0">
                        <a:solidFill>
                          <a:schemeClr val="accent6">
                            <a:lumMod val="75000"/>
                          </a:schemeClr>
                        </a:solidFill>
                        <a:latin typeface="Cambria Math" charset="0"/>
                        <a:ea typeface="Cambria Math" panose="02040503050406030204" pitchFamily="18" charset="0"/>
                      </a:rPr>
                      <m:t>𝜖</m:t>
                    </m:r>
                    <m:r>
                      <a:rPr lang="en-US" sz="2400" b="0" i="1" smtClean="0">
                        <a:latin typeface="Cambria Math" charset="0"/>
                        <a:ea typeface="Cambria Math" panose="02040503050406030204" pitchFamily="18" charset="0"/>
                      </a:rPr>
                      <m:t>.</m:t>
                    </m:r>
                  </m:oMath>
                </a14:m>
                <a:endParaRPr lang="en-US" sz="2400" dirty="0"/>
              </a:p>
              <a:p>
                <a:pPr marL="0" indent="0">
                  <a:spcBef>
                    <a:spcPts val="600"/>
                  </a:spcBef>
                  <a:spcAft>
                    <a:spcPts val="600"/>
                  </a:spcAft>
                  <a:buNone/>
                </a:pPr>
                <a:r>
                  <a:rPr lang="en-US" sz="2400" dirty="0"/>
                  <a:t> </a:t>
                </a:r>
              </a:p>
              <a:p>
                <a:pPr marL="0" indent="0">
                  <a:lnSpc>
                    <a:spcPct val="100000"/>
                  </a:lnSpc>
                  <a:buClrTx/>
                  <a:buNone/>
                </a:pPr>
                <a:r>
                  <a:rPr lang="en-US" sz="2400" dirty="0">
                    <a:solidFill>
                      <a:schemeClr val="bg1">
                        <a:lumMod val="85000"/>
                      </a:schemeClr>
                    </a:solidFill>
                  </a:rPr>
                  <a:t>Experience: 96% accuracy for 10 trajectories, &gt;99.9% for 20</a:t>
                </a:r>
              </a:p>
              <a:p>
                <a:pPr marL="0" indent="0">
                  <a:lnSpc>
                    <a:spcPct val="100000"/>
                  </a:lnSpc>
                  <a:buClrTx/>
                  <a:buNone/>
                </a:pPr>
                <a:endParaRPr lang="en-US" sz="2400" dirty="0"/>
              </a:p>
              <a:p>
                <a:pPr marL="0" indent="0">
                  <a:spcBef>
                    <a:spcPts val="600"/>
                  </a:spcBef>
                  <a:spcAft>
                    <a:spcPts val="600"/>
                  </a:spcAft>
                  <a:buNone/>
                </a:pPr>
                <a:endParaRPr lang="en-US" sz="2400" dirty="0"/>
              </a:p>
            </p:txBody>
          </p:sp>
        </mc:Choice>
        <mc:Fallback xmlns="">
          <p:sp>
            <p:nvSpPr>
              <p:cNvPr id="3" name="Content Placeholder 2">
                <a:extLst>
                  <a:ext uri="{FF2B5EF4-FFF2-40B4-BE49-F238E27FC236}">
                    <a16:creationId xmlns:a16="http://schemas.microsoft.com/office/drawing/2014/main" xmlns:a14="http://schemas.microsoft.com/office/drawing/2010/main" xmlns="" id="{15EF7524-329F-4ADC-BE03-79679A9388AB}"/>
                  </a:ext>
                </a:extLst>
              </p:cNvPr>
              <p:cNvSpPr>
                <a:spLocks noGrp="1" noRot="1" noChangeAspect="1" noMove="1" noResize="1" noEditPoints="1" noAdjustHandles="1" noChangeArrowheads="1" noChangeShapeType="1" noTextEdit="1"/>
              </p:cNvSpPr>
              <p:nvPr>
                <p:ph idx="1"/>
              </p:nvPr>
            </p:nvSpPr>
            <p:spPr>
              <a:xfrm>
                <a:off x="838200" y="1498600"/>
                <a:ext cx="7604964" cy="3833734"/>
              </a:xfrm>
              <a:blipFill rotWithShape="0">
                <a:blip r:embed="rId3"/>
                <a:stretch>
                  <a:fillRect l="-1283" b="-3116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EB188FC-6C93-4CE0-A8B1-E7C4374AE90E}"/>
              </a:ext>
            </a:extLst>
          </p:cNvPr>
          <p:cNvSpPr>
            <a:spLocks noGrp="1"/>
          </p:cNvSpPr>
          <p:nvPr>
            <p:ph type="sldNum" sz="quarter" idx="12"/>
          </p:nvPr>
        </p:nvSpPr>
        <p:spPr/>
        <p:txBody>
          <a:bodyPr/>
          <a:lstStyle/>
          <a:p>
            <a:fld id="{4FAB73BC-B049-4115-A692-8D63A059BFB8}" type="slidenum">
              <a:rPr lang="en-US" smtClean="0"/>
              <a:pPr/>
              <a:t>47</a:t>
            </a:fld>
            <a:endParaRPr lang="en-US" dirty="0"/>
          </a:p>
        </p:txBody>
      </p:sp>
      <p:sp>
        <p:nvSpPr>
          <p:cNvPr id="5" name="Content Placeholder 2">
            <a:extLst>
              <a:ext uri="{FF2B5EF4-FFF2-40B4-BE49-F238E27FC236}">
                <a16:creationId xmlns:a16="http://schemas.microsoft.com/office/drawing/2014/main" id="{3521D623-BF5A-4FF1-A035-5581501007A5}"/>
              </a:ext>
            </a:extLst>
          </p:cNvPr>
          <p:cNvSpPr txBox="1">
            <a:spLocks/>
          </p:cNvSpPr>
          <p:nvPr/>
        </p:nvSpPr>
        <p:spPr>
          <a:xfrm>
            <a:off x="711846" y="3755288"/>
            <a:ext cx="3947364" cy="2790044"/>
          </a:xfrm>
          <a:prstGeom prst="rect">
            <a:avLst/>
          </a:prstGeom>
        </p:spPr>
        <p:txBody>
          <a:bodyPr vert="horz" lIns="0" tIns="34290" rIns="0" bIns="3429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Wingdings" panose="05000000000000000000" pitchFamily="2" charset="2"/>
              <a:buChar char="q"/>
              <a:defRPr sz="140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10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10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135372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err="1"/>
              <a:t>DryVR</a:t>
            </a:r>
            <a:endParaRPr lang="en-US" sz="3600" dirty="0"/>
          </a:p>
        </p:txBody>
      </p:sp>
      <p:sp>
        <p:nvSpPr>
          <p:cNvPr id="2" name="Slide Number Placeholder 1"/>
          <p:cNvSpPr>
            <a:spLocks noGrp="1"/>
          </p:cNvSpPr>
          <p:nvPr>
            <p:ph type="sldNum" sz="quarter" idx="12"/>
          </p:nvPr>
        </p:nvSpPr>
        <p:spPr/>
        <p:txBody>
          <a:bodyPr/>
          <a:lstStyle/>
          <a:p>
            <a:fld id="{EAAE5373-EA94-42CD-B08F-88E8C680AB44}" type="slidenum">
              <a:rPr lang="en-US" smtClean="0"/>
              <a:t>48</a:t>
            </a:fld>
            <a:endParaRPr lang="en-US" dirty="0"/>
          </a:p>
        </p:txBody>
      </p:sp>
      <p:grpSp>
        <p:nvGrpSpPr>
          <p:cNvPr id="34" name="Group 33"/>
          <p:cNvGrpSpPr/>
          <p:nvPr/>
        </p:nvGrpSpPr>
        <p:grpSpPr>
          <a:xfrm>
            <a:off x="457200" y="2461918"/>
            <a:ext cx="2491483" cy="2233372"/>
            <a:chOff x="2097741" y="2021270"/>
            <a:chExt cx="4620775" cy="4126089"/>
          </a:xfrm>
        </p:grpSpPr>
        <p:sp>
          <p:nvSpPr>
            <p:cNvPr id="6" name="Rounded Rectangle 5"/>
            <p:cNvSpPr/>
            <p:nvPr/>
          </p:nvSpPr>
          <p:spPr>
            <a:xfrm>
              <a:off x="2097741" y="2021270"/>
              <a:ext cx="1095096" cy="972942"/>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7" name="Rounded Rectangle 6"/>
            <p:cNvSpPr/>
            <p:nvPr/>
          </p:nvSpPr>
          <p:spPr>
            <a:xfrm>
              <a:off x="3824294" y="2021270"/>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 name="Rounded Rectangle 7"/>
            <p:cNvSpPr/>
            <p:nvPr/>
          </p:nvSpPr>
          <p:spPr>
            <a:xfrm>
              <a:off x="5550847" y="2021270"/>
              <a:ext cx="1095096" cy="972942"/>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9" name="Arc 8"/>
            <p:cNvSpPr/>
            <p:nvPr/>
          </p:nvSpPr>
          <p:spPr>
            <a:xfrm>
              <a:off x="3180237"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a:off x="4906790"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10800000">
              <a:off x="3192837" y="22078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10800000">
              <a:off x="4925420" y="218794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2152384" y="3597844"/>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14" name="Rounded Rectangle 13"/>
            <p:cNvSpPr/>
            <p:nvPr/>
          </p:nvSpPr>
          <p:spPr>
            <a:xfrm>
              <a:off x="3878937" y="3597844"/>
              <a:ext cx="1095096" cy="972942"/>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15" name="Rounded Rectangle 14"/>
            <p:cNvSpPr/>
            <p:nvPr/>
          </p:nvSpPr>
          <p:spPr>
            <a:xfrm>
              <a:off x="5605490" y="3597844"/>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16" name="Arc 15"/>
            <p:cNvSpPr/>
            <p:nvPr/>
          </p:nvSpPr>
          <p:spPr>
            <a:xfrm>
              <a:off x="3234880"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4961433"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0800000">
              <a:off x="3247480" y="37844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0800000">
              <a:off x="4980063" y="3764521"/>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a:off x="2170314" y="5174417"/>
              <a:ext cx="1095096" cy="972942"/>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21" name="Rounded Rectangle 20"/>
            <p:cNvSpPr/>
            <p:nvPr/>
          </p:nvSpPr>
          <p:spPr>
            <a:xfrm>
              <a:off x="3896867" y="5174417"/>
              <a:ext cx="1095096" cy="972942"/>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22" name="Rounded Rectangle 21"/>
            <p:cNvSpPr/>
            <p:nvPr/>
          </p:nvSpPr>
          <p:spPr>
            <a:xfrm>
              <a:off x="5623420" y="5174417"/>
              <a:ext cx="1095096" cy="972942"/>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23" name="Arc 22"/>
            <p:cNvSpPr/>
            <p:nvPr/>
          </p:nvSpPr>
          <p:spPr>
            <a:xfrm>
              <a:off x="3252810"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a:off x="4979363"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10800000">
              <a:off x="3265410" y="5361030"/>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10800000">
              <a:off x="4997993" y="5341094"/>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5400000">
              <a:off x="2322451" y="30163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16200000">
              <a:off x="2335051" y="3016383"/>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5400000">
              <a:off x="2326364" y="45929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16200000">
              <a:off x="2338964" y="4592957"/>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5400000">
              <a:off x="5880154" y="3013398"/>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16200000">
              <a:off x="5848939" y="4592956"/>
              <a:ext cx="644057" cy="599715"/>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2" name="Rounded Rectangle 31"/>
          <p:cNvSpPr/>
          <p:nvPr/>
        </p:nvSpPr>
        <p:spPr>
          <a:xfrm>
            <a:off x="4263432" y="2465465"/>
            <a:ext cx="586941" cy="521470"/>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grpSp>
        <p:nvGrpSpPr>
          <p:cNvPr id="45" name="Group 44"/>
          <p:cNvGrpSpPr/>
          <p:nvPr/>
        </p:nvGrpSpPr>
        <p:grpSpPr>
          <a:xfrm>
            <a:off x="4273325" y="2590994"/>
            <a:ext cx="577049" cy="395942"/>
            <a:chOff x="5051303" y="2982485"/>
            <a:chExt cx="635045" cy="483365"/>
          </a:xfrm>
        </p:grpSpPr>
        <p:cxnSp>
          <p:nvCxnSpPr>
            <p:cNvPr id="5" name="Curved Connector 4"/>
            <p:cNvCxnSpPr/>
            <p:nvPr/>
          </p:nvCxnSpPr>
          <p:spPr>
            <a:xfrm>
              <a:off x="5051303" y="2982485"/>
              <a:ext cx="635045" cy="273517"/>
            </a:xfrm>
            <a:prstGeom prst="curvedConnector3">
              <a:avLst>
                <a:gd name="adj1" fmla="val 50000"/>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a:off x="5051303" y="3073657"/>
              <a:ext cx="635045" cy="287269"/>
            </a:xfrm>
            <a:prstGeom prst="curvedConnector3">
              <a:avLst>
                <a:gd name="adj1" fmla="val 50000"/>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a:off x="5055682" y="3178581"/>
              <a:ext cx="630666" cy="287269"/>
            </a:xfrm>
            <a:prstGeom prst="curvedConnector3">
              <a:avLst>
                <a:gd name="adj1" fmla="val 40492"/>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6" name="Rounded Rectangle 45"/>
          <p:cNvSpPr/>
          <p:nvPr/>
        </p:nvSpPr>
        <p:spPr>
          <a:xfrm>
            <a:off x="4275553" y="3321416"/>
            <a:ext cx="586941" cy="521470"/>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grpSp>
        <p:nvGrpSpPr>
          <p:cNvPr id="47" name="Group 46"/>
          <p:cNvGrpSpPr/>
          <p:nvPr/>
        </p:nvGrpSpPr>
        <p:grpSpPr>
          <a:xfrm>
            <a:off x="4285446" y="3446944"/>
            <a:ext cx="577049" cy="419019"/>
            <a:chOff x="5051303" y="2982485"/>
            <a:chExt cx="635045" cy="483365"/>
          </a:xfrm>
        </p:grpSpPr>
        <p:cxnSp>
          <p:nvCxnSpPr>
            <p:cNvPr id="48" name="Curved Connector 47"/>
            <p:cNvCxnSpPr/>
            <p:nvPr/>
          </p:nvCxnSpPr>
          <p:spPr>
            <a:xfrm>
              <a:off x="5051303" y="2982485"/>
              <a:ext cx="635045" cy="273517"/>
            </a:xfrm>
            <a:prstGeom prst="curvedConnector3">
              <a:avLst>
                <a:gd name="adj1" fmla="val 99407"/>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a:off x="5051303" y="3073657"/>
              <a:ext cx="635045" cy="287269"/>
            </a:xfrm>
            <a:prstGeom prst="curvedConnector3">
              <a:avLst>
                <a:gd name="adj1" fmla="val 90688"/>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a:off x="5055682" y="3178581"/>
              <a:ext cx="630666" cy="287269"/>
            </a:xfrm>
            <a:prstGeom prst="curvedConnector3">
              <a:avLst>
                <a:gd name="adj1" fmla="val 82926"/>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4287674" y="4177367"/>
            <a:ext cx="586941" cy="521470"/>
            <a:chOff x="4344278" y="3248620"/>
            <a:chExt cx="719146" cy="638928"/>
          </a:xfrm>
        </p:grpSpPr>
        <p:sp>
          <p:nvSpPr>
            <p:cNvPr id="54" name="Rounded Rectangle 53"/>
            <p:cNvSpPr/>
            <p:nvPr/>
          </p:nvSpPr>
          <p:spPr>
            <a:xfrm>
              <a:off x="4344278" y="3248620"/>
              <a:ext cx="719146" cy="638928"/>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grpSp>
          <p:nvGrpSpPr>
            <p:cNvPr id="55" name="Group 54"/>
            <p:cNvGrpSpPr/>
            <p:nvPr/>
          </p:nvGrpSpPr>
          <p:grpSpPr>
            <a:xfrm rot="10800000">
              <a:off x="4356398" y="3371432"/>
              <a:ext cx="707025" cy="393303"/>
              <a:chOff x="5051303" y="2982483"/>
              <a:chExt cx="635045" cy="483367"/>
            </a:xfrm>
          </p:grpSpPr>
          <p:cxnSp>
            <p:nvCxnSpPr>
              <p:cNvPr id="56" name="Curved Connector 55"/>
              <p:cNvCxnSpPr/>
              <p:nvPr/>
            </p:nvCxnSpPr>
            <p:spPr>
              <a:xfrm>
                <a:off x="5051303" y="2982485"/>
                <a:ext cx="635045" cy="273517"/>
              </a:xfrm>
              <a:prstGeom prst="curvedConnector3">
                <a:avLst>
                  <a:gd name="adj1" fmla="val 99407"/>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Curved Connector 56"/>
              <p:cNvCxnSpPr/>
              <p:nvPr/>
            </p:nvCxnSpPr>
            <p:spPr>
              <a:xfrm>
                <a:off x="5051303" y="3073657"/>
                <a:ext cx="635045" cy="287269"/>
              </a:xfrm>
              <a:prstGeom prst="curvedConnector3">
                <a:avLst>
                  <a:gd name="adj1" fmla="val 90688"/>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Curved Connector 57"/>
              <p:cNvCxnSpPr/>
              <p:nvPr/>
            </p:nvCxnSpPr>
            <p:spPr>
              <a:xfrm>
                <a:off x="5055682" y="3178581"/>
                <a:ext cx="630666" cy="287269"/>
              </a:xfrm>
              <a:prstGeom prst="curvedConnector3">
                <a:avLst>
                  <a:gd name="adj1" fmla="val 82926"/>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66" name="Title 2"/>
          <p:cNvSpPr txBox="1">
            <a:spLocks/>
          </p:cNvSpPr>
          <p:nvPr/>
        </p:nvSpPr>
        <p:spPr bwMode="auto">
          <a:xfrm>
            <a:off x="496331" y="1672565"/>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t>Complete information of switching structure</a:t>
            </a:r>
          </a:p>
        </p:txBody>
      </p:sp>
      <p:sp>
        <p:nvSpPr>
          <p:cNvPr id="67" name="Title 2"/>
          <p:cNvSpPr txBox="1">
            <a:spLocks/>
          </p:cNvSpPr>
          <p:nvPr/>
        </p:nvSpPr>
        <p:spPr bwMode="auto">
          <a:xfrm>
            <a:off x="3433028" y="1692630"/>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t>Executable access to mode dynamics</a:t>
            </a:r>
          </a:p>
        </p:txBody>
      </p:sp>
      <p:sp>
        <p:nvSpPr>
          <p:cNvPr id="68" name="Title 2"/>
          <p:cNvSpPr txBox="1">
            <a:spLocks/>
          </p:cNvSpPr>
          <p:nvPr/>
        </p:nvSpPr>
        <p:spPr bwMode="auto">
          <a:xfrm>
            <a:off x="2969434" y="3162251"/>
            <a:ext cx="1293998"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a:t>+</a:t>
            </a:r>
          </a:p>
        </p:txBody>
      </p:sp>
      <p:sp>
        <p:nvSpPr>
          <p:cNvPr id="69" name="Title 2"/>
          <p:cNvSpPr txBox="1">
            <a:spLocks/>
          </p:cNvSpPr>
          <p:nvPr/>
        </p:nvSpPr>
        <p:spPr bwMode="auto">
          <a:xfrm>
            <a:off x="4745151" y="3194375"/>
            <a:ext cx="1293998"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600" dirty="0"/>
              <a:t>=</a:t>
            </a:r>
          </a:p>
        </p:txBody>
      </p:sp>
      <p:sp>
        <p:nvSpPr>
          <p:cNvPr id="73" name="Rounded Rectangle 72"/>
          <p:cNvSpPr/>
          <p:nvPr/>
        </p:nvSpPr>
        <p:spPr>
          <a:xfrm>
            <a:off x="7830849" y="2481197"/>
            <a:ext cx="590467" cy="526635"/>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74" name="Arc 73"/>
          <p:cNvSpPr/>
          <p:nvPr/>
        </p:nvSpPr>
        <p:spPr>
          <a:xfrm>
            <a:off x="6552636" y="258220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p:cNvSpPr/>
          <p:nvPr/>
        </p:nvSpPr>
        <p:spPr>
          <a:xfrm>
            <a:off x="7483579" y="258220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rot="10800000">
            <a:off x="6559430" y="258220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p:nvPr/>
        </p:nvSpPr>
        <p:spPr>
          <a:xfrm rot="10800000">
            <a:off x="7493624" y="2571416"/>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4" name="Group 103"/>
          <p:cNvGrpSpPr/>
          <p:nvPr/>
        </p:nvGrpSpPr>
        <p:grpSpPr>
          <a:xfrm>
            <a:off x="5998426" y="3006216"/>
            <a:ext cx="2462020" cy="1708353"/>
            <a:chOff x="5998426" y="2769910"/>
            <a:chExt cx="2462020" cy="1708353"/>
          </a:xfrm>
        </p:grpSpPr>
        <p:sp>
          <p:nvSpPr>
            <p:cNvPr id="78" name="Rounded Rectangle 77"/>
            <p:cNvSpPr/>
            <p:nvPr/>
          </p:nvSpPr>
          <p:spPr>
            <a:xfrm>
              <a:off x="5998426" y="3098260"/>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79" name="Rounded Rectangle 78"/>
            <p:cNvSpPr/>
            <p:nvPr/>
          </p:nvSpPr>
          <p:spPr>
            <a:xfrm>
              <a:off x="6929369" y="3098260"/>
              <a:ext cx="590467" cy="526635"/>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0" name="Rounded Rectangle 79"/>
            <p:cNvSpPr/>
            <p:nvPr/>
          </p:nvSpPr>
          <p:spPr>
            <a:xfrm>
              <a:off x="7860312" y="3098260"/>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1" name="Arc 80"/>
            <p:cNvSpPr/>
            <p:nvPr/>
          </p:nvSpPr>
          <p:spPr>
            <a:xfrm>
              <a:off x="6582099" y="3199270"/>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Arc 81"/>
            <p:cNvSpPr/>
            <p:nvPr/>
          </p:nvSpPr>
          <p:spPr>
            <a:xfrm>
              <a:off x="7513042" y="3199270"/>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Arc 82"/>
            <p:cNvSpPr/>
            <p:nvPr/>
          </p:nvSpPr>
          <p:spPr>
            <a:xfrm rot="10800000">
              <a:off x="6588893" y="3199270"/>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Arc 83"/>
            <p:cNvSpPr/>
            <p:nvPr/>
          </p:nvSpPr>
          <p:spPr>
            <a:xfrm rot="10800000">
              <a:off x="7523087" y="3188479"/>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Rounded Rectangle 84"/>
            <p:cNvSpPr/>
            <p:nvPr/>
          </p:nvSpPr>
          <p:spPr>
            <a:xfrm>
              <a:off x="6008094" y="3951628"/>
              <a:ext cx="590467" cy="526635"/>
            </a:xfrm>
            <a:prstGeom prst="roundRect">
              <a:avLst>
                <a:gd name="adj" fmla="val 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6" name="Rounded Rectangle 85"/>
            <p:cNvSpPr/>
            <p:nvPr/>
          </p:nvSpPr>
          <p:spPr>
            <a:xfrm>
              <a:off x="6939037" y="3951628"/>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7" name="Rounded Rectangle 86"/>
            <p:cNvSpPr/>
            <p:nvPr/>
          </p:nvSpPr>
          <p:spPr>
            <a:xfrm>
              <a:off x="7869979" y="3951628"/>
              <a:ext cx="590467" cy="526635"/>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sp>
          <p:nvSpPr>
            <p:cNvPr id="88" name="Arc 87"/>
            <p:cNvSpPr/>
            <p:nvPr/>
          </p:nvSpPr>
          <p:spPr>
            <a:xfrm>
              <a:off x="6591766" y="4052638"/>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Arc 88"/>
            <p:cNvSpPr/>
            <p:nvPr/>
          </p:nvSpPr>
          <p:spPr>
            <a:xfrm>
              <a:off x="7522709" y="4052638"/>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Arc 89"/>
            <p:cNvSpPr/>
            <p:nvPr/>
          </p:nvSpPr>
          <p:spPr>
            <a:xfrm rot="10800000">
              <a:off x="6598560" y="4052638"/>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Arc 90"/>
            <p:cNvSpPr/>
            <p:nvPr/>
          </p:nvSpPr>
          <p:spPr>
            <a:xfrm rot="10800000">
              <a:off x="7532754" y="4041847"/>
              <a:ext cx="347270" cy="324614"/>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Arc 91"/>
            <p:cNvSpPr/>
            <p:nvPr/>
          </p:nvSpPr>
          <p:spPr>
            <a:xfrm rot="5400000">
              <a:off x="6089452" y="2784153"/>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Arc 92"/>
            <p:cNvSpPr/>
            <p:nvPr/>
          </p:nvSpPr>
          <p:spPr>
            <a:xfrm rot="16200000">
              <a:off x="6096246" y="2784153"/>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p:cNvSpPr/>
            <p:nvPr/>
          </p:nvSpPr>
          <p:spPr>
            <a:xfrm rot="5400000">
              <a:off x="6091562" y="3637522"/>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Arc 94"/>
            <p:cNvSpPr/>
            <p:nvPr/>
          </p:nvSpPr>
          <p:spPr>
            <a:xfrm rot="16200000">
              <a:off x="6098356" y="3637522"/>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Arc 95"/>
            <p:cNvSpPr/>
            <p:nvPr/>
          </p:nvSpPr>
          <p:spPr>
            <a:xfrm rot="5400000">
              <a:off x="8007736" y="2782537"/>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Arc 96"/>
            <p:cNvSpPr/>
            <p:nvPr/>
          </p:nvSpPr>
          <p:spPr>
            <a:xfrm rot="16200000">
              <a:off x="7990905" y="3637521"/>
              <a:ext cx="348616" cy="323361"/>
            </a:xfrm>
            <a:prstGeom prst="arc">
              <a:avLst>
                <a:gd name="adj1" fmla="val 13104453"/>
                <a:gd name="adj2" fmla="val 19707303"/>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8" name="Title 2"/>
          <p:cNvSpPr txBox="1">
            <a:spLocks/>
          </p:cNvSpPr>
          <p:nvPr/>
        </p:nvSpPr>
        <p:spPr bwMode="auto">
          <a:xfrm>
            <a:off x="6008094" y="1691844"/>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err="1"/>
              <a:t>DryVR’s</a:t>
            </a:r>
            <a:r>
              <a:rPr lang="en-US" sz="1800" dirty="0"/>
              <a:t> Executable hybrid model</a:t>
            </a:r>
          </a:p>
        </p:txBody>
      </p:sp>
      <p:grpSp>
        <p:nvGrpSpPr>
          <p:cNvPr id="102" name="Group 101"/>
          <p:cNvGrpSpPr/>
          <p:nvPr/>
        </p:nvGrpSpPr>
        <p:grpSpPr>
          <a:xfrm>
            <a:off x="5958918" y="2481197"/>
            <a:ext cx="600512" cy="526635"/>
            <a:chOff x="5958918" y="2244891"/>
            <a:chExt cx="600512" cy="526635"/>
          </a:xfrm>
        </p:grpSpPr>
        <p:sp>
          <p:nvSpPr>
            <p:cNvPr id="71" name="Rounded Rectangle 70"/>
            <p:cNvSpPr/>
            <p:nvPr/>
          </p:nvSpPr>
          <p:spPr>
            <a:xfrm>
              <a:off x="5968963" y="2244891"/>
              <a:ext cx="590467" cy="526635"/>
            </a:xfrm>
            <a:prstGeom prst="roundRect">
              <a:avLst>
                <a:gd name="adj" fmla="val 0"/>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cxnSp>
          <p:nvCxnSpPr>
            <p:cNvPr id="99" name="Curved Connector 98"/>
            <p:cNvCxnSpPr/>
            <p:nvPr/>
          </p:nvCxnSpPr>
          <p:spPr>
            <a:xfrm>
              <a:off x="5958918" y="2280368"/>
              <a:ext cx="577049" cy="249027"/>
            </a:xfrm>
            <a:prstGeom prst="curvedConnector3">
              <a:avLst>
                <a:gd name="adj1" fmla="val 90688"/>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a:off x="6899906" y="2481197"/>
            <a:ext cx="590467" cy="526635"/>
            <a:chOff x="6899906" y="2244891"/>
            <a:chExt cx="590467" cy="526635"/>
          </a:xfrm>
        </p:grpSpPr>
        <p:sp>
          <p:nvSpPr>
            <p:cNvPr id="72" name="Rounded Rectangle 71"/>
            <p:cNvSpPr/>
            <p:nvPr/>
          </p:nvSpPr>
          <p:spPr>
            <a:xfrm>
              <a:off x="6899906" y="2244891"/>
              <a:ext cx="590467" cy="526635"/>
            </a:xfrm>
            <a:prstGeom prst="roundRect">
              <a:avLst>
                <a:gd name="adj" fmla="val 0"/>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latin typeface="Cambria Math" charset="0"/>
              </a:endParaRPr>
            </a:p>
          </p:txBody>
        </p:sp>
        <p:cxnSp>
          <p:nvCxnSpPr>
            <p:cNvPr id="100" name="Curved Connector 99"/>
            <p:cNvCxnSpPr/>
            <p:nvPr/>
          </p:nvCxnSpPr>
          <p:spPr>
            <a:xfrm rot="10800000">
              <a:off x="6907259" y="2488929"/>
              <a:ext cx="573069" cy="190773"/>
            </a:xfrm>
            <a:prstGeom prst="curvedConnector3">
              <a:avLst>
                <a:gd name="adj1" fmla="val 82926"/>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01" name="Curved Connector 100"/>
          <p:cNvCxnSpPr/>
          <p:nvPr/>
        </p:nvCxnSpPr>
        <p:spPr>
          <a:xfrm>
            <a:off x="7831591" y="2572038"/>
            <a:ext cx="573070" cy="235313"/>
          </a:xfrm>
          <a:prstGeom prst="curvedConnector3">
            <a:avLst>
              <a:gd name="adj1" fmla="val 40492"/>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105" name="Title 2"/>
          <p:cNvSpPr txBox="1">
            <a:spLocks/>
          </p:cNvSpPr>
          <p:nvPr/>
        </p:nvSpPr>
        <p:spPr bwMode="auto">
          <a:xfrm>
            <a:off x="497274" y="4950587"/>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t>Model file specifies vertices, edges, labels</a:t>
            </a:r>
          </a:p>
        </p:txBody>
      </p:sp>
      <p:sp>
        <p:nvSpPr>
          <p:cNvPr id="106" name="Title 2"/>
          <p:cNvSpPr txBox="1">
            <a:spLocks/>
          </p:cNvSpPr>
          <p:nvPr/>
        </p:nvSpPr>
        <p:spPr bwMode="auto">
          <a:xfrm>
            <a:off x="3335559" y="5033318"/>
            <a:ext cx="2442686" cy="768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t>Simulate function takes as input mode, initial  state, and time horizon</a:t>
            </a:r>
          </a:p>
        </p:txBody>
      </p:sp>
    </p:spTree>
    <p:extLst>
      <p:ext uri="{BB962C8B-B14F-4D97-AF65-F5344CB8AC3E}">
        <p14:creationId xmlns:p14="http://schemas.microsoft.com/office/powerpoint/2010/main" val="1512081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61080" y="2215287"/>
            <a:ext cx="4213084" cy="284025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Reachability analysis</a:t>
            </a:r>
          </a:p>
        </p:txBody>
      </p:sp>
      <p:sp>
        <p:nvSpPr>
          <p:cNvPr id="4" name="Slide Number Placeholder 3"/>
          <p:cNvSpPr>
            <a:spLocks noGrp="1"/>
          </p:cNvSpPr>
          <p:nvPr>
            <p:ph type="sldNum" sz="quarter" idx="12"/>
          </p:nvPr>
        </p:nvSpPr>
        <p:spPr/>
        <p:txBody>
          <a:bodyPr/>
          <a:lstStyle/>
          <a:p>
            <a:fld id="{4FAB73BC-B049-4115-A692-8D63A059BFB8}" type="slidenum">
              <a:rPr lang="en-US" smtClean="0"/>
              <a:pPr/>
              <a:t>49</a:t>
            </a:fld>
            <a:endParaRPr lang="en-US" dirty="0"/>
          </a:p>
        </p:txBody>
      </p:sp>
      <p:grpSp>
        <p:nvGrpSpPr>
          <p:cNvPr id="5" name="Group 4">
            <a:extLst>
              <a:ext uri="{FF2B5EF4-FFF2-40B4-BE49-F238E27FC236}">
                <a16:creationId xmlns:a16="http://schemas.microsoft.com/office/drawing/2014/main" id="{501A6320-1A99-44A2-A6E0-FBFB36309F18}"/>
              </a:ext>
            </a:extLst>
          </p:cNvPr>
          <p:cNvGrpSpPr/>
          <p:nvPr/>
        </p:nvGrpSpPr>
        <p:grpSpPr>
          <a:xfrm>
            <a:off x="4676602" y="2397171"/>
            <a:ext cx="4621726" cy="2476486"/>
            <a:chOff x="5394449" y="3254077"/>
            <a:chExt cx="3075269" cy="1647839"/>
          </a:xfrm>
        </p:grpSpPr>
        <p:pic>
          <p:nvPicPr>
            <p:cNvPr id="6" name="Picture 5">
              <a:extLst>
                <a:ext uri="{FF2B5EF4-FFF2-40B4-BE49-F238E27FC236}">
                  <a16:creationId xmlns:a16="http://schemas.microsoft.com/office/drawing/2014/main" id="{A2EE1262-0C05-47B1-A23B-CCDF77CF0C2B}"/>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4449" y="3254077"/>
              <a:ext cx="2301751" cy="1543554"/>
            </a:xfrm>
            <a:prstGeom prst="rect">
              <a:avLst/>
            </a:prstGeom>
          </p:spPr>
        </p:pic>
        <p:grpSp>
          <p:nvGrpSpPr>
            <p:cNvPr id="7" name="Group 6">
              <a:extLst>
                <a:ext uri="{FF2B5EF4-FFF2-40B4-BE49-F238E27FC236}">
                  <a16:creationId xmlns:a16="http://schemas.microsoft.com/office/drawing/2014/main" id="{1BFA0930-313B-4321-A3E1-F1AB7D80355A}"/>
                </a:ext>
              </a:extLst>
            </p:cNvPr>
            <p:cNvGrpSpPr/>
            <p:nvPr/>
          </p:nvGrpSpPr>
          <p:grpSpPr>
            <a:xfrm>
              <a:off x="5528282" y="3254078"/>
              <a:ext cx="2941436" cy="1647838"/>
              <a:chOff x="5528282" y="3254078"/>
              <a:chExt cx="2941436" cy="1647838"/>
            </a:xfrm>
          </p:grpSpPr>
          <p:cxnSp>
            <p:nvCxnSpPr>
              <p:cNvPr id="8" name="Straight Arrow Connector 7">
                <a:extLst>
                  <a:ext uri="{FF2B5EF4-FFF2-40B4-BE49-F238E27FC236}">
                    <a16:creationId xmlns:a16="http://schemas.microsoft.com/office/drawing/2014/main" id="{297EC182-4BC0-4D6A-AF7B-746D2EACCEA4}"/>
                  </a:ext>
                </a:extLst>
              </p:cNvPr>
              <p:cNvCxnSpPr>
                <a:cxnSpLocks/>
              </p:cNvCxnSpPr>
              <p:nvPr/>
            </p:nvCxnSpPr>
            <p:spPr>
              <a:xfrm>
                <a:off x="5528282" y="4765551"/>
                <a:ext cx="2167918" cy="0"/>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6A085F4-30AA-4D87-BE75-C17B7FBB5FC8}"/>
                  </a:ext>
                </a:extLst>
              </p:cNvPr>
              <p:cNvCxnSpPr>
                <a:cxnSpLocks/>
              </p:cNvCxnSpPr>
              <p:nvPr/>
            </p:nvCxnSpPr>
            <p:spPr>
              <a:xfrm flipH="1" flipV="1">
                <a:off x="5528283" y="3254078"/>
                <a:ext cx="0" cy="1543553"/>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98365F6-1DF2-4F08-AAF8-365D6D0F5699}"/>
                  </a:ext>
                </a:extLst>
              </p:cNvPr>
              <p:cNvSpPr txBox="1"/>
              <p:nvPr/>
            </p:nvSpPr>
            <p:spPr>
              <a:xfrm>
                <a:off x="7647681" y="4624917"/>
                <a:ext cx="655412" cy="276999"/>
              </a:xfrm>
              <a:prstGeom prst="rect">
                <a:avLst/>
              </a:prstGeom>
              <a:noFill/>
            </p:spPr>
            <p:txBody>
              <a:bodyPr wrap="square" rtlCol="0">
                <a:spAutoFit/>
              </a:bodyPr>
              <a:lstStyle/>
              <a:p>
                <a:r>
                  <a:rPr lang="en-US" sz="1200" dirty="0">
                    <a:solidFill>
                      <a:schemeClr val="accent3">
                        <a:lumMod val="75000"/>
                      </a:schemeClr>
                    </a:solidFill>
                  </a:rPr>
                  <a:t>time</a:t>
                </a:r>
                <a:endParaRPr lang="en-US" sz="1400" dirty="0">
                  <a:solidFill>
                    <a:schemeClr val="accent3">
                      <a:lumMod val="75000"/>
                    </a:schemeClr>
                  </a:solidFill>
                </a:endParaRPr>
              </a:p>
            </p:txBody>
          </p:sp>
          <p:sp>
            <p:nvSpPr>
              <p:cNvPr id="11" name="TextBox 10">
                <a:extLst>
                  <a:ext uri="{FF2B5EF4-FFF2-40B4-BE49-F238E27FC236}">
                    <a16:creationId xmlns:a16="http://schemas.microsoft.com/office/drawing/2014/main" id="{92F75B14-9E8B-4915-8A66-FF0C3F091110}"/>
                  </a:ext>
                </a:extLst>
              </p:cNvPr>
              <p:cNvSpPr txBox="1"/>
              <p:nvPr/>
            </p:nvSpPr>
            <p:spPr>
              <a:xfrm>
                <a:off x="7481056" y="3995358"/>
                <a:ext cx="988662" cy="461665"/>
              </a:xfrm>
              <a:prstGeom prst="rect">
                <a:avLst/>
              </a:prstGeom>
              <a:noFill/>
            </p:spPr>
            <p:txBody>
              <a:bodyPr wrap="square" rtlCol="0">
                <a:spAutoFit/>
              </a:bodyPr>
              <a:lstStyle/>
              <a:p>
                <a:r>
                  <a:rPr lang="en-US" sz="1200" dirty="0">
                    <a:solidFill>
                      <a:schemeClr val="accent3">
                        <a:lumMod val="75000"/>
                      </a:schemeClr>
                    </a:solidFill>
                  </a:rPr>
                  <a:t>Reach set of positions</a:t>
                </a:r>
              </a:p>
            </p:txBody>
          </p:sp>
        </p:grpSp>
      </p:grpSp>
      <p:sp>
        <p:nvSpPr>
          <p:cNvPr id="13" name="Rounded Rectangle 12"/>
          <p:cNvSpPr/>
          <p:nvPr/>
        </p:nvSpPr>
        <p:spPr>
          <a:xfrm>
            <a:off x="462768" y="3363235"/>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Cambria Math" charset="0"/>
              </a:rPr>
              <a:t>1</a:t>
            </a:r>
            <a:endParaRPr lang="en-US" sz="2400" i="1" dirty="0">
              <a:latin typeface="Cambria Math" charset="0"/>
            </a:endParaRPr>
          </a:p>
        </p:txBody>
      </p:sp>
      <p:sp>
        <p:nvSpPr>
          <p:cNvPr id="14" name="Rounded Rectangle 13"/>
          <p:cNvSpPr/>
          <p:nvPr/>
        </p:nvSpPr>
        <p:spPr>
          <a:xfrm>
            <a:off x="462768" y="2324144"/>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2</a:t>
            </a:r>
          </a:p>
        </p:txBody>
      </p:sp>
      <p:sp>
        <p:nvSpPr>
          <p:cNvPr id="15" name="Rounded Rectangle 14"/>
          <p:cNvSpPr/>
          <p:nvPr/>
        </p:nvSpPr>
        <p:spPr>
          <a:xfrm>
            <a:off x="1806659" y="2324143"/>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3</a:t>
            </a:r>
          </a:p>
        </p:txBody>
      </p:sp>
      <p:sp>
        <p:nvSpPr>
          <p:cNvPr id="16" name="Rounded Rectangle 15"/>
          <p:cNvSpPr/>
          <p:nvPr/>
        </p:nvSpPr>
        <p:spPr>
          <a:xfrm>
            <a:off x="3269962" y="2324142"/>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4</a:t>
            </a:r>
          </a:p>
        </p:txBody>
      </p:sp>
      <p:sp>
        <p:nvSpPr>
          <p:cNvPr id="17" name="Rounded Rectangle 16"/>
          <p:cNvSpPr/>
          <p:nvPr/>
        </p:nvSpPr>
        <p:spPr>
          <a:xfrm>
            <a:off x="3287115" y="3363235"/>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7</a:t>
            </a:r>
          </a:p>
        </p:txBody>
      </p:sp>
      <p:sp>
        <p:nvSpPr>
          <p:cNvPr id="18" name="Rounded Rectangle 17"/>
          <p:cNvSpPr/>
          <p:nvPr/>
        </p:nvSpPr>
        <p:spPr>
          <a:xfrm>
            <a:off x="462768" y="4402326"/>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5</a:t>
            </a:r>
          </a:p>
        </p:txBody>
      </p:sp>
      <p:sp>
        <p:nvSpPr>
          <p:cNvPr id="19" name="Rounded Rectangle 18"/>
          <p:cNvSpPr/>
          <p:nvPr/>
        </p:nvSpPr>
        <p:spPr>
          <a:xfrm>
            <a:off x="3302949" y="4402325"/>
            <a:ext cx="590467" cy="526635"/>
          </a:xfrm>
          <a:prstGeom prst="roundRect">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Cambria Math" charset="0"/>
              </a:rPr>
              <a:t>6</a:t>
            </a:r>
          </a:p>
        </p:txBody>
      </p:sp>
      <p:cxnSp>
        <p:nvCxnSpPr>
          <p:cNvPr id="20" name="Straight Arrow Connector 19"/>
          <p:cNvCxnSpPr>
            <a:stCxn id="16" idx="0"/>
            <a:endCxn id="17" idx="2"/>
          </p:cNvCxnSpPr>
          <p:nvPr/>
        </p:nvCxnSpPr>
        <p:spPr>
          <a:xfrm flipV="1">
            <a:off x="758002" y="2850779"/>
            <a:ext cx="0" cy="51245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8" idx="1"/>
          </p:cNvCxnSpPr>
          <p:nvPr/>
        </p:nvCxnSpPr>
        <p:spPr>
          <a:xfrm flipV="1">
            <a:off x="1053235" y="2587461"/>
            <a:ext cx="753424" cy="1"/>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3"/>
            <a:endCxn id="19" idx="1"/>
          </p:cNvCxnSpPr>
          <p:nvPr/>
        </p:nvCxnSpPr>
        <p:spPr>
          <a:xfrm flipV="1">
            <a:off x="2397126" y="2587460"/>
            <a:ext cx="872836" cy="1"/>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9" idx="2"/>
            <a:endCxn id="20" idx="0"/>
          </p:cNvCxnSpPr>
          <p:nvPr/>
        </p:nvCxnSpPr>
        <p:spPr>
          <a:xfrm>
            <a:off x="3565196" y="2850777"/>
            <a:ext cx="17153" cy="512458"/>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2"/>
            <a:endCxn id="21" idx="0"/>
          </p:cNvCxnSpPr>
          <p:nvPr/>
        </p:nvCxnSpPr>
        <p:spPr>
          <a:xfrm>
            <a:off x="758002" y="3889870"/>
            <a:ext cx="0" cy="512456"/>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3"/>
            <a:endCxn id="22" idx="1"/>
          </p:cNvCxnSpPr>
          <p:nvPr/>
        </p:nvCxnSpPr>
        <p:spPr>
          <a:xfrm flipV="1">
            <a:off x="1053235" y="4665643"/>
            <a:ext cx="2249714" cy="1"/>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0"/>
            <a:endCxn id="20" idx="2"/>
          </p:cNvCxnSpPr>
          <p:nvPr/>
        </p:nvCxnSpPr>
        <p:spPr>
          <a:xfrm flipH="1" flipV="1">
            <a:off x="3582349" y="3889870"/>
            <a:ext cx="15834" cy="512455"/>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0387D78-A5D3-4516-8C6A-66179A4877A4}"/>
              </a:ext>
            </a:extLst>
          </p:cNvPr>
          <p:cNvSpPr txBox="1"/>
          <p:nvPr/>
        </p:nvSpPr>
        <p:spPr>
          <a:xfrm>
            <a:off x="262701" y="1805229"/>
            <a:ext cx="990601" cy="461665"/>
          </a:xfrm>
          <a:prstGeom prst="rect">
            <a:avLst/>
          </a:prstGeom>
          <a:noFill/>
        </p:spPr>
        <p:txBody>
          <a:bodyPr wrap="square" rtlCol="0">
            <a:spAutoFit/>
          </a:bodyPr>
          <a:lstStyle/>
          <a:p>
            <a:pPr algn="ctr"/>
            <a:r>
              <a:rPr lang="en-US" sz="1200" dirty="0">
                <a:solidFill>
                  <a:schemeClr val="bg1">
                    <a:lumMod val="85000"/>
                  </a:schemeClr>
                </a:solidFill>
              </a:rPr>
              <a:t>Accelerate</a:t>
            </a:r>
          </a:p>
          <a:p>
            <a:pPr algn="ctr"/>
            <a:r>
              <a:rPr lang="en-US" sz="1200" dirty="0">
                <a:solidFill>
                  <a:srgbClr val="FF0000"/>
                </a:solidFill>
              </a:rPr>
              <a:t>Accelerate</a:t>
            </a:r>
          </a:p>
        </p:txBody>
      </p:sp>
      <p:sp>
        <p:nvSpPr>
          <p:cNvPr id="34" name="TextBox 33">
            <a:extLst>
              <a:ext uri="{FF2B5EF4-FFF2-40B4-BE49-F238E27FC236}">
                <a16:creationId xmlns:a16="http://schemas.microsoft.com/office/drawing/2014/main" id="{BE55DE36-B552-453E-AA75-5CE204CD9AB6}"/>
              </a:ext>
            </a:extLst>
          </p:cNvPr>
          <p:cNvSpPr txBox="1"/>
          <p:nvPr/>
        </p:nvSpPr>
        <p:spPr>
          <a:xfrm>
            <a:off x="1606591" y="1805619"/>
            <a:ext cx="990601" cy="461665"/>
          </a:xfrm>
          <a:prstGeom prst="rect">
            <a:avLst/>
          </a:prstGeom>
          <a:noFill/>
        </p:spPr>
        <p:txBody>
          <a:bodyPr wrap="square" rtlCol="0">
            <a:spAutoFit/>
          </a:bodyPr>
          <a:lstStyle/>
          <a:p>
            <a:pPr algn="ctr"/>
            <a:r>
              <a:rPr lang="en-US" sz="1200" dirty="0">
                <a:solidFill>
                  <a:schemeClr val="tx2">
                    <a:lumMod val="60000"/>
                    <a:lumOff val="40000"/>
                  </a:schemeClr>
                </a:solidFill>
              </a:rPr>
              <a:t>Decelerate</a:t>
            </a:r>
          </a:p>
          <a:p>
            <a:pPr algn="ctr"/>
            <a:r>
              <a:rPr lang="en-US" sz="1200" dirty="0">
                <a:solidFill>
                  <a:srgbClr val="FF0000"/>
                </a:solidFill>
              </a:rPr>
              <a:t>Accelerate</a:t>
            </a:r>
          </a:p>
        </p:txBody>
      </p:sp>
      <p:sp>
        <p:nvSpPr>
          <p:cNvPr id="35" name="TextBox 34">
            <a:extLst>
              <a:ext uri="{FF2B5EF4-FFF2-40B4-BE49-F238E27FC236}">
                <a16:creationId xmlns:a16="http://schemas.microsoft.com/office/drawing/2014/main" id="{F48F776D-BB04-4456-AB06-DF69D9B94C94}"/>
              </a:ext>
            </a:extLst>
          </p:cNvPr>
          <p:cNvSpPr txBox="1"/>
          <p:nvPr/>
        </p:nvSpPr>
        <p:spPr>
          <a:xfrm>
            <a:off x="2881088" y="1854484"/>
            <a:ext cx="1333501" cy="461665"/>
          </a:xfrm>
          <a:prstGeom prst="rect">
            <a:avLst/>
          </a:prstGeom>
          <a:noFill/>
        </p:spPr>
        <p:txBody>
          <a:bodyPr wrap="square" rtlCol="0">
            <a:spAutoFit/>
          </a:bodyPr>
          <a:lstStyle/>
          <a:p>
            <a:pPr algn="ctr"/>
            <a:r>
              <a:rPr lang="en-US" sz="1200" dirty="0" err="1">
                <a:solidFill>
                  <a:schemeClr val="bg1">
                    <a:lumMod val="85000"/>
                  </a:schemeClr>
                </a:solidFill>
              </a:rPr>
              <a:t>Turn_Right</a:t>
            </a:r>
            <a:endParaRPr lang="en-US" sz="1200" dirty="0">
              <a:solidFill>
                <a:schemeClr val="bg1">
                  <a:lumMod val="85000"/>
                </a:schemeClr>
              </a:solidFill>
            </a:endParaRPr>
          </a:p>
          <a:p>
            <a:pPr algn="ctr"/>
            <a:r>
              <a:rPr lang="en-US" sz="1200" dirty="0">
                <a:solidFill>
                  <a:srgbClr val="FF0000"/>
                </a:solidFill>
              </a:rPr>
              <a:t>Accelerate</a:t>
            </a:r>
          </a:p>
        </p:txBody>
      </p:sp>
      <p:sp>
        <p:nvSpPr>
          <p:cNvPr id="36" name="TextBox 35">
            <a:extLst>
              <a:ext uri="{FF2B5EF4-FFF2-40B4-BE49-F238E27FC236}">
                <a16:creationId xmlns:a16="http://schemas.microsoft.com/office/drawing/2014/main" id="{D0387D78-A5D3-4516-8C6A-66179A4877A4}"/>
              </a:ext>
            </a:extLst>
          </p:cNvPr>
          <p:cNvSpPr txBox="1"/>
          <p:nvPr/>
        </p:nvSpPr>
        <p:spPr>
          <a:xfrm>
            <a:off x="284802" y="5006287"/>
            <a:ext cx="990601" cy="461665"/>
          </a:xfrm>
          <a:prstGeom prst="rect">
            <a:avLst/>
          </a:prstGeom>
          <a:noFill/>
        </p:spPr>
        <p:txBody>
          <a:bodyPr wrap="square" rtlCol="0">
            <a:spAutoFit/>
          </a:bodyPr>
          <a:lstStyle/>
          <a:p>
            <a:pPr algn="ctr"/>
            <a:r>
              <a:rPr lang="en-US" sz="1200" dirty="0">
                <a:solidFill>
                  <a:schemeClr val="bg1">
                    <a:lumMod val="85000"/>
                  </a:schemeClr>
                </a:solidFill>
              </a:rPr>
              <a:t>Accelerate</a:t>
            </a:r>
          </a:p>
          <a:p>
            <a:pPr algn="ctr"/>
            <a:r>
              <a:rPr lang="en-US" sz="1200" dirty="0">
                <a:solidFill>
                  <a:srgbClr val="FF0000"/>
                </a:solidFill>
              </a:rPr>
              <a:t>cruise</a:t>
            </a:r>
          </a:p>
        </p:txBody>
      </p:sp>
      <p:sp>
        <p:nvSpPr>
          <p:cNvPr id="37" name="TextBox 36">
            <a:extLst>
              <a:ext uri="{FF2B5EF4-FFF2-40B4-BE49-F238E27FC236}">
                <a16:creationId xmlns:a16="http://schemas.microsoft.com/office/drawing/2014/main" id="{F48F776D-BB04-4456-AB06-DF69D9B94C94}"/>
              </a:ext>
            </a:extLst>
          </p:cNvPr>
          <p:cNvSpPr txBox="1"/>
          <p:nvPr/>
        </p:nvSpPr>
        <p:spPr>
          <a:xfrm>
            <a:off x="2903189" y="5055542"/>
            <a:ext cx="1333501" cy="461665"/>
          </a:xfrm>
          <a:prstGeom prst="rect">
            <a:avLst/>
          </a:prstGeom>
          <a:noFill/>
        </p:spPr>
        <p:txBody>
          <a:bodyPr wrap="square" rtlCol="0">
            <a:spAutoFit/>
          </a:bodyPr>
          <a:lstStyle/>
          <a:p>
            <a:pPr algn="ctr"/>
            <a:r>
              <a:rPr lang="en-US" sz="1200" dirty="0" err="1">
                <a:solidFill>
                  <a:schemeClr val="bg1">
                    <a:lumMod val="85000"/>
                  </a:schemeClr>
                </a:solidFill>
              </a:rPr>
              <a:t>Turn_Right</a:t>
            </a:r>
            <a:endParaRPr lang="en-US" sz="1200" dirty="0">
              <a:solidFill>
                <a:schemeClr val="bg1">
                  <a:lumMod val="85000"/>
                </a:schemeClr>
              </a:solidFill>
            </a:endParaRPr>
          </a:p>
          <a:p>
            <a:pPr algn="ctr"/>
            <a:r>
              <a:rPr lang="en-US" sz="1200" dirty="0">
                <a:solidFill>
                  <a:srgbClr val="FF0000"/>
                </a:solidFill>
              </a:rPr>
              <a:t>cruise</a:t>
            </a:r>
          </a:p>
        </p:txBody>
      </p:sp>
    </p:spTree>
    <p:extLst>
      <p:ext uri="{BB962C8B-B14F-4D97-AF65-F5344CB8AC3E}">
        <p14:creationId xmlns:p14="http://schemas.microsoft.com/office/powerpoint/2010/main" val="952568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03A6-6FC9-4EC6-AA15-14F8E7D9B8A3}"/>
              </a:ext>
            </a:extLst>
          </p:cNvPr>
          <p:cNvSpPr>
            <a:spLocks noGrp="1"/>
          </p:cNvSpPr>
          <p:nvPr>
            <p:ph type="title"/>
          </p:nvPr>
        </p:nvSpPr>
        <p:spPr/>
        <p:txBody>
          <a:bodyPr/>
          <a:lstStyle/>
          <a:p>
            <a:r>
              <a:rPr lang="en-US" dirty="0"/>
              <a:t>Recall: bouncing ball</a:t>
            </a:r>
          </a:p>
        </p:txBody>
      </p:sp>
      <p:sp>
        <p:nvSpPr>
          <p:cNvPr id="4" name="Slide Number Placeholder 3">
            <a:extLst>
              <a:ext uri="{FF2B5EF4-FFF2-40B4-BE49-F238E27FC236}">
                <a16:creationId xmlns:a16="http://schemas.microsoft.com/office/drawing/2014/main" id="{068B19E2-651E-45D4-98F4-C242AA829E90}"/>
              </a:ext>
            </a:extLst>
          </p:cNvPr>
          <p:cNvSpPr>
            <a:spLocks noGrp="1"/>
          </p:cNvSpPr>
          <p:nvPr>
            <p:ph type="sldNum" sz="quarter" idx="12"/>
          </p:nvPr>
        </p:nvSpPr>
        <p:spPr/>
        <p:txBody>
          <a:bodyPr/>
          <a:lstStyle/>
          <a:p>
            <a:fld id="{EAAE5373-EA94-42CD-B08F-88E8C680AB44}" type="slidenum">
              <a:rPr lang="en-US" smtClean="0"/>
              <a:t>5</a:t>
            </a:fld>
            <a:endParaRPr lang="en-US"/>
          </a:p>
        </p:txBody>
      </p: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0F3E14FD-2210-4E98-8269-94113504591F}"/>
                  </a:ext>
                </a:extLst>
              </p:cNvPr>
              <p:cNvSpPr/>
              <p:nvPr/>
            </p:nvSpPr>
            <p:spPr>
              <a:xfrm>
                <a:off x="2140298" y="2625637"/>
                <a:ext cx="1858945" cy="162783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𝑦</m:t>
                          </m:r>
                        </m:e>
                      </m:acc>
                      <m:r>
                        <a:rPr lang="en-US" b="0" i="1" smtClean="0">
                          <a:latin typeface="Cambria Math" panose="02040503050406030204" pitchFamily="18" charset="0"/>
                        </a:rPr>
                        <m:t>=</m:t>
                      </m:r>
                      <m:r>
                        <a:rPr lang="en-US" b="0" i="1" smtClean="0">
                          <a:latin typeface="Cambria Math" panose="02040503050406030204" pitchFamily="18" charset="0"/>
                        </a:rPr>
                        <m:t>𝑣</m:t>
                      </m:r>
                    </m:oMath>
                  </m:oMathPara>
                </a14:m>
                <a:endParaRPr lang="en-US" b="0" dirty="0"/>
              </a:p>
              <a:p>
                <a:pPr algn="ct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b="0" i="1" smtClean="0">
                              <a:latin typeface="Cambria Math" panose="02040503050406030204" pitchFamily="18" charset="0"/>
                            </a:rPr>
                            <m:t>𝑣</m:t>
                          </m:r>
                        </m:e>
                      </m:acc>
                      <m:r>
                        <a:rPr lang="en-US" i="1">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𝑔</m:t>
                      </m:r>
                    </m:oMath>
                  </m:oMathPara>
                </a14:m>
                <a:endParaRPr lang="en-US" dirty="0"/>
              </a:p>
              <a:p>
                <a:pPr algn="ctr"/>
                <a:endParaRPr lang="en-US" dirty="0"/>
              </a:p>
              <a:p>
                <a:pPr algn="ctr"/>
                <a14:m>
                  <m:oMathPara xmlns:m="http://schemas.openxmlformats.org/officeDocument/2006/math">
                    <m:oMathParaPr>
                      <m:jc m:val="centerGroup"/>
                    </m:oMathParaPr>
                    <m:oMath xmlns:m="http://schemas.openxmlformats.org/officeDocument/2006/math">
                      <m:r>
                        <a:rPr lang="en-US" b="0" i="1" smtClean="0">
                          <a:latin typeface="Cambria Math" charset="0"/>
                        </a:rPr>
                        <m:t>𝑦</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≥0</m:t>
                      </m:r>
                    </m:oMath>
                  </m:oMathPara>
                </a14:m>
                <a:endParaRPr lang="en-US" dirty="0"/>
              </a:p>
            </p:txBody>
          </p:sp>
        </mc:Choice>
        <mc:Fallback xmlns="">
          <p:sp>
            <p:nvSpPr>
              <p:cNvPr id="5" name="Oval 4">
                <a:extLst>
                  <a:ext uri="{FF2B5EF4-FFF2-40B4-BE49-F238E27FC236}">
                    <a16:creationId xmlns="" xmlns:a16="http://schemas.microsoft.com/office/drawing/2014/main" xmlns:a14="http://schemas.microsoft.com/office/drawing/2010/main" id="{0F3E14FD-2210-4E98-8269-94113504591F}"/>
                  </a:ext>
                </a:extLst>
              </p:cNvPr>
              <p:cNvSpPr>
                <a:spLocks noRot="1" noChangeAspect="1" noMove="1" noResize="1" noEditPoints="1" noAdjustHandles="1" noChangeArrowheads="1" noChangeShapeType="1" noTextEdit="1"/>
              </p:cNvSpPr>
              <p:nvPr/>
            </p:nvSpPr>
            <p:spPr>
              <a:xfrm>
                <a:off x="2140298" y="2625637"/>
                <a:ext cx="1858945" cy="1627833"/>
              </a:xfrm>
              <a:prstGeom prst="ellipse">
                <a:avLst/>
              </a:prstGeom>
              <a:blipFill rotWithShape="0">
                <a:blip r:embed="rId2"/>
                <a:stretch>
                  <a:fillRect/>
                </a:stretch>
              </a:blipFill>
              <a:ln>
                <a:solidFill>
                  <a:schemeClr val="bg1"/>
                </a:solidFill>
              </a:ln>
            </p:spPr>
            <p:txBody>
              <a:bodyPr/>
              <a:lstStyle/>
              <a:p>
                <a:r>
                  <a:rPr lang="en-US">
                    <a:noFill/>
                  </a:rPr>
                  <a:t> </a:t>
                </a:r>
              </a:p>
            </p:txBody>
          </p:sp>
        </mc:Fallback>
      </mc:AlternateContent>
      <p:cxnSp>
        <p:nvCxnSpPr>
          <p:cNvPr id="7" name="Connector: Curved 6">
            <a:extLst>
              <a:ext uri="{FF2B5EF4-FFF2-40B4-BE49-F238E27FC236}">
                <a16:creationId xmlns:a16="http://schemas.microsoft.com/office/drawing/2014/main" id="{313031CC-9CF9-45D2-9D93-4EBF8C0A2976}"/>
              </a:ext>
            </a:extLst>
          </p:cNvPr>
          <p:cNvCxnSpPr>
            <a:cxnSpLocks/>
            <a:stCxn id="5" idx="7"/>
            <a:endCxn id="5" idx="5"/>
          </p:cNvCxnSpPr>
          <p:nvPr/>
        </p:nvCxnSpPr>
        <p:spPr>
          <a:xfrm rot="16200000" flipH="1">
            <a:off x="3151481" y="3439553"/>
            <a:ext cx="1151051" cy="12700"/>
          </a:xfrm>
          <a:prstGeom prst="curvedConnector5">
            <a:avLst>
              <a:gd name="adj1" fmla="val -19860"/>
              <a:gd name="adj2" fmla="val 14293772"/>
              <a:gd name="adj3" fmla="val 11986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4104F0A-D1D4-476A-8AEE-22A7F80B4ADC}"/>
                  </a:ext>
                </a:extLst>
              </p:cNvPr>
              <p:cNvSpPr/>
              <p:nvPr/>
            </p:nvSpPr>
            <p:spPr>
              <a:xfrm>
                <a:off x="5515339" y="3116387"/>
                <a:ext cx="1601208" cy="6463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charset="0"/>
                        </a:rPr>
                        <m:t>𝑦</m:t>
                      </m:r>
                      <m:r>
                        <a:rPr lang="en-US" b="0" i="1" smtClean="0">
                          <a:solidFill>
                            <a:schemeClr val="bg1"/>
                          </a:solidFill>
                          <a:latin typeface="Cambria Math" panose="02040503050406030204" pitchFamily="18" charset="0"/>
                        </a:rPr>
                        <m:t>≤0∧</m:t>
                      </m:r>
                      <m:r>
                        <a:rPr lang="en-US" b="0" i="1" smtClean="0">
                          <a:solidFill>
                            <a:schemeClr val="bg1"/>
                          </a:solidFill>
                          <a:latin typeface="Cambria Math" panose="02040503050406030204" pitchFamily="18" charset="0"/>
                        </a:rPr>
                        <m:t>𝑣</m:t>
                      </m:r>
                      <m:r>
                        <a:rPr lang="en-US" b="0" i="1" smtClean="0">
                          <a:solidFill>
                            <a:schemeClr val="bg1"/>
                          </a:solidFill>
                          <a:latin typeface="Cambria Math" panose="02040503050406030204" pitchFamily="18" charset="0"/>
                        </a:rPr>
                        <m:t>≤0</m:t>
                      </m:r>
                    </m:oMath>
                  </m:oMathPara>
                </a14:m>
                <a:endParaRPr lang="en-US" b="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𝑣</m:t>
                      </m:r>
                      <m:r>
                        <a:rPr lang="en-US" i="1">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𝑐𝑣</m:t>
                      </m:r>
                    </m:oMath>
                  </m:oMathPara>
                </a14:m>
                <a:endParaRPr lang="en-US" dirty="0">
                  <a:solidFill>
                    <a:schemeClr val="bg1"/>
                  </a:solidFill>
                </a:endParaRPr>
              </a:p>
            </p:txBody>
          </p:sp>
        </mc:Choice>
        <mc:Fallback xmlns="">
          <p:sp>
            <p:nvSpPr>
              <p:cNvPr id="10" name="Rectangle 9">
                <a:extLst>
                  <a:ext uri="{FF2B5EF4-FFF2-40B4-BE49-F238E27FC236}">
                    <a16:creationId xmlns="" xmlns:a16="http://schemas.microsoft.com/office/drawing/2014/main" xmlns:a14="http://schemas.microsoft.com/office/drawing/2010/main" id="{C4104F0A-D1D4-476A-8AEE-22A7F80B4ADC}"/>
                  </a:ext>
                </a:extLst>
              </p:cNvPr>
              <p:cNvSpPr>
                <a:spLocks noRot="1" noChangeAspect="1" noMove="1" noResize="1" noEditPoints="1" noAdjustHandles="1" noChangeArrowheads="1" noChangeShapeType="1" noTextEdit="1"/>
              </p:cNvSpPr>
              <p:nvPr/>
            </p:nvSpPr>
            <p:spPr>
              <a:xfrm>
                <a:off x="5515339" y="3116387"/>
                <a:ext cx="1601208" cy="646331"/>
              </a:xfrm>
              <a:prstGeom prst="rect">
                <a:avLst/>
              </a:prstGeom>
              <a:blipFill rotWithShape="0">
                <a:blip r:embed="rId3"/>
                <a:stretch>
                  <a:fillRect/>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63953D63-DC55-4E58-9F31-EB3DFA157DA4}"/>
              </a:ext>
            </a:extLst>
          </p:cNvPr>
          <p:cNvCxnSpPr>
            <a:cxnSpLocks/>
            <a:endCxn id="5" idx="2"/>
          </p:cNvCxnSpPr>
          <p:nvPr/>
        </p:nvCxnSpPr>
        <p:spPr>
          <a:xfrm>
            <a:off x="1004835" y="3439553"/>
            <a:ext cx="1135463" cy="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3B17092-0CBB-49E6-8A36-D99407DE6E54}"/>
                  </a:ext>
                </a:extLst>
              </p:cNvPr>
              <p:cNvSpPr/>
              <p:nvPr/>
            </p:nvSpPr>
            <p:spPr>
              <a:xfrm>
                <a:off x="1188407" y="2710242"/>
                <a:ext cx="798937" cy="6463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charset="0"/>
                        </a:rPr>
                        <m:t>𝑦</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h</m:t>
                      </m:r>
                    </m:oMath>
                  </m:oMathPara>
                </a14:m>
                <a:endParaRPr lang="en-US" b="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b="0" i="1" dirty="0" smtClean="0">
                          <a:solidFill>
                            <a:schemeClr val="bg1"/>
                          </a:solidFill>
                          <a:latin typeface="Cambria Math" panose="02040503050406030204" pitchFamily="18" charset="0"/>
                        </a:rPr>
                        <m:t>𝑣</m:t>
                      </m:r>
                      <m:r>
                        <a:rPr lang="en-US" b="0" i="1" smtClean="0">
                          <a:solidFill>
                            <a:schemeClr val="bg1"/>
                          </a:solidFill>
                          <a:latin typeface="Cambria Math" panose="02040503050406030204" pitchFamily="18" charset="0"/>
                        </a:rPr>
                        <m:t>=0</m:t>
                      </m:r>
                    </m:oMath>
                  </m:oMathPara>
                </a14:m>
                <a:endParaRPr lang="en-US" dirty="0">
                  <a:solidFill>
                    <a:schemeClr val="bg1"/>
                  </a:solidFill>
                </a:endParaRPr>
              </a:p>
            </p:txBody>
          </p:sp>
        </mc:Choice>
        <mc:Fallback xmlns="">
          <p:sp>
            <p:nvSpPr>
              <p:cNvPr id="12" name="Rectangle 11">
                <a:extLst>
                  <a:ext uri="{FF2B5EF4-FFF2-40B4-BE49-F238E27FC236}">
                    <a16:creationId xmlns="" xmlns:a16="http://schemas.microsoft.com/office/drawing/2014/main" xmlns:a14="http://schemas.microsoft.com/office/drawing/2010/main" id="{E3B17092-0CBB-49E6-8A36-D99407DE6E54}"/>
                  </a:ext>
                </a:extLst>
              </p:cNvPr>
              <p:cNvSpPr>
                <a:spLocks noRot="1" noChangeAspect="1" noMove="1" noResize="1" noEditPoints="1" noAdjustHandles="1" noChangeArrowheads="1" noChangeShapeType="1" noTextEdit="1"/>
              </p:cNvSpPr>
              <p:nvPr/>
            </p:nvSpPr>
            <p:spPr>
              <a:xfrm>
                <a:off x="1188407" y="2710242"/>
                <a:ext cx="798937" cy="646331"/>
              </a:xfrm>
              <a:prstGeom prst="rect">
                <a:avLst/>
              </a:prstGeom>
              <a:blipFill rotWithShape="0">
                <a:blip r:embed="rId4"/>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FAEEC0B1-DA9A-436E-A921-0690CBE4238C}"/>
              </a:ext>
            </a:extLst>
          </p:cNvPr>
          <p:cNvSpPr/>
          <p:nvPr/>
        </p:nvSpPr>
        <p:spPr>
          <a:xfrm>
            <a:off x="5442205" y="2255952"/>
            <a:ext cx="783869" cy="400110"/>
          </a:xfrm>
          <a:prstGeom prst="rect">
            <a:avLst/>
          </a:prstGeom>
        </p:spPr>
        <p:txBody>
          <a:bodyPr wrap="none">
            <a:spAutoFit/>
          </a:bodyPr>
          <a:lstStyle/>
          <a:p>
            <a:r>
              <a:rPr lang="en-US" sz="2000" dirty="0">
                <a:solidFill>
                  <a:schemeClr val="accent2">
                    <a:lumMod val="40000"/>
                    <a:lumOff val="60000"/>
                  </a:schemeClr>
                </a:solidFill>
              </a:rPr>
              <a:t>guard</a:t>
            </a:r>
            <a:endParaRPr lang="en-US" dirty="0">
              <a:solidFill>
                <a:schemeClr val="accent2">
                  <a:lumMod val="40000"/>
                  <a:lumOff val="60000"/>
                </a:schemeClr>
              </a:solidFill>
            </a:endParaRPr>
          </a:p>
        </p:txBody>
      </p:sp>
      <p:sp>
        <p:nvSpPr>
          <p:cNvPr id="14" name="Rectangle 13">
            <a:extLst>
              <a:ext uri="{FF2B5EF4-FFF2-40B4-BE49-F238E27FC236}">
                <a16:creationId xmlns:a16="http://schemas.microsoft.com/office/drawing/2014/main" id="{E3688E3C-4111-4C34-AF05-2B9482FD692E}"/>
              </a:ext>
            </a:extLst>
          </p:cNvPr>
          <p:cNvSpPr/>
          <p:nvPr/>
        </p:nvSpPr>
        <p:spPr>
          <a:xfrm>
            <a:off x="1757967" y="4567392"/>
            <a:ext cx="1100814" cy="400110"/>
          </a:xfrm>
          <a:prstGeom prst="rect">
            <a:avLst/>
          </a:prstGeom>
        </p:spPr>
        <p:txBody>
          <a:bodyPr wrap="none">
            <a:spAutoFit/>
          </a:bodyPr>
          <a:lstStyle/>
          <a:p>
            <a:r>
              <a:rPr lang="en-US" sz="2000" dirty="0">
                <a:solidFill>
                  <a:schemeClr val="accent2">
                    <a:lumMod val="40000"/>
                    <a:lumOff val="60000"/>
                  </a:schemeClr>
                </a:solidFill>
              </a:rPr>
              <a:t>invariant</a:t>
            </a:r>
            <a:endParaRPr lang="en-US" dirty="0">
              <a:solidFill>
                <a:schemeClr val="accent2">
                  <a:lumMod val="40000"/>
                  <a:lumOff val="60000"/>
                </a:schemeClr>
              </a:solidFill>
            </a:endParaRPr>
          </a:p>
        </p:txBody>
      </p:sp>
      <p:sp>
        <p:nvSpPr>
          <p:cNvPr id="15" name="Rectangle 14">
            <a:extLst>
              <a:ext uri="{FF2B5EF4-FFF2-40B4-BE49-F238E27FC236}">
                <a16:creationId xmlns:a16="http://schemas.microsoft.com/office/drawing/2014/main" id="{06404818-659D-478E-947A-C7F4F2033F31}"/>
              </a:ext>
            </a:extLst>
          </p:cNvPr>
          <p:cNvSpPr/>
          <p:nvPr/>
        </p:nvSpPr>
        <p:spPr>
          <a:xfrm>
            <a:off x="6754474" y="4011270"/>
            <a:ext cx="1731051" cy="400110"/>
          </a:xfrm>
          <a:prstGeom prst="rect">
            <a:avLst/>
          </a:prstGeom>
        </p:spPr>
        <p:txBody>
          <a:bodyPr wrap="none">
            <a:spAutoFit/>
          </a:bodyPr>
          <a:lstStyle/>
          <a:p>
            <a:r>
              <a:rPr lang="en-US" sz="2000" dirty="0">
                <a:solidFill>
                  <a:schemeClr val="accent2">
                    <a:lumMod val="40000"/>
                    <a:lumOff val="60000"/>
                  </a:schemeClr>
                </a:solidFill>
              </a:rPr>
              <a:t>reset/affection</a:t>
            </a:r>
            <a:endParaRPr lang="en-US" dirty="0">
              <a:solidFill>
                <a:schemeClr val="accent2">
                  <a:lumMod val="40000"/>
                  <a:lumOff val="60000"/>
                </a:schemeClr>
              </a:solidFill>
            </a:endParaRPr>
          </a:p>
        </p:txBody>
      </p:sp>
      <p:sp>
        <p:nvSpPr>
          <p:cNvPr id="16" name="Rectangle 15">
            <a:extLst>
              <a:ext uri="{FF2B5EF4-FFF2-40B4-BE49-F238E27FC236}">
                <a16:creationId xmlns:a16="http://schemas.microsoft.com/office/drawing/2014/main" id="{4517EB96-BA8D-462E-8F86-BC9856024A4D}"/>
              </a:ext>
            </a:extLst>
          </p:cNvPr>
          <p:cNvSpPr/>
          <p:nvPr/>
        </p:nvSpPr>
        <p:spPr>
          <a:xfrm>
            <a:off x="633576" y="1616078"/>
            <a:ext cx="3955763" cy="400110"/>
          </a:xfrm>
          <a:prstGeom prst="rect">
            <a:avLst/>
          </a:prstGeom>
        </p:spPr>
        <p:txBody>
          <a:bodyPr wrap="none">
            <a:spAutoFit/>
          </a:bodyPr>
          <a:lstStyle/>
          <a:p>
            <a:r>
              <a:rPr lang="en-US" sz="2000">
                <a:solidFill>
                  <a:schemeClr val="accent2">
                    <a:lumMod val="40000"/>
                    <a:lumOff val="60000"/>
                  </a:schemeClr>
                </a:solidFill>
              </a:rPr>
              <a:t>dynamic: general nonlinear function</a:t>
            </a:r>
            <a:endParaRPr lang="en-US" dirty="0">
              <a:solidFill>
                <a:schemeClr val="accent2">
                  <a:lumMod val="40000"/>
                  <a:lumOff val="60000"/>
                </a:schemeClr>
              </a:solidFill>
            </a:endParaRPr>
          </a:p>
        </p:txBody>
      </p:sp>
      <p:cxnSp>
        <p:nvCxnSpPr>
          <p:cNvPr id="17" name="Straight Arrow Connector 16">
            <a:extLst>
              <a:ext uri="{FF2B5EF4-FFF2-40B4-BE49-F238E27FC236}">
                <a16:creationId xmlns:a16="http://schemas.microsoft.com/office/drawing/2014/main" id="{8ACDBE8A-9C8C-4672-87A7-9E5DFF8E8075}"/>
              </a:ext>
            </a:extLst>
          </p:cNvPr>
          <p:cNvCxnSpPr>
            <a:cxnSpLocks/>
            <a:stCxn id="16" idx="2"/>
          </p:cNvCxnSpPr>
          <p:nvPr/>
        </p:nvCxnSpPr>
        <p:spPr>
          <a:xfrm>
            <a:off x="2611458" y="2016188"/>
            <a:ext cx="170030" cy="1180417"/>
          </a:xfrm>
          <a:prstGeom prst="straightConnector1">
            <a:avLst/>
          </a:prstGeom>
          <a:ln w="19050">
            <a:solidFill>
              <a:srgbClr val="E6B9B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E6C2172-ACD4-4B7A-B063-9F15200C1B8A}"/>
              </a:ext>
            </a:extLst>
          </p:cNvPr>
          <p:cNvCxnSpPr>
            <a:cxnSpLocks/>
          </p:cNvCxnSpPr>
          <p:nvPr/>
        </p:nvCxnSpPr>
        <p:spPr>
          <a:xfrm flipV="1">
            <a:off x="2308374" y="4011270"/>
            <a:ext cx="383377" cy="631232"/>
          </a:xfrm>
          <a:prstGeom prst="straightConnector1">
            <a:avLst/>
          </a:prstGeom>
          <a:ln w="19050">
            <a:solidFill>
              <a:srgbClr val="E6B9B8"/>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ADFB547-9A5C-43B4-B8AA-C5126B8728CD}"/>
              </a:ext>
            </a:extLst>
          </p:cNvPr>
          <p:cNvCxnSpPr>
            <a:cxnSpLocks/>
            <a:stCxn id="13" idx="2"/>
          </p:cNvCxnSpPr>
          <p:nvPr/>
        </p:nvCxnSpPr>
        <p:spPr>
          <a:xfrm flipH="1">
            <a:off x="5834139" y="2656062"/>
            <a:ext cx="1" cy="514790"/>
          </a:xfrm>
          <a:prstGeom prst="straightConnector1">
            <a:avLst/>
          </a:prstGeom>
          <a:ln w="19050">
            <a:solidFill>
              <a:srgbClr val="E6B9B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6AE8766-EE9E-4E62-89FB-C58F82ACAED5}"/>
              </a:ext>
            </a:extLst>
          </p:cNvPr>
          <p:cNvCxnSpPr>
            <a:cxnSpLocks/>
            <a:stCxn id="15" idx="0"/>
          </p:cNvCxnSpPr>
          <p:nvPr/>
        </p:nvCxnSpPr>
        <p:spPr>
          <a:xfrm flipH="1" flipV="1">
            <a:off x="6726082" y="3632610"/>
            <a:ext cx="893918" cy="378660"/>
          </a:xfrm>
          <a:prstGeom prst="straightConnector1">
            <a:avLst/>
          </a:prstGeom>
          <a:ln w="19050">
            <a:solidFill>
              <a:srgbClr val="E6B9B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038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4" y="0"/>
            <a:ext cx="7543800" cy="748145"/>
          </a:xfrm>
        </p:spPr>
        <p:txBody>
          <a:bodyPr/>
          <a:lstStyle/>
          <a:p>
            <a:r>
              <a:rPr lang="en-US"/>
              <a:t>Automated Risk / ASIL </a:t>
            </a:r>
            <a:r>
              <a:rPr lang="en-US" dirty="0"/>
              <a:t>Analysis</a:t>
            </a:r>
          </a:p>
        </p:txBody>
      </p:sp>
      <p:sp>
        <p:nvSpPr>
          <p:cNvPr id="4" name="Slide Number Placeholder 3"/>
          <p:cNvSpPr>
            <a:spLocks noGrp="1"/>
          </p:cNvSpPr>
          <p:nvPr>
            <p:ph type="sldNum" sz="quarter" idx="12"/>
          </p:nvPr>
        </p:nvSpPr>
        <p:spPr/>
        <p:txBody>
          <a:bodyPr/>
          <a:lstStyle/>
          <a:p>
            <a:fld id="{4FAB73BC-B049-4115-A692-8D63A059BFB8}" type="slidenum">
              <a:rPr lang="en-US" smtClean="0"/>
              <a:pPr/>
              <a:t>50</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379" y="1048789"/>
            <a:ext cx="4971011" cy="115164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9144" y="1048790"/>
            <a:ext cx="1844978" cy="115164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4395" y="1048789"/>
            <a:ext cx="1878676" cy="1174386"/>
          </a:xfrm>
          <a:prstGeom prst="rect">
            <a:avLst/>
          </a:prstGeom>
        </p:spPr>
      </p:pic>
      <p:sp>
        <p:nvSpPr>
          <p:cNvPr id="8" name="Title 1"/>
          <p:cNvSpPr txBox="1">
            <a:spLocks/>
          </p:cNvSpPr>
          <p:nvPr/>
        </p:nvSpPr>
        <p:spPr bwMode="auto">
          <a:xfrm>
            <a:off x="865564" y="2392625"/>
            <a:ext cx="7543800" cy="748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algn="ctr" rtl="0" eaLnBrk="1" fontAlgn="base" hangingPunct="1">
              <a:spcBef>
                <a:spcPct val="0"/>
              </a:spcBef>
              <a:spcAft>
                <a:spcPct val="0"/>
              </a:spcAft>
              <a:defRPr sz="4400" kern="1200">
                <a:solidFill>
                  <a:schemeClr val="bg2"/>
                </a:solidFill>
                <a:latin typeface="+mj-lt"/>
                <a:ea typeface="+mj-ea"/>
                <a:cs typeface="+mj-cs"/>
              </a:defRPr>
            </a:lvl1pPr>
            <a:lvl2pPr algn="ctr" rtl="0" eaLnBrk="1" fontAlgn="base" hangingPunct="1">
              <a:spcBef>
                <a:spcPct val="0"/>
              </a:spcBef>
              <a:spcAft>
                <a:spcPct val="0"/>
              </a:spcAft>
              <a:defRPr sz="4400">
                <a:solidFill>
                  <a:schemeClr val="bg2"/>
                </a:solidFill>
                <a:latin typeface="Calibri" pitchFamily="34" charset="0"/>
              </a:defRPr>
            </a:lvl2pPr>
            <a:lvl3pPr algn="ctr" rtl="0" eaLnBrk="1" fontAlgn="base" hangingPunct="1">
              <a:spcBef>
                <a:spcPct val="0"/>
              </a:spcBef>
              <a:spcAft>
                <a:spcPct val="0"/>
              </a:spcAft>
              <a:defRPr sz="4400">
                <a:solidFill>
                  <a:schemeClr val="bg2"/>
                </a:solidFill>
                <a:latin typeface="Calibri" pitchFamily="34" charset="0"/>
              </a:defRPr>
            </a:lvl3pPr>
            <a:lvl4pPr algn="ctr" rtl="0" eaLnBrk="1" fontAlgn="base" hangingPunct="1">
              <a:spcBef>
                <a:spcPct val="0"/>
              </a:spcBef>
              <a:spcAft>
                <a:spcPct val="0"/>
              </a:spcAft>
              <a:defRPr sz="4400">
                <a:solidFill>
                  <a:schemeClr val="bg2"/>
                </a:solidFill>
                <a:latin typeface="Calibri" pitchFamily="34" charset="0"/>
              </a:defRPr>
            </a:lvl4pPr>
            <a:lvl5pPr algn="ctr" rtl="0" eaLnBrk="1" fontAlgn="base" hangingPunct="1">
              <a:spcBef>
                <a:spcPct val="0"/>
              </a:spcBef>
              <a:spcAft>
                <a:spcPct val="0"/>
              </a:spcAft>
              <a:defRPr sz="4400">
                <a:solidFill>
                  <a:schemeClr val="bg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t>Risk = Probability x Severity</a:t>
            </a:r>
            <a:endParaRPr lang="en-US" dirty="0"/>
          </a:p>
        </p:txBody>
      </p:sp>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379" y="3140770"/>
            <a:ext cx="2883593" cy="216269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70729" y="3140770"/>
            <a:ext cx="2933469" cy="2200102"/>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4955" y="3140770"/>
            <a:ext cx="2626196" cy="2162750"/>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90478" y="5447672"/>
            <a:ext cx="1585537" cy="1401293"/>
          </a:xfrm>
          <a:prstGeom prst="rect">
            <a:avLst/>
          </a:prstGeom>
        </p:spPr>
      </p:pic>
      <p:pic>
        <p:nvPicPr>
          <p:cNvPr id="13"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41599" y="5423618"/>
            <a:ext cx="1606235" cy="1401293"/>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104198" y="5447672"/>
            <a:ext cx="1563077" cy="1377239"/>
          </a:xfrm>
          <a:prstGeom prst="rect">
            <a:avLst/>
          </a:prstGeom>
        </p:spPr>
      </p:pic>
      <p:pic>
        <p:nvPicPr>
          <p:cNvPr id="16" name="Picture 1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64371" y="5447672"/>
            <a:ext cx="1551470" cy="1370889"/>
          </a:xfrm>
          <a:prstGeom prst="rect">
            <a:avLst/>
          </a:prstGeom>
        </p:spPr>
      </p:pic>
    </p:spTree>
    <p:extLst>
      <p:ext uri="{BB962C8B-B14F-4D97-AF65-F5344CB8AC3E}">
        <p14:creationId xmlns:p14="http://schemas.microsoft.com/office/powerpoint/2010/main" val="182027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22" y="274638"/>
            <a:ext cx="8566878" cy="1143000"/>
          </a:xfrm>
        </p:spPr>
        <p:txBody>
          <a:bodyPr/>
          <a:lstStyle/>
          <a:p>
            <a:r>
              <a:rPr lang="en-US" sz="4000" dirty="0"/>
              <a:t>Conclusions</a:t>
            </a:r>
            <a:endParaRPr lang="en-US" sz="3600" dirty="0"/>
          </a:p>
        </p:txBody>
      </p:sp>
      <p:sp>
        <p:nvSpPr>
          <p:cNvPr id="3" name="Content Placeholder 2"/>
          <p:cNvSpPr>
            <a:spLocks noGrp="1"/>
          </p:cNvSpPr>
          <p:nvPr>
            <p:ph idx="1"/>
          </p:nvPr>
        </p:nvSpPr>
        <p:spPr>
          <a:xfrm>
            <a:off x="569625" y="1537855"/>
            <a:ext cx="7959777" cy="5064535"/>
          </a:xfrm>
        </p:spPr>
        <p:txBody>
          <a:bodyPr/>
          <a:lstStyle/>
          <a:p>
            <a:pPr marL="0" indent="0">
              <a:buNone/>
            </a:pPr>
            <a:r>
              <a:rPr lang="en-US" sz="2400" dirty="0"/>
              <a:t>Simulation data + </a:t>
            </a:r>
            <a:r>
              <a:rPr lang="en-US" sz="2400" dirty="0">
                <a:solidFill>
                  <a:schemeClr val="bg1">
                    <a:lumMod val="75000"/>
                  </a:schemeClr>
                </a:solidFill>
              </a:rPr>
              <a:t>sensitivity from models </a:t>
            </a:r>
            <a:r>
              <a:rPr lang="en-US" sz="2400" dirty="0"/>
              <a:t>=&gt; algorithms =&gt; sound &amp; complete invariance verification</a:t>
            </a:r>
          </a:p>
          <a:p>
            <a:pPr marL="0" indent="0">
              <a:buNone/>
            </a:pPr>
            <a:endParaRPr lang="en-US" sz="2400" dirty="0"/>
          </a:p>
          <a:p>
            <a:pPr marL="0" indent="0">
              <a:buNone/>
            </a:pPr>
            <a:r>
              <a:rPr lang="en-US" sz="2400" dirty="0"/>
              <a:t>Try C2E2 and </a:t>
            </a:r>
            <a:r>
              <a:rPr lang="en-US" sz="2400" dirty="0" err="1"/>
              <a:t>DryVR</a:t>
            </a:r>
            <a:r>
              <a:rPr lang="en-US" sz="2400" dirty="0"/>
              <a:t>  give feedback, built on!</a:t>
            </a:r>
          </a:p>
          <a:p>
            <a:pPr marL="0" indent="0">
              <a:buNone/>
            </a:pPr>
            <a:r>
              <a:rPr lang="en-US" sz="2400" dirty="0"/>
              <a:t>Examples available: Satellites to transistors</a:t>
            </a:r>
          </a:p>
          <a:p>
            <a:pPr marL="0" indent="0">
              <a:buNone/>
            </a:pPr>
            <a:endParaRPr lang="en-US" sz="2400" dirty="0"/>
          </a:p>
          <a:p>
            <a:pPr marL="0" indent="0">
              <a:buNone/>
            </a:pPr>
            <a:r>
              <a:rPr lang="en-US" sz="2400" dirty="0"/>
              <a:t>Several open questions about handling models with uncertainty and precise characterization of efficiency </a:t>
            </a:r>
          </a:p>
          <a:p>
            <a:pPr marL="0" indent="0">
              <a:buNone/>
            </a:pPr>
            <a:endParaRPr lang="en-US" sz="2400" dirty="0"/>
          </a:p>
          <a:p>
            <a:pPr marL="0" indent="0">
              <a:buNone/>
            </a:pPr>
            <a:endParaRPr lang="en-US" sz="2400" dirty="0"/>
          </a:p>
          <a:p>
            <a:pPr marL="0" indent="0">
              <a:buNone/>
            </a:pPr>
            <a:r>
              <a:rPr lang="en-US" sz="1800" dirty="0"/>
              <a:t>This work is supported by grants form the United States National Science Foundation (NSF)</a:t>
            </a:r>
          </a:p>
          <a:p>
            <a:pPr marL="0" indent="0">
              <a:buNone/>
            </a:pPr>
            <a:endParaRPr lang="en-US" sz="2400" dirty="0"/>
          </a:p>
        </p:txBody>
      </p:sp>
      <p:sp>
        <p:nvSpPr>
          <p:cNvPr id="4" name="Slide Number Placeholder 3"/>
          <p:cNvSpPr>
            <a:spLocks noGrp="1"/>
          </p:cNvSpPr>
          <p:nvPr>
            <p:ph type="sldNum" sz="quarter" idx="12"/>
          </p:nvPr>
        </p:nvSpPr>
        <p:spPr/>
        <p:txBody>
          <a:bodyPr/>
          <a:lstStyle/>
          <a:p>
            <a:fld id="{EAAE5373-EA94-42CD-B08F-88E8C680AB44}" type="slidenum">
              <a:rPr lang="en-US" smtClean="0"/>
              <a:t>51</a:t>
            </a:fld>
            <a:endParaRPr lang="en-US"/>
          </a:p>
        </p:txBody>
      </p:sp>
    </p:spTree>
    <p:extLst>
      <p:ext uri="{BB962C8B-B14F-4D97-AF65-F5344CB8AC3E}">
        <p14:creationId xmlns:p14="http://schemas.microsoft.com/office/powerpoint/2010/main" val="181295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03A6-6FC9-4EC6-AA15-14F8E7D9B8A3}"/>
              </a:ext>
            </a:extLst>
          </p:cNvPr>
          <p:cNvSpPr>
            <a:spLocks noGrp="1"/>
          </p:cNvSpPr>
          <p:nvPr>
            <p:ph type="title"/>
          </p:nvPr>
        </p:nvSpPr>
        <p:spPr/>
        <p:txBody>
          <a:bodyPr/>
          <a:lstStyle/>
          <a:p>
            <a:r>
              <a:rPr lang="en-US" dirty="0"/>
              <a:t>Recall: bouncing ball</a:t>
            </a:r>
          </a:p>
        </p:txBody>
      </p:sp>
      <p:sp>
        <p:nvSpPr>
          <p:cNvPr id="4" name="Slide Number Placeholder 3">
            <a:extLst>
              <a:ext uri="{FF2B5EF4-FFF2-40B4-BE49-F238E27FC236}">
                <a16:creationId xmlns:a16="http://schemas.microsoft.com/office/drawing/2014/main" id="{068B19E2-651E-45D4-98F4-C242AA829E90}"/>
              </a:ext>
            </a:extLst>
          </p:cNvPr>
          <p:cNvSpPr>
            <a:spLocks noGrp="1"/>
          </p:cNvSpPr>
          <p:nvPr>
            <p:ph type="sldNum" sz="quarter" idx="12"/>
          </p:nvPr>
        </p:nvSpPr>
        <p:spPr/>
        <p:txBody>
          <a:bodyPr/>
          <a:lstStyle/>
          <a:p>
            <a:fld id="{EAAE5373-EA94-42CD-B08F-88E8C680AB44}" type="slidenum">
              <a:rPr lang="en-US" smtClean="0"/>
              <a:t>6</a:t>
            </a:fld>
            <a:endParaRPr lang="en-US"/>
          </a:p>
        </p:txBody>
      </p: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0F3E14FD-2210-4E98-8269-94113504591F}"/>
                  </a:ext>
                </a:extLst>
              </p:cNvPr>
              <p:cNvSpPr/>
              <p:nvPr/>
            </p:nvSpPr>
            <p:spPr>
              <a:xfrm>
                <a:off x="2140298" y="2625637"/>
                <a:ext cx="1858945" cy="162783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𝑦</m:t>
                          </m:r>
                        </m:e>
                      </m:acc>
                      <m:r>
                        <a:rPr lang="en-US" b="0" i="1" smtClean="0">
                          <a:latin typeface="Cambria Math" panose="02040503050406030204" pitchFamily="18" charset="0"/>
                        </a:rPr>
                        <m:t>=</m:t>
                      </m:r>
                      <m:r>
                        <a:rPr lang="en-US" b="0" i="1" smtClean="0">
                          <a:latin typeface="Cambria Math" panose="02040503050406030204" pitchFamily="18" charset="0"/>
                        </a:rPr>
                        <m:t>𝑣</m:t>
                      </m:r>
                    </m:oMath>
                  </m:oMathPara>
                </a14:m>
                <a:endParaRPr lang="en-US" b="0" dirty="0"/>
              </a:p>
              <a:p>
                <a:pPr algn="ct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b="0" i="1" smtClean="0">
                              <a:latin typeface="Cambria Math" panose="02040503050406030204" pitchFamily="18" charset="0"/>
                            </a:rPr>
                            <m:t>𝑣</m:t>
                          </m:r>
                        </m:e>
                      </m:acc>
                      <m:r>
                        <a:rPr lang="en-US" i="1">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𝑔</m:t>
                      </m:r>
                    </m:oMath>
                  </m:oMathPara>
                </a14:m>
                <a:endParaRPr lang="en-US" b="0" dirty="0"/>
              </a:p>
              <a:p>
                <a:pPr algn="ct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𝑡</m:t>
                          </m:r>
                        </m:e>
                      </m:acc>
                      <m:r>
                        <a:rPr lang="en-US" b="0" i="1" smtClean="0">
                          <a:latin typeface="Cambria Math" panose="02040503050406030204" pitchFamily="18" charset="0"/>
                        </a:rPr>
                        <m:t>=1</m:t>
                      </m:r>
                    </m:oMath>
                  </m:oMathPara>
                </a14:m>
                <a:endParaRPr lang="en-US" dirty="0"/>
              </a:p>
              <a:p>
                <a:pPr algn="ctr"/>
                <a:endParaRPr lang="en-US" dirty="0"/>
              </a:p>
              <a:p>
                <a:pPr algn="ctr"/>
                <a14:m>
                  <m:oMathPara xmlns:m="http://schemas.openxmlformats.org/officeDocument/2006/math">
                    <m:oMathParaPr>
                      <m:jc m:val="centerGroup"/>
                    </m:oMathParaPr>
                    <m:oMath xmlns:m="http://schemas.openxmlformats.org/officeDocument/2006/math">
                      <m:r>
                        <a:rPr lang="en-US" b="0" i="1" smtClean="0">
                          <a:latin typeface="Cambria Math" charset="0"/>
                        </a:rPr>
                        <m:t>𝑦</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≥0</m:t>
                      </m:r>
                    </m:oMath>
                  </m:oMathPara>
                </a14:m>
                <a:endParaRPr lang="en-US" dirty="0"/>
              </a:p>
            </p:txBody>
          </p:sp>
        </mc:Choice>
        <mc:Fallback xmlns="">
          <p:sp>
            <p:nvSpPr>
              <p:cNvPr id="5" name="Oval 4">
                <a:extLst>
                  <a:ext uri="{FF2B5EF4-FFF2-40B4-BE49-F238E27FC236}">
                    <a16:creationId xmlns="" xmlns:a16="http://schemas.microsoft.com/office/drawing/2014/main" xmlns:a14="http://schemas.microsoft.com/office/drawing/2010/main" id="{0F3E14FD-2210-4E98-8269-94113504591F}"/>
                  </a:ext>
                </a:extLst>
              </p:cNvPr>
              <p:cNvSpPr>
                <a:spLocks noRot="1" noChangeAspect="1" noMove="1" noResize="1" noEditPoints="1" noAdjustHandles="1" noChangeArrowheads="1" noChangeShapeType="1" noTextEdit="1"/>
              </p:cNvSpPr>
              <p:nvPr/>
            </p:nvSpPr>
            <p:spPr>
              <a:xfrm>
                <a:off x="2140298" y="2625637"/>
                <a:ext cx="1858945" cy="1627833"/>
              </a:xfrm>
              <a:prstGeom prst="ellipse">
                <a:avLst/>
              </a:prstGeom>
              <a:blipFill rotWithShape="0">
                <a:blip r:embed="rId2"/>
                <a:stretch>
                  <a:fillRect/>
                </a:stretch>
              </a:blipFill>
              <a:ln>
                <a:solidFill>
                  <a:schemeClr val="bg1"/>
                </a:solidFill>
              </a:ln>
            </p:spPr>
            <p:txBody>
              <a:bodyPr/>
              <a:lstStyle/>
              <a:p>
                <a:r>
                  <a:rPr lang="en-US">
                    <a:noFill/>
                  </a:rPr>
                  <a:t> </a:t>
                </a:r>
              </a:p>
            </p:txBody>
          </p:sp>
        </mc:Fallback>
      </mc:AlternateContent>
      <p:cxnSp>
        <p:nvCxnSpPr>
          <p:cNvPr id="7" name="Connector: Curved 6">
            <a:extLst>
              <a:ext uri="{FF2B5EF4-FFF2-40B4-BE49-F238E27FC236}">
                <a16:creationId xmlns:a16="http://schemas.microsoft.com/office/drawing/2014/main" id="{313031CC-9CF9-45D2-9D93-4EBF8C0A2976}"/>
              </a:ext>
            </a:extLst>
          </p:cNvPr>
          <p:cNvCxnSpPr>
            <a:cxnSpLocks/>
            <a:stCxn id="5" idx="7"/>
            <a:endCxn id="5" idx="5"/>
          </p:cNvCxnSpPr>
          <p:nvPr/>
        </p:nvCxnSpPr>
        <p:spPr>
          <a:xfrm rot="16200000" flipH="1">
            <a:off x="3151481" y="3439553"/>
            <a:ext cx="1151051" cy="12700"/>
          </a:xfrm>
          <a:prstGeom prst="curvedConnector5">
            <a:avLst>
              <a:gd name="adj1" fmla="val -19860"/>
              <a:gd name="adj2" fmla="val 14293772"/>
              <a:gd name="adj3" fmla="val 11986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4104F0A-D1D4-476A-8AEE-22A7F80B4ADC}"/>
                  </a:ext>
                </a:extLst>
              </p:cNvPr>
              <p:cNvSpPr/>
              <p:nvPr/>
            </p:nvSpPr>
            <p:spPr>
              <a:xfrm>
                <a:off x="5568765" y="3116387"/>
                <a:ext cx="2353145" cy="6463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charset="0"/>
                        </a:rPr>
                        <m:t>𝑦</m:t>
                      </m:r>
                      <m:r>
                        <a:rPr lang="en-US" b="0" i="1" smtClean="0">
                          <a:solidFill>
                            <a:schemeClr val="bg1"/>
                          </a:solidFill>
                          <a:latin typeface="Cambria Math" panose="02040503050406030204" pitchFamily="18" charset="0"/>
                        </a:rPr>
                        <m:t>≤0∧</m:t>
                      </m:r>
                      <m:r>
                        <a:rPr lang="en-US" b="0" i="1" smtClean="0">
                          <a:solidFill>
                            <a:schemeClr val="bg1"/>
                          </a:solidFill>
                          <a:latin typeface="Cambria Math" panose="02040503050406030204" pitchFamily="18" charset="0"/>
                        </a:rPr>
                        <m:t>𝑣</m:t>
                      </m:r>
                      <m:r>
                        <a:rPr lang="en-US" b="0" i="1" smtClean="0">
                          <a:solidFill>
                            <a:schemeClr val="bg1"/>
                          </a:solidFill>
                          <a:latin typeface="Cambria Math" panose="02040503050406030204" pitchFamily="18" charset="0"/>
                        </a:rPr>
                        <m:t>≤0∧</m:t>
                      </m:r>
                      <m:r>
                        <a:rPr lang="en-US" b="0" i="1" smtClean="0">
                          <a:solidFill>
                            <a:schemeClr val="bg1"/>
                          </a:solidFill>
                          <a:latin typeface="Cambria Math" panose="02040503050406030204" pitchFamily="18" charset="0"/>
                        </a:rPr>
                        <m:t>𝑡</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𝜖</m:t>
                      </m:r>
                    </m:oMath>
                  </m:oMathPara>
                </a14:m>
                <a:endParaRPr lang="en-US" b="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𝑣</m:t>
                      </m:r>
                      <m:r>
                        <a:rPr lang="en-US" i="1">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𝑐𝑣</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𝑡</m:t>
                      </m:r>
                      <m:r>
                        <a:rPr lang="en-US" b="0" i="1" smtClean="0">
                          <a:solidFill>
                            <a:schemeClr val="bg1"/>
                          </a:solidFill>
                          <a:latin typeface="Cambria Math" panose="02040503050406030204" pitchFamily="18" charset="0"/>
                        </a:rPr>
                        <m:t>=0</m:t>
                      </m:r>
                    </m:oMath>
                  </m:oMathPara>
                </a14:m>
                <a:endParaRPr lang="en-US" dirty="0">
                  <a:solidFill>
                    <a:schemeClr val="bg1"/>
                  </a:solidFill>
                </a:endParaRPr>
              </a:p>
            </p:txBody>
          </p:sp>
        </mc:Choice>
        <mc:Fallback xmlns="">
          <p:sp>
            <p:nvSpPr>
              <p:cNvPr id="10" name="Rectangle 9">
                <a:extLst>
                  <a:ext uri="{FF2B5EF4-FFF2-40B4-BE49-F238E27FC236}">
                    <a16:creationId xmlns="" xmlns:a16="http://schemas.microsoft.com/office/drawing/2014/main" xmlns:a14="http://schemas.microsoft.com/office/drawing/2010/main" id="{C4104F0A-D1D4-476A-8AEE-22A7F80B4ADC}"/>
                  </a:ext>
                </a:extLst>
              </p:cNvPr>
              <p:cNvSpPr>
                <a:spLocks noRot="1" noChangeAspect="1" noMove="1" noResize="1" noEditPoints="1" noAdjustHandles="1" noChangeArrowheads="1" noChangeShapeType="1" noTextEdit="1"/>
              </p:cNvSpPr>
              <p:nvPr/>
            </p:nvSpPr>
            <p:spPr>
              <a:xfrm>
                <a:off x="5568765" y="3116387"/>
                <a:ext cx="2353145" cy="646331"/>
              </a:xfrm>
              <a:prstGeom prst="rect">
                <a:avLst/>
              </a:prstGeom>
              <a:blipFill rotWithShape="0">
                <a:blip r:embed="rId3"/>
                <a:stretch>
                  <a:fillRect/>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63953D63-DC55-4E58-9F31-EB3DFA157DA4}"/>
              </a:ext>
            </a:extLst>
          </p:cNvPr>
          <p:cNvCxnSpPr>
            <a:cxnSpLocks/>
            <a:endCxn id="5" idx="2"/>
          </p:cNvCxnSpPr>
          <p:nvPr/>
        </p:nvCxnSpPr>
        <p:spPr>
          <a:xfrm>
            <a:off x="1004835" y="3439553"/>
            <a:ext cx="1135463" cy="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3B17092-0CBB-49E6-8A36-D99407DE6E54}"/>
                  </a:ext>
                </a:extLst>
              </p:cNvPr>
              <p:cNvSpPr/>
              <p:nvPr/>
            </p:nvSpPr>
            <p:spPr>
              <a:xfrm>
                <a:off x="1185394" y="2710242"/>
                <a:ext cx="804964" cy="6463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b="0" i="1" dirty="0" smtClean="0">
                          <a:solidFill>
                            <a:schemeClr val="bg1"/>
                          </a:solidFill>
                          <a:latin typeface="Cambria Math" charset="0"/>
                        </a:rPr>
                        <m:t>𝑦</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h</m:t>
                      </m:r>
                    </m:oMath>
                  </m:oMathPara>
                </a14:m>
                <a:endParaRPr lang="en-US" b="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b="0" i="1" dirty="0" smtClean="0">
                          <a:solidFill>
                            <a:schemeClr val="bg1"/>
                          </a:solidFill>
                          <a:latin typeface="Cambria Math" panose="02040503050406030204" pitchFamily="18" charset="0"/>
                        </a:rPr>
                        <m:t>𝑣</m:t>
                      </m:r>
                      <m:r>
                        <a:rPr lang="en-US" b="0" i="1" smtClean="0">
                          <a:solidFill>
                            <a:schemeClr val="bg1"/>
                          </a:solidFill>
                          <a:latin typeface="Cambria Math" panose="02040503050406030204" pitchFamily="18" charset="0"/>
                        </a:rPr>
                        <m:t>=0</m:t>
                      </m:r>
                    </m:oMath>
                  </m:oMathPara>
                </a14:m>
                <a:endParaRPr lang="en-US" dirty="0">
                  <a:solidFill>
                    <a:schemeClr val="bg1"/>
                  </a:solidFill>
                </a:endParaRPr>
              </a:p>
            </p:txBody>
          </p:sp>
        </mc:Choice>
        <mc:Fallback xmlns="">
          <p:sp>
            <p:nvSpPr>
              <p:cNvPr id="12" name="Rectangle 11">
                <a:extLst>
                  <a:ext uri="{FF2B5EF4-FFF2-40B4-BE49-F238E27FC236}">
                    <a16:creationId xmlns="" xmlns:a16="http://schemas.microsoft.com/office/drawing/2014/main" xmlns:a14="http://schemas.microsoft.com/office/drawing/2010/main" id="{E3B17092-0CBB-49E6-8A36-D99407DE6E54}"/>
                  </a:ext>
                </a:extLst>
              </p:cNvPr>
              <p:cNvSpPr>
                <a:spLocks noRot="1" noChangeAspect="1" noMove="1" noResize="1" noEditPoints="1" noAdjustHandles="1" noChangeArrowheads="1" noChangeShapeType="1" noTextEdit="1"/>
              </p:cNvSpPr>
              <p:nvPr/>
            </p:nvSpPr>
            <p:spPr>
              <a:xfrm>
                <a:off x="1185394" y="2710242"/>
                <a:ext cx="804964" cy="646331"/>
              </a:xfrm>
              <a:prstGeom prst="rect">
                <a:avLst/>
              </a:prstGeom>
              <a:blipFill rotWithShape="0">
                <a:blip r:embed="rId4"/>
                <a:stretch>
                  <a:fillRect/>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E3688E3C-4111-4C34-AF05-2B9482FD692E}"/>
              </a:ext>
            </a:extLst>
          </p:cNvPr>
          <p:cNvSpPr/>
          <p:nvPr/>
        </p:nvSpPr>
        <p:spPr>
          <a:xfrm>
            <a:off x="1232405" y="4594629"/>
            <a:ext cx="2702343" cy="400110"/>
          </a:xfrm>
          <a:prstGeom prst="rect">
            <a:avLst/>
          </a:prstGeom>
        </p:spPr>
        <p:txBody>
          <a:bodyPr wrap="none">
            <a:spAutoFit/>
          </a:bodyPr>
          <a:lstStyle/>
          <a:p>
            <a:r>
              <a:rPr lang="en-US" sz="2000" dirty="0">
                <a:solidFill>
                  <a:schemeClr val="accent2">
                    <a:lumMod val="40000"/>
                    <a:lumOff val="60000"/>
                  </a:schemeClr>
                </a:solidFill>
              </a:rPr>
              <a:t>Avoid </a:t>
            </a:r>
            <a:r>
              <a:rPr lang="en-US" sz="2000">
                <a:solidFill>
                  <a:schemeClr val="accent2">
                    <a:lumMod val="40000"/>
                    <a:lumOff val="60000"/>
                  </a:schemeClr>
                </a:solidFill>
              </a:rPr>
              <a:t>the </a:t>
            </a:r>
            <a:r>
              <a:rPr lang="en-US" sz="2000" dirty="0" err="1">
                <a:solidFill>
                  <a:schemeClr val="accent2">
                    <a:lumMod val="40000"/>
                    <a:lumOff val="60000"/>
                  </a:schemeClr>
                </a:solidFill>
              </a:rPr>
              <a:t>Z</a:t>
            </a:r>
            <a:r>
              <a:rPr lang="en-US" sz="2000">
                <a:solidFill>
                  <a:schemeClr val="accent2">
                    <a:lumMod val="40000"/>
                    <a:lumOff val="60000"/>
                  </a:schemeClr>
                </a:solidFill>
              </a:rPr>
              <a:t>eno behavior</a:t>
            </a:r>
            <a:endParaRPr lang="en-US" dirty="0">
              <a:solidFill>
                <a:schemeClr val="accent2">
                  <a:lumMod val="40000"/>
                  <a:lumOff val="60000"/>
                </a:schemeClr>
              </a:solidFill>
            </a:endParaRPr>
          </a:p>
        </p:txBody>
      </p:sp>
      <p:cxnSp>
        <p:nvCxnSpPr>
          <p:cNvPr id="13" name="Straight Arrow Connector 12">
            <a:extLst>
              <a:ext uri="{FF2B5EF4-FFF2-40B4-BE49-F238E27FC236}">
                <a16:creationId xmlns:a16="http://schemas.microsoft.com/office/drawing/2014/main" id="{4E6C2172-ACD4-4B7A-B063-9F15200C1B8A}"/>
              </a:ext>
            </a:extLst>
          </p:cNvPr>
          <p:cNvCxnSpPr>
            <a:cxnSpLocks/>
          </p:cNvCxnSpPr>
          <p:nvPr/>
        </p:nvCxnSpPr>
        <p:spPr>
          <a:xfrm flipV="1">
            <a:off x="2308374" y="3564835"/>
            <a:ext cx="550407" cy="1077667"/>
          </a:xfrm>
          <a:prstGeom prst="straightConnector1">
            <a:avLst/>
          </a:prstGeom>
          <a:ln w="19050">
            <a:solidFill>
              <a:srgbClr val="E6B9B8"/>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6C2172-ACD4-4B7A-B063-9F15200C1B8A}"/>
              </a:ext>
            </a:extLst>
          </p:cNvPr>
          <p:cNvCxnSpPr>
            <a:cxnSpLocks/>
          </p:cNvCxnSpPr>
          <p:nvPr/>
        </p:nvCxnSpPr>
        <p:spPr>
          <a:xfrm flipV="1">
            <a:off x="2438400" y="3657601"/>
            <a:ext cx="4797287" cy="984901"/>
          </a:xfrm>
          <a:prstGeom prst="straightConnector1">
            <a:avLst/>
          </a:prstGeom>
          <a:ln w="19050">
            <a:solidFill>
              <a:srgbClr val="E6B9B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59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5D6F-2969-4972-9BEC-99E5220730AA}"/>
              </a:ext>
            </a:extLst>
          </p:cNvPr>
          <p:cNvSpPr>
            <a:spLocks noGrp="1"/>
          </p:cNvSpPr>
          <p:nvPr>
            <p:ph type="title"/>
          </p:nvPr>
        </p:nvSpPr>
        <p:spPr/>
        <p:txBody>
          <a:bodyPr/>
          <a:lstStyle/>
          <a:p>
            <a:r>
              <a:rPr lang="en-US" dirty="0"/>
              <a:t>Summary of C2E2</a:t>
            </a:r>
          </a:p>
        </p:txBody>
      </p:sp>
      <p:sp>
        <p:nvSpPr>
          <p:cNvPr id="3" name="Content Placeholder 2">
            <a:extLst>
              <a:ext uri="{FF2B5EF4-FFF2-40B4-BE49-F238E27FC236}">
                <a16:creationId xmlns:a16="http://schemas.microsoft.com/office/drawing/2014/main" id="{3D55E584-35E8-4DA0-8B45-0F3990E93A3C}"/>
              </a:ext>
            </a:extLst>
          </p:cNvPr>
          <p:cNvSpPr>
            <a:spLocks noGrp="1"/>
          </p:cNvSpPr>
          <p:nvPr>
            <p:ph idx="1"/>
          </p:nvPr>
        </p:nvSpPr>
        <p:spPr/>
        <p:txBody>
          <a:bodyPr/>
          <a:lstStyle/>
          <a:p>
            <a:r>
              <a:rPr lang="en-US" dirty="0"/>
              <a:t>Input: </a:t>
            </a:r>
            <a:r>
              <a:rPr lang="en-US" dirty="0" err="1"/>
              <a:t>hyxml</a:t>
            </a:r>
            <a:r>
              <a:rPr lang="en-US" dirty="0"/>
              <a:t> file</a:t>
            </a:r>
          </a:p>
          <a:p>
            <a:r>
              <a:rPr lang="en-US" dirty="0"/>
              <a:t>Properties: initial set + unsafe set</a:t>
            </a:r>
          </a:p>
          <a:p>
            <a:r>
              <a:rPr lang="en-US" dirty="0"/>
              <a:t>Simulate and/or verification</a:t>
            </a:r>
          </a:p>
          <a:p>
            <a:r>
              <a:rPr lang="en-US" dirty="0"/>
              <a:t>Plotter</a:t>
            </a:r>
          </a:p>
        </p:txBody>
      </p:sp>
      <p:sp>
        <p:nvSpPr>
          <p:cNvPr id="4" name="Slide Number Placeholder 3">
            <a:extLst>
              <a:ext uri="{FF2B5EF4-FFF2-40B4-BE49-F238E27FC236}">
                <a16:creationId xmlns:a16="http://schemas.microsoft.com/office/drawing/2014/main" id="{A47D73F0-15F6-45D8-A1D5-164D2C44FEF9}"/>
              </a:ext>
            </a:extLst>
          </p:cNvPr>
          <p:cNvSpPr>
            <a:spLocks noGrp="1"/>
          </p:cNvSpPr>
          <p:nvPr>
            <p:ph type="sldNum" sz="quarter" idx="12"/>
          </p:nvPr>
        </p:nvSpPr>
        <p:spPr/>
        <p:txBody>
          <a:bodyPr/>
          <a:lstStyle/>
          <a:p>
            <a:fld id="{EAAE5373-EA94-42CD-B08F-88E8C680AB44}" type="slidenum">
              <a:rPr lang="en-US" smtClean="0"/>
              <a:t>7</a:t>
            </a:fld>
            <a:endParaRPr lang="en-US"/>
          </a:p>
        </p:txBody>
      </p:sp>
    </p:spTree>
    <p:extLst>
      <p:ext uri="{BB962C8B-B14F-4D97-AF65-F5344CB8AC3E}">
        <p14:creationId xmlns:p14="http://schemas.microsoft.com/office/powerpoint/2010/main" val="763499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457200" y="1281112"/>
            <a:ext cx="8229600" cy="5257800"/>
          </a:xfrm>
        </p:spPr>
        <p:txBody>
          <a:bodyPr/>
          <a:lstStyle/>
          <a:p>
            <a:pPr marL="0" indent="0">
              <a:lnSpc>
                <a:spcPct val="150000"/>
              </a:lnSpc>
              <a:buNone/>
            </a:pPr>
            <a:r>
              <a:rPr lang="en-US" sz="2800" dirty="0"/>
              <a:t>Introduction and C2E2 demo</a:t>
            </a:r>
          </a:p>
          <a:p>
            <a:pPr marL="0" indent="0">
              <a:lnSpc>
                <a:spcPct val="150000"/>
              </a:lnSpc>
              <a:buNone/>
            </a:pPr>
            <a:r>
              <a:rPr lang="en-US" sz="2800" dirty="0"/>
              <a:t>Model-based sensitivity</a:t>
            </a:r>
          </a:p>
          <a:p>
            <a:pPr>
              <a:lnSpc>
                <a:spcPct val="150000"/>
              </a:lnSpc>
            </a:pPr>
            <a:r>
              <a:rPr lang="en-US" sz="2400" dirty="0"/>
              <a:t>Simulation-driven verification algorithm</a:t>
            </a:r>
          </a:p>
          <a:p>
            <a:pPr>
              <a:lnSpc>
                <a:spcPct val="150000"/>
              </a:lnSpc>
            </a:pPr>
            <a:r>
              <a:rPr lang="en-US" sz="2400" dirty="0"/>
              <a:t>Discrepancy function</a:t>
            </a:r>
          </a:p>
          <a:p>
            <a:pPr>
              <a:lnSpc>
                <a:spcPct val="150000"/>
              </a:lnSpc>
            </a:pPr>
            <a:r>
              <a:rPr lang="en-US" sz="2400" dirty="0"/>
              <a:t>Matrix measure and sensitivity</a:t>
            </a:r>
            <a:endParaRPr lang="en-US" sz="2000" dirty="0"/>
          </a:p>
          <a:p>
            <a:pPr>
              <a:lnSpc>
                <a:spcPct val="150000"/>
              </a:lnSpc>
            </a:pPr>
            <a:r>
              <a:rPr lang="en-US" sz="2400" dirty="0"/>
              <a:t>More examples</a:t>
            </a:r>
          </a:p>
          <a:p>
            <a:pPr marL="0" indent="0">
              <a:lnSpc>
                <a:spcPct val="150000"/>
              </a:lnSpc>
              <a:buNone/>
            </a:pPr>
            <a:r>
              <a:rPr lang="en-US" sz="2800" dirty="0"/>
              <a:t>Next lecture on Thursday:</a:t>
            </a:r>
          </a:p>
          <a:p>
            <a:pPr>
              <a:lnSpc>
                <a:spcPct val="150000"/>
              </a:lnSpc>
            </a:pPr>
            <a:r>
              <a:rPr lang="en-US" sz="2400" dirty="0"/>
              <a:t>New modeling questions with </a:t>
            </a:r>
            <a:r>
              <a:rPr lang="en-US" sz="2400" dirty="0" err="1"/>
              <a:t>DryVR</a:t>
            </a:r>
            <a:endParaRPr lang="en-US" sz="2800" dirty="0"/>
          </a:p>
        </p:txBody>
      </p:sp>
      <p:sp>
        <p:nvSpPr>
          <p:cNvPr id="4" name="Slide Number Placeholder 3"/>
          <p:cNvSpPr>
            <a:spLocks noGrp="1"/>
          </p:cNvSpPr>
          <p:nvPr>
            <p:ph type="sldNum" sz="quarter" idx="12"/>
          </p:nvPr>
        </p:nvSpPr>
        <p:spPr/>
        <p:txBody>
          <a:bodyPr/>
          <a:lstStyle/>
          <a:p>
            <a:fld id="{EAAE5373-EA94-42CD-B08F-88E8C680AB44}" type="slidenum">
              <a:rPr lang="en-US" smtClean="0"/>
              <a:t>8</a:t>
            </a:fld>
            <a:endParaRPr lang="en-US"/>
          </a:p>
        </p:txBody>
      </p:sp>
    </p:spTree>
    <p:extLst>
      <p:ext uri="{BB962C8B-B14F-4D97-AF65-F5344CB8AC3E}">
        <p14:creationId xmlns:p14="http://schemas.microsoft.com/office/powerpoint/2010/main" val="1769122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p:nvPr/>
        </p:nvSpPr>
        <p:spPr>
          <a:xfrm>
            <a:off x="5305111" y="2753017"/>
            <a:ext cx="2387773" cy="568758"/>
          </a:xfrm>
          <a:custGeom>
            <a:avLst/>
            <a:gdLst>
              <a:gd name="connsiteX0" fmla="*/ 0 w 1400783"/>
              <a:gd name="connsiteY0" fmla="*/ 242870 h 333661"/>
              <a:gd name="connsiteX1" fmla="*/ 201038 w 1400783"/>
              <a:gd name="connsiteY1" fmla="*/ 41831 h 333661"/>
              <a:gd name="connsiteX2" fmla="*/ 538263 w 1400783"/>
              <a:gd name="connsiteY2" fmla="*/ 165048 h 333661"/>
              <a:gd name="connsiteX3" fmla="*/ 817123 w 1400783"/>
              <a:gd name="connsiteY3" fmla="*/ 2921 h 333661"/>
              <a:gd name="connsiteX4" fmla="*/ 1400783 w 1400783"/>
              <a:gd name="connsiteY4" fmla="*/ 333661 h 33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783" h="333661">
                <a:moveTo>
                  <a:pt x="0" y="242870"/>
                </a:moveTo>
                <a:cubicBezTo>
                  <a:pt x="55664" y="148835"/>
                  <a:pt x="111328" y="54801"/>
                  <a:pt x="201038" y="41831"/>
                </a:cubicBezTo>
                <a:cubicBezTo>
                  <a:pt x="290748" y="28861"/>
                  <a:pt x="435582" y="171533"/>
                  <a:pt x="538263" y="165048"/>
                </a:cubicBezTo>
                <a:cubicBezTo>
                  <a:pt x="640944" y="158563"/>
                  <a:pt x="673370" y="-25181"/>
                  <a:pt x="817123" y="2921"/>
                </a:cubicBezTo>
                <a:cubicBezTo>
                  <a:pt x="960876" y="31023"/>
                  <a:pt x="1400783" y="333661"/>
                  <a:pt x="1400783" y="333661"/>
                </a:cubicBezTo>
              </a:path>
            </a:pathLst>
          </a:custGeom>
          <a:noFill/>
          <a:ln w="381000" cap="rnd">
            <a:solidFill>
              <a:schemeClr val="accent1">
                <a:alpha val="65000"/>
              </a:schemeClr>
            </a:solidFill>
          </a:ln>
          <a:effectLst/>
          <a:scene3d>
            <a:camera prst="orthographicFront">
              <a:rot lat="0" lon="1200000" rev="0"/>
            </a:camera>
            <a:lightRig rig="threePt" dir="t"/>
          </a:scene3d>
          <a:sp3d>
            <a:bevelT w="1079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274638"/>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Georgia"/>
                <a:ea typeface="+mj-ea"/>
                <a:cs typeface="Georgia"/>
              </a:defRPr>
            </a:lvl1pPr>
          </a:lstStyle>
          <a:p>
            <a:r>
              <a:rPr lang="en-US" dirty="0">
                <a:solidFill>
                  <a:schemeClr val="bg1">
                    <a:lumMod val="85000"/>
                  </a:schemeClr>
                </a:solidFill>
                <a:latin typeface="+mn-lt"/>
              </a:rPr>
              <a:t>System models and notations</a:t>
            </a:r>
          </a:p>
        </p:txBody>
      </p:sp>
      <p:grpSp>
        <p:nvGrpSpPr>
          <p:cNvPr id="5" name="Group 4"/>
          <p:cNvGrpSpPr/>
          <p:nvPr/>
        </p:nvGrpSpPr>
        <p:grpSpPr>
          <a:xfrm>
            <a:off x="4647593" y="2171444"/>
            <a:ext cx="3501997" cy="1957539"/>
            <a:chOff x="1450943" y="4160353"/>
            <a:chExt cx="2054441" cy="1148387"/>
          </a:xfrm>
        </p:grpSpPr>
        <p:grpSp>
          <p:nvGrpSpPr>
            <p:cNvPr id="8" name="组合 81"/>
            <p:cNvGrpSpPr/>
            <p:nvPr/>
          </p:nvGrpSpPr>
          <p:grpSpPr>
            <a:xfrm>
              <a:off x="1807168" y="4160353"/>
              <a:ext cx="1698216" cy="1148387"/>
              <a:chOff x="8153400" y="1894898"/>
              <a:chExt cx="1886370" cy="1028566"/>
            </a:xfrm>
          </p:grpSpPr>
          <p:cxnSp>
            <p:nvCxnSpPr>
              <p:cNvPr id="9" name="直接箭头连接符 71"/>
              <p:cNvCxnSpPr/>
              <p:nvPr/>
            </p:nvCxnSpPr>
            <p:spPr>
              <a:xfrm>
                <a:off x="8153400" y="2905109"/>
                <a:ext cx="1886370" cy="18355"/>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72"/>
              <p:cNvCxnSpPr/>
              <p:nvPr/>
            </p:nvCxnSpPr>
            <p:spPr>
              <a:xfrm flipV="1">
                <a:off x="8153400" y="1894898"/>
                <a:ext cx="0" cy="1017063"/>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Rectangle 12"/>
                <p:cNvSpPr/>
                <p:nvPr/>
              </p:nvSpPr>
              <p:spPr>
                <a:xfrm>
                  <a:off x="1450943" y="4523769"/>
                  <a:ext cx="326582" cy="27083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400" b="0" i="1" smtClean="0">
                                <a:solidFill>
                                  <a:schemeClr val="bg1">
                                    <a:lumMod val="85000"/>
                                  </a:schemeClr>
                                </a:solidFill>
                                <a:latin typeface="Cambria Math" panose="02040503050406030204" pitchFamily="18" charset="0"/>
                              </a:rPr>
                            </m:ctrlPr>
                          </m:sSubPr>
                          <m:e>
                            <m:r>
                              <a:rPr lang="en-US" sz="2400" b="0" i="1" smtClean="0">
                                <a:solidFill>
                                  <a:schemeClr val="bg1">
                                    <a:lumMod val="85000"/>
                                  </a:schemeClr>
                                </a:solidFill>
                                <a:latin typeface="Cambria Math" charset="0"/>
                              </a:rPr>
                              <m:t>𝑥</m:t>
                            </m:r>
                          </m:e>
                          <m:sub>
                            <m:r>
                              <a:rPr lang="en-US" sz="2400" b="0" i="1" smtClean="0">
                                <a:solidFill>
                                  <a:schemeClr val="bg1">
                                    <a:lumMod val="85000"/>
                                  </a:schemeClr>
                                </a:solidFill>
                                <a:latin typeface="Cambria Math" charset="0"/>
                              </a:rPr>
                              <m:t>0</m:t>
                            </m:r>
                          </m:sub>
                        </m:sSub>
                      </m:oMath>
                    </m:oMathPara>
                  </a14:m>
                  <a:endParaRPr lang="en-US" sz="2400" dirty="0">
                    <a:solidFill>
                      <a:schemeClr val="bg1">
                        <a:lumMod val="85000"/>
                      </a:schemeClr>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1450943" y="4523769"/>
                  <a:ext cx="326582" cy="270835"/>
                </a:xfrm>
                <a:prstGeom prst="rect">
                  <a:avLst/>
                </a:prstGeom>
                <a:blipFill rotWithShape="0">
                  <a:blip r:embed="rId3"/>
                  <a:stretch>
                    <a:fillRect b="-2632"/>
                  </a:stretch>
                </a:blipFill>
              </p:spPr>
              <p:txBody>
                <a:bodyPr/>
                <a:lstStyle/>
                <a:p>
                  <a:r>
                    <a:rPr lang="en-US">
                      <a:noFill/>
                    </a:rPr>
                    <a:t> </a:t>
                  </a:r>
                </a:p>
              </p:txBody>
            </p:sp>
          </mc:Fallback>
        </mc:AlternateContent>
        <p:sp>
          <p:nvSpPr>
            <p:cNvPr id="14" name="Freeform 13"/>
            <p:cNvSpPr/>
            <p:nvPr/>
          </p:nvSpPr>
          <p:spPr>
            <a:xfrm>
              <a:off x="1816894" y="4573159"/>
              <a:ext cx="1400783" cy="333661"/>
            </a:xfrm>
            <a:custGeom>
              <a:avLst/>
              <a:gdLst>
                <a:gd name="connsiteX0" fmla="*/ 0 w 1400783"/>
                <a:gd name="connsiteY0" fmla="*/ 242870 h 333661"/>
                <a:gd name="connsiteX1" fmla="*/ 201038 w 1400783"/>
                <a:gd name="connsiteY1" fmla="*/ 41831 h 333661"/>
                <a:gd name="connsiteX2" fmla="*/ 538263 w 1400783"/>
                <a:gd name="connsiteY2" fmla="*/ 165048 h 333661"/>
                <a:gd name="connsiteX3" fmla="*/ 817123 w 1400783"/>
                <a:gd name="connsiteY3" fmla="*/ 2921 h 333661"/>
                <a:gd name="connsiteX4" fmla="*/ 1400783 w 1400783"/>
                <a:gd name="connsiteY4" fmla="*/ 333661 h 33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783" h="333661">
                  <a:moveTo>
                    <a:pt x="0" y="242870"/>
                  </a:moveTo>
                  <a:cubicBezTo>
                    <a:pt x="55664" y="148835"/>
                    <a:pt x="111328" y="54801"/>
                    <a:pt x="201038" y="41831"/>
                  </a:cubicBezTo>
                  <a:cubicBezTo>
                    <a:pt x="290748" y="28861"/>
                    <a:pt x="435582" y="171533"/>
                    <a:pt x="538263" y="165048"/>
                  </a:cubicBezTo>
                  <a:cubicBezTo>
                    <a:pt x="640944" y="158563"/>
                    <a:pt x="673370" y="-25181"/>
                    <a:pt x="817123" y="2921"/>
                  </a:cubicBezTo>
                  <a:cubicBezTo>
                    <a:pt x="960876" y="31023"/>
                    <a:pt x="1400783" y="333661"/>
                    <a:pt x="1400783" y="333661"/>
                  </a:cubicBezTo>
                </a:path>
              </a:pathLst>
            </a:custGeom>
            <a:noFill/>
            <a:ln w="2857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p:cNvSpPr txBox="1"/>
                <p:nvPr/>
              </p:nvSpPr>
              <p:spPr>
                <a:xfrm>
                  <a:off x="2060061" y="4986054"/>
                  <a:ext cx="1368732" cy="216668"/>
                </a:xfrm>
                <a:prstGeom prst="rect">
                  <a:avLst/>
                </a:prstGeom>
                <a:noFill/>
              </p:spPr>
              <p:txBody>
                <a:bodyPr wrap="none" lIns="0" tIns="0" rIns="0" bIns="0" rtlCol="0">
                  <a:spAutoFit/>
                </a:bodyPr>
                <a:lstStyle/>
                <a:p>
                  <a14:m>
                    <m:oMath xmlns:m="http://schemas.openxmlformats.org/officeDocument/2006/math">
                      <m:r>
                        <a:rPr lang="en-US" sz="2400" b="0" i="1" smtClean="0">
                          <a:solidFill>
                            <a:schemeClr val="bg1">
                              <a:lumMod val="85000"/>
                            </a:schemeClr>
                          </a:solidFill>
                          <a:latin typeface="Cambria Math" charset="0"/>
                        </a:rPr>
                        <m:t>𝜉</m:t>
                      </m:r>
                      <m:r>
                        <a:rPr lang="en-US" sz="2400" b="0" i="1" smtClean="0">
                          <a:solidFill>
                            <a:schemeClr val="bg1">
                              <a:lumMod val="85000"/>
                            </a:schemeClr>
                          </a:solidFill>
                          <a:latin typeface="Cambria Math" charset="0"/>
                        </a:rPr>
                        <m:t>(</m:t>
                      </m:r>
                      <m:sSub>
                        <m:sSubPr>
                          <m:ctrlPr>
                            <a:rPr lang="en-US" sz="2400" b="0" i="1" smtClean="0">
                              <a:solidFill>
                                <a:schemeClr val="bg1">
                                  <a:lumMod val="85000"/>
                                </a:schemeClr>
                              </a:solidFill>
                              <a:latin typeface="Cambria Math" panose="02040503050406030204" pitchFamily="18" charset="0"/>
                            </a:rPr>
                          </m:ctrlPr>
                        </m:sSubPr>
                        <m:e>
                          <m:r>
                            <a:rPr lang="en-US" sz="2400" b="0" i="1" smtClean="0">
                              <a:solidFill>
                                <a:schemeClr val="bg1">
                                  <a:lumMod val="85000"/>
                                </a:schemeClr>
                              </a:solidFill>
                              <a:latin typeface="Cambria Math" charset="0"/>
                            </a:rPr>
                            <m:t>𝑥</m:t>
                          </m:r>
                        </m:e>
                        <m:sub>
                          <m:r>
                            <a:rPr lang="en-US" sz="2400" b="0" i="1" smtClean="0">
                              <a:solidFill>
                                <a:schemeClr val="bg1">
                                  <a:lumMod val="85000"/>
                                </a:schemeClr>
                              </a:solidFill>
                              <a:latin typeface="Cambria Math" charset="0"/>
                            </a:rPr>
                            <m:t>0</m:t>
                          </m:r>
                        </m:sub>
                      </m:sSub>
                      <m:r>
                        <a:rPr lang="en-US" sz="2400" b="0" i="1" smtClean="0">
                          <a:solidFill>
                            <a:schemeClr val="bg1">
                              <a:lumMod val="85000"/>
                            </a:schemeClr>
                          </a:solidFill>
                          <a:latin typeface="Cambria Math" charset="0"/>
                        </a:rPr>
                        <m:t>,</m:t>
                      </m:r>
                      <m:r>
                        <a:rPr lang="en-US" sz="2400" b="0" i="1" smtClean="0">
                          <a:solidFill>
                            <a:schemeClr val="bg1">
                              <a:lumMod val="85000"/>
                            </a:schemeClr>
                          </a:solidFill>
                          <a:latin typeface="Cambria Math" charset="0"/>
                        </a:rPr>
                        <m:t>𝑡</m:t>
                      </m:r>
                      <m:r>
                        <a:rPr lang="en-US" sz="2400" b="0" i="1" smtClean="0">
                          <a:solidFill>
                            <a:schemeClr val="bg1">
                              <a:lumMod val="85000"/>
                            </a:schemeClr>
                          </a:solidFill>
                          <a:latin typeface="Cambria Math" charset="0"/>
                        </a:rPr>
                        <m:t>)</m:t>
                      </m:r>
                    </m:oMath>
                  </a14:m>
                  <a:r>
                    <a:rPr lang="en-US" sz="2400" dirty="0">
                      <a:solidFill>
                        <a:schemeClr val="bg1">
                          <a:lumMod val="85000"/>
                        </a:schemeClr>
                      </a:solidFill>
                    </a:rPr>
                    <a:t>: trajectory</a:t>
                  </a:r>
                </a:p>
              </p:txBody>
            </p:sp>
          </mc:Choice>
          <mc:Fallback xmlns="">
            <p:sp>
              <p:nvSpPr>
                <p:cNvPr id="15" name="TextBox 14"/>
                <p:cNvSpPr txBox="1">
                  <a:spLocks noRot="1" noChangeAspect="1" noMove="1" noResize="1" noEditPoints="1" noAdjustHandles="1" noChangeArrowheads="1" noChangeShapeType="1" noTextEdit="1"/>
                </p:cNvSpPr>
                <p:nvPr/>
              </p:nvSpPr>
              <p:spPr>
                <a:xfrm>
                  <a:off x="2060061" y="4986054"/>
                  <a:ext cx="1368732" cy="216668"/>
                </a:xfrm>
                <a:prstGeom prst="rect">
                  <a:avLst/>
                </a:prstGeom>
                <a:blipFill rotWithShape="0">
                  <a:blip r:embed="rId4"/>
                  <a:stretch>
                    <a:fillRect l="-6005" t="-26667" r="-7050" b="-50000"/>
                  </a:stretch>
                </a:blipFill>
              </p:spPr>
              <p:txBody>
                <a:bodyPr/>
                <a:lstStyle/>
                <a:p>
                  <a:r>
                    <a:rPr lang="en-US">
                      <a:noFill/>
                    </a:rPr>
                    <a:t> </a:t>
                  </a:r>
                </a:p>
              </p:txBody>
            </p:sp>
          </mc:Fallback>
        </mc:AlternateContent>
      </p:grpSp>
      <p:sp>
        <p:nvSpPr>
          <p:cNvPr id="11" name="TextBox 10"/>
          <p:cNvSpPr txBox="1"/>
          <p:nvPr/>
        </p:nvSpPr>
        <p:spPr>
          <a:xfrm>
            <a:off x="2528902" y="1171569"/>
            <a:ext cx="4150816" cy="523220"/>
          </a:xfrm>
          <a:prstGeom prst="rect">
            <a:avLst/>
          </a:prstGeom>
          <a:noFill/>
        </p:spPr>
        <p:txBody>
          <a:bodyPr wrap="none" rtlCol="0">
            <a:spAutoFit/>
          </a:bodyPr>
          <a:lstStyle/>
          <a:p>
            <a:r>
              <a:rPr lang="en-US" sz="2800" dirty="0">
                <a:solidFill>
                  <a:schemeClr val="bg2"/>
                </a:solidFill>
              </a:rPr>
              <a:t>nonlinear dynamical model</a:t>
            </a:r>
          </a:p>
        </p:txBody>
      </p:sp>
      <mc:AlternateContent xmlns:mc="http://schemas.openxmlformats.org/markup-compatibility/2006" xmlns:a14="http://schemas.microsoft.com/office/drawing/2010/main">
        <mc:Choice Requires="a14">
          <p:sp>
            <p:nvSpPr>
              <p:cNvPr id="38" name="TextBox 37"/>
              <p:cNvSpPr txBox="1"/>
              <p:nvPr/>
            </p:nvSpPr>
            <p:spPr>
              <a:xfrm>
                <a:off x="5496901" y="2146664"/>
                <a:ext cx="2711127" cy="369332"/>
              </a:xfrm>
              <a:prstGeom prst="rect">
                <a:avLst/>
              </a:prstGeom>
              <a:noFill/>
            </p:spPr>
            <p:txBody>
              <a:bodyPr wrap="none" lIns="0" tIns="0" rIns="0" bIns="0" rtlCol="0">
                <a:spAutoFit/>
              </a:bodyPr>
              <a:lstStyle/>
              <a:p>
                <a14:m>
                  <m:oMath xmlns:m="http://schemas.openxmlformats.org/officeDocument/2006/math">
                    <m:r>
                      <a:rPr lang="en-US" sz="2400" b="0" i="1" smtClean="0">
                        <a:solidFill>
                          <a:schemeClr val="bg1">
                            <a:lumMod val="85000"/>
                          </a:schemeClr>
                        </a:solidFill>
                        <a:latin typeface="Cambria Math" charset="0"/>
                      </a:rPr>
                      <m:t>𝜉</m:t>
                    </m:r>
                    <m:r>
                      <a:rPr lang="en-US" sz="2400" b="0" i="1" smtClean="0">
                        <a:solidFill>
                          <a:schemeClr val="bg1">
                            <a:lumMod val="85000"/>
                          </a:schemeClr>
                        </a:solidFill>
                        <a:latin typeface="Cambria Math" charset="0"/>
                      </a:rPr>
                      <m:t>(</m:t>
                    </m:r>
                    <m:r>
                      <m:rPr>
                        <m:sty m:val="p"/>
                      </m:rPr>
                      <a:rPr lang="en-US" sz="2400" b="0" i="0" smtClean="0">
                        <a:solidFill>
                          <a:schemeClr val="bg1">
                            <a:lumMod val="85000"/>
                          </a:schemeClr>
                        </a:solidFill>
                        <a:latin typeface="Cambria Math" charset="0"/>
                      </a:rPr>
                      <m:t>Θ</m:t>
                    </m:r>
                    <m:r>
                      <a:rPr lang="en-US" sz="2400" b="0" i="1" smtClean="0">
                        <a:solidFill>
                          <a:schemeClr val="bg1">
                            <a:lumMod val="85000"/>
                          </a:schemeClr>
                        </a:solidFill>
                        <a:latin typeface="Cambria Math" charset="0"/>
                      </a:rPr>
                      <m:t>,[0,</m:t>
                    </m:r>
                    <m:r>
                      <a:rPr lang="en-US" sz="2400" b="0" i="1" smtClean="0">
                        <a:solidFill>
                          <a:schemeClr val="bg1">
                            <a:lumMod val="85000"/>
                          </a:schemeClr>
                        </a:solidFill>
                        <a:latin typeface="Cambria Math" charset="0"/>
                      </a:rPr>
                      <m:t>𝑇</m:t>
                    </m:r>
                    <m:r>
                      <a:rPr lang="en-US" sz="2400" b="0" i="1" smtClean="0">
                        <a:solidFill>
                          <a:schemeClr val="bg1">
                            <a:lumMod val="85000"/>
                          </a:schemeClr>
                        </a:solidFill>
                        <a:latin typeface="Cambria Math" charset="0"/>
                      </a:rPr>
                      <m:t>])</m:t>
                    </m:r>
                  </m:oMath>
                </a14:m>
                <a:r>
                  <a:rPr lang="en-US" sz="2400" dirty="0">
                    <a:solidFill>
                      <a:schemeClr val="bg1">
                        <a:lumMod val="85000"/>
                      </a:schemeClr>
                    </a:solidFill>
                  </a:rPr>
                  <a:t>: reach set</a:t>
                </a:r>
              </a:p>
            </p:txBody>
          </p:sp>
        </mc:Choice>
        <mc:Fallback xmlns="">
          <p:sp>
            <p:nvSpPr>
              <p:cNvPr id="38" name="TextBox 37"/>
              <p:cNvSpPr txBox="1">
                <a:spLocks noRot="1" noChangeAspect="1" noMove="1" noResize="1" noEditPoints="1" noAdjustHandles="1" noChangeArrowheads="1" noChangeShapeType="1" noTextEdit="1"/>
              </p:cNvSpPr>
              <p:nvPr/>
            </p:nvSpPr>
            <p:spPr>
              <a:xfrm>
                <a:off x="5496901" y="2146664"/>
                <a:ext cx="2711127" cy="369332"/>
              </a:xfrm>
              <a:prstGeom prst="rect">
                <a:avLst/>
              </a:prstGeom>
              <a:blipFill rotWithShape="0">
                <a:blip r:embed="rId5"/>
                <a:stretch>
                  <a:fillRect l="-5180" t="-24590" r="-6306" b="-491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502804" y="5152132"/>
                <a:ext cx="8289577" cy="492443"/>
              </a:xfrm>
              <a:prstGeom prst="rect">
                <a:avLst/>
              </a:prstGeom>
              <a:noFill/>
            </p:spPr>
            <p:txBody>
              <a:bodyPr wrap="none" lIns="0" tIns="0" rIns="0" bIns="0" rtlCol="0">
                <a:spAutoFit/>
              </a:bodyPr>
              <a:lstStyle/>
              <a:p>
                <a:r>
                  <a:rPr lang="en-US" sz="3200" b="0" dirty="0">
                    <a:solidFill>
                      <a:schemeClr val="bg1">
                        <a:lumMod val="85000"/>
                      </a:schemeClr>
                    </a:solidFill>
                  </a:rPr>
                  <a:t>Safety verification problem </a:t>
                </a:r>
                <a14:m>
                  <m:oMath xmlns:m="http://schemas.openxmlformats.org/officeDocument/2006/math">
                    <m:r>
                      <a:rPr lang="en-US" sz="3200" b="0" i="1" smtClean="0">
                        <a:solidFill>
                          <a:schemeClr val="bg1">
                            <a:lumMod val="85000"/>
                          </a:schemeClr>
                        </a:solidFill>
                        <a:latin typeface="Cambria Math" charset="0"/>
                      </a:rPr>
                      <m:t>𝜉</m:t>
                    </m:r>
                    <m:d>
                      <m:dPr>
                        <m:ctrlPr>
                          <a:rPr lang="en-US" sz="3200" b="0" i="1" smtClean="0">
                            <a:solidFill>
                              <a:schemeClr val="bg1">
                                <a:lumMod val="85000"/>
                              </a:schemeClr>
                            </a:solidFill>
                            <a:latin typeface="Cambria Math" panose="02040503050406030204" pitchFamily="18" charset="0"/>
                          </a:rPr>
                        </m:ctrlPr>
                      </m:dPr>
                      <m:e>
                        <m:r>
                          <m:rPr>
                            <m:sty m:val="p"/>
                          </m:rPr>
                          <a:rPr lang="en-US" sz="3200" b="0" i="0" smtClean="0">
                            <a:solidFill>
                              <a:schemeClr val="bg1">
                                <a:lumMod val="85000"/>
                              </a:schemeClr>
                            </a:solidFill>
                            <a:latin typeface="Cambria Math" charset="0"/>
                          </a:rPr>
                          <m:t>Θ</m:t>
                        </m:r>
                        <m:r>
                          <a:rPr lang="en-US" sz="3200" b="0" i="1" smtClean="0">
                            <a:solidFill>
                              <a:schemeClr val="bg1">
                                <a:lumMod val="85000"/>
                              </a:schemeClr>
                            </a:solidFill>
                            <a:latin typeface="Cambria Math" charset="0"/>
                          </a:rPr>
                          <m:t>,</m:t>
                        </m:r>
                        <m:d>
                          <m:dPr>
                            <m:begChr m:val="["/>
                            <m:endChr m:val="]"/>
                            <m:ctrlPr>
                              <a:rPr lang="en-US" sz="3200" b="0" i="1" smtClean="0">
                                <a:solidFill>
                                  <a:schemeClr val="bg1">
                                    <a:lumMod val="85000"/>
                                  </a:schemeClr>
                                </a:solidFill>
                                <a:latin typeface="Cambria Math" panose="02040503050406030204" pitchFamily="18" charset="0"/>
                              </a:rPr>
                            </m:ctrlPr>
                          </m:dPr>
                          <m:e>
                            <m:r>
                              <a:rPr lang="en-US" sz="3200" b="0" i="1" smtClean="0">
                                <a:solidFill>
                                  <a:schemeClr val="bg1">
                                    <a:lumMod val="85000"/>
                                  </a:schemeClr>
                                </a:solidFill>
                                <a:latin typeface="Cambria Math" charset="0"/>
                              </a:rPr>
                              <m:t>0,</m:t>
                            </m:r>
                            <m:r>
                              <a:rPr lang="en-US" sz="3200" b="0" i="1" smtClean="0">
                                <a:solidFill>
                                  <a:schemeClr val="bg1">
                                    <a:lumMod val="85000"/>
                                  </a:schemeClr>
                                </a:solidFill>
                                <a:latin typeface="Cambria Math" charset="0"/>
                              </a:rPr>
                              <m:t>𝑇</m:t>
                            </m:r>
                          </m:e>
                        </m:d>
                      </m:e>
                    </m:d>
                    <m:r>
                      <a:rPr lang="en-US" sz="3200" b="0" i="1" smtClean="0">
                        <a:solidFill>
                          <a:schemeClr val="bg1">
                            <a:lumMod val="85000"/>
                          </a:schemeClr>
                        </a:solidFill>
                        <a:latin typeface="Cambria Math" charset="0"/>
                      </a:rPr>
                      <m:t>∩</m:t>
                    </m:r>
                    <m:r>
                      <a:rPr lang="en-US" sz="3200" b="0" i="1" smtClean="0">
                        <a:solidFill>
                          <a:schemeClr val="bg1">
                            <a:lumMod val="85000"/>
                          </a:schemeClr>
                        </a:solidFill>
                        <a:latin typeface="Cambria Math" charset="0"/>
                      </a:rPr>
                      <m:t>𝑈</m:t>
                    </m:r>
                    <m:r>
                      <a:rPr lang="en-US" sz="3200" b="0" i="1" smtClean="0">
                        <a:solidFill>
                          <a:schemeClr val="bg1">
                            <a:lumMod val="85000"/>
                          </a:schemeClr>
                        </a:solidFill>
                        <a:latin typeface="Cambria Math" charset="0"/>
                      </a:rPr>
                      <m:t>=∅? </m:t>
                    </m:r>
                  </m:oMath>
                </a14:m>
                <a:endParaRPr lang="en-US" sz="3200" dirty="0">
                  <a:solidFill>
                    <a:schemeClr val="bg1">
                      <a:lumMod val="85000"/>
                    </a:schemeClr>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502804" y="5152132"/>
                <a:ext cx="8289577" cy="492443"/>
              </a:xfrm>
              <a:prstGeom prst="rect">
                <a:avLst/>
              </a:prstGeom>
              <a:blipFill rotWithShape="0">
                <a:blip r:embed="rId6"/>
                <a:stretch>
                  <a:fillRect l="-2941" t="-23457" b="-50617"/>
                </a:stretch>
              </a:blipFill>
            </p:spPr>
            <p:txBody>
              <a:bodyPr/>
              <a:lstStyle/>
              <a:p>
                <a:r>
                  <a:rPr lang="en-US">
                    <a:noFill/>
                  </a:rPr>
                  <a:t> </a:t>
                </a:r>
              </a:p>
            </p:txBody>
          </p:sp>
        </mc:Fallback>
      </mc:AlternateContent>
      <p:sp>
        <p:nvSpPr>
          <p:cNvPr id="21" name="TextBox 20"/>
          <p:cNvSpPr txBox="1"/>
          <p:nvPr/>
        </p:nvSpPr>
        <p:spPr>
          <a:xfrm>
            <a:off x="6331732" y="4082157"/>
            <a:ext cx="756938" cy="461665"/>
          </a:xfrm>
          <a:prstGeom prst="rect">
            <a:avLst/>
          </a:prstGeom>
          <a:noFill/>
        </p:spPr>
        <p:txBody>
          <a:bodyPr wrap="none" rtlCol="0">
            <a:spAutoFit/>
          </a:bodyPr>
          <a:lstStyle/>
          <a:p>
            <a:r>
              <a:rPr lang="en-US" sz="2400" dirty="0">
                <a:solidFill>
                  <a:schemeClr val="bg2"/>
                </a:solidFill>
              </a:rPr>
              <a:t>time</a:t>
            </a:r>
          </a:p>
        </p:txBody>
      </p:sp>
      <mc:AlternateContent xmlns:mc="http://schemas.openxmlformats.org/markup-compatibility/2006" xmlns:a14="http://schemas.microsoft.com/office/drawing/2010/main">
        <mc:Choice Requires="a14">
          <p:sp>
            <p:nvSpPr>
              <p:cNvPr id="23" name="Rounded Rectangle 22"/>
              <p:cNvSpPr/>
              <p:nvPr/>
            </p:nvSpPr>
            <p:spPr>
              <a:xfrm>
                <a:off x="863405" y="2225242"/>
                <a:ext cx="2945304" cy="1863061"/>
              </a:xfrm>
              <a:prstGeom prst="roundRect">
                <a:avLst>
                  <a:gd name="adj" fmla="val 0"/>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charset="0"/>
                            </a:rPr>
                            <m:t>𝑥</m:t>
                          </m:r>
                        </m:e>
                      </m:acc>
                      <m:d>
                        <m:dPr>
                          <m:ctrlPr>
                            <a:rPr lang="en-US" sz="2400" i="1">
                              <a:latin typeface="Cambria Math" panose="02040503050406030204" pitchFamily="18" charset="0"/>
                            </a:rPr>
                          </m:ctrlPr>
                        </m:dPr>
                        <m:e>
                          <m:r>
                            <a:rPr lang="en-US" sz="2400" i="1">
                              <a:latin typeface="Cambria Math" charset="0"/>
                            </a:rPr>
                            <m:t>𝑡</m:t>
                          </m:r>
                        </m:e>
                      </m:d>
                      <m:r>
                        <a:rPr lang="en-US" sz="2400" i="1">
                          <a:latin typeface="Cambria Math" charset="0"/>
                        </a:rPr>
                        <m:t>=</m:t>
                      </m:r>
                      <m:r>
                        <a:rPr lang="en-US" sz="2400" i="1">
                          <a:latin typeface="Cambria Math" charset="0"/>
                        </a:rPr>
                        <m:t>𝑓</m:t>
                      </m:r>
                      <m:d>
                        <m:dPr>
                          <m:ctrlPr>
                            <a:rPr lang="en-US" sz="2400" i="1">
                              <a:latin typeface="Cambria Math" panose="02040503050406030204" pitchFamily="18" charset="0"/>
                            </a:rPr>
                          </m:ctrlPr>
                        </m:dPr>
                        <m:e>
                          <m:r>
                            <a:rPr lang="en-US" sz="2400" i="1">
                              <a:latin typeface="Cambria Math" charset="0"/>
                            </a:rPr>
                            <m:t>𝑥</m:t>
                          </m:r>
                          <m:d>
                            <m:dPr>
                              <m:ctrlPr>
                                <a:rPr lang="en-US" sz="2400" i="1">
                                  <a:latin typeface="Cambria Math" panose="02040503050406030204" pitchFamily="18" charset="0"/>
                                </a:rPr>
                              </m:ctrlPr>
                            </m:dPr>
                            <m:e>
                              <m:r>
                                <a:rPr lang="en-US" sz="2400" i="1">
                                  <a:latin typeface="Cambria Math" charset="0"/>
                                </a:rPr>
                                <m:t>𝑡</m:t>
                              </m:r>
                            </m:e>
                          </m:d>
                        </m:e>
                      </m:d>
                      <m:r>
                        <a:rPr lang="en-US" sz="2400" i="1">
                          <a:latin typeface="Cambria Math" charset="0"/>
                        </a:rPr>
                        <m:t> </m:t>
                      </m:r>
                    </m:oMath>
                  </m:oMathPara>
                </a14:m>
                <a:endParaRPr lang="en-US" sz="2400" i="1" dirty="0">
                  <a:latin typeface="Cambria Math" charset="0"/>
                </a:endParaRPr>
              </a:p>
              <a:p>
                <a:pPr algn="ctr"/>
                <a14:m>
                  <m:oMathPara xmlns:m="http://schemas.openxmlformats.org/officeDocument/2006/math">
                    <m:oMathParaPr>
                      <m:jc m:val="centerGroup"/>
                    </m:oMathParaPr>
                    <m:oMath xmlns:m="http://schemas.openxmlformats.org/officeDocument/2006/math">
                      <m:r>
                        <m:rPr>
                          <m:sty m:val="p"/>
                        </m:rPr>
                        <a:rPr lang="en-US" sz="2400">
                          <a:latin typeface="Cambria Math" charset="0"/>
                        </a:rPr>
                        <m:t>Θ</m:t>
                      </m:r>
                      <m:r>
                        <a:rPr lang="en-US" sz="2400">
                          <a:latin typeface="Cambria Math" charset="0"/>
                        </a:rPr>
                        <m:t>,</m:t>
                      </m:r>
                      <m:r>
                        <m:rPr>
                          <m:sty m:val="p"/>
                        </m:rPr>
                        <a:rPr lang="en-US" sz="2400">
                          <a:latin typeface="Cambria Math" charset="0"/>
                        </a:rPr>
                        <m:t>U</m:t>
                      </m:r>
                      <m:r>
                        <a:rPr lang="en-US" sz="2400" i="1">
                          <a:latin typeface="Cambria Math" charset="0"/>
                        </a:rPr>
                        <m:t>⊆</m:t>
                      </m:r>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ℝ</m:t>
                          </m:r>
                        </m:e>
                        <m:sup>
                          <m:r>
                            <a:rPr lang="en-US" sz="2400" i="1">
                              <a:latin typeface="Cambria Math" charset="0"/>
                              <a:ea typeface="Cambria Math" charset="0"/>
                              <a:cs typeface="Cambria Math" charset="0"/>
                            </a:rPr>
                            <m:t>𝑛</m:t>
                          </m:r>
                        </m:sup>
                      </m:sSup>
                    </m:oMath>
                  </m:oMathPara>
                </a14:m>
                <a:endParaRPr lang="en-US" sz="2400" dirty="0"/>
              </a:p>
            </p:txBody>
          </p:sp>
        </mc:Choice>
        <mc:Fallback xmlns="">
          <p:sp>
            <p:nvSpPr>
              <p:cNvPr id="23" name="Rounded Rectangle 22"/>
              <p:cNvSpPr>
                <a:spLocks noRot="1" noChangeAspect="1" noMove="1" noResize="1" noEditPoints="1" noAdjustHandles="1" noChangeArrowheads="1" noChangeShapeType="1" noTextEdit="1"/>
              </p:cNvSpPr>
              <p:nvPr/>
            </p:nvSpPr>
            <p:spPr>
              <a:xfrm>
                <a:off x="863405" y="2225242"/>
                <a:ext cx="2945304" cy="1863061"/>
              </a:xfrm>
              <a:prstGeom prst="roundRect">
                <a:avLst>
                  <a:gd name="adj" fmla="val 0"/>
                </a:avLst>
              </a:prstGeom>
              <a:blipFill rotWithShape="0">
                <a:blip r:embed="rId7"/>
                <a:stretch>
                  <a:fillRect/>
                </a:stretch>
              </a:blipFill>
              <a:ln>
                <a:solidFill>
                  <a:schemeClr val="bg2"/>
                </a:solidFill>
              </a:ln>
            </p:spPr>
            <p:txBody>
              <a:bodyPr/>
              <a:lstStyle/>
              <a:p>
                <a:r>
                  <a:rPr lang="en-US">
                    <a:noFill/>
                  </a:rPr>
                  <a:t> </a:t>
                </a:r>
              </a:p>
            </p:txBody>
          </p:sp>
        </mc:Fallback>
      </mc:AlternateContent>
    </p:spTree>
    <p:extLst>
      <p:ext uri="{BB962C8B-B14F-4D97-AF65-F5344CB8AC3E}">
        <p14:creationId xmlns:p14="http://schemas.microsoft.com/office/powerpoint/2010/main" val="20310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4.8|1.3|23.4"/>
</p:tagLst>
</file>

<file path=ppt/tags/tag2.xml><?xml version="1.0" encoding="utf-8"?>
<p:tagLst xmlns:a="http://schemas.openxmlformats.org/drawingml/2006/main" xmlns:r="http://schemas.openxmlformats.org/officeDocument/2006/relationships" xmlns:p="http://schemas.openxmlformats.org/presentationml/2006/main">
  <p:tag name="TIMING" val="|2.9|19.9|8.1"/>
</p:tagLst>
</file>

<file path=ppt/tags/tag3.xml><?xml version="1.0" encoding="utf-8"?>
<p:tagLst xmlns:a="http://schemas.openxmlformats.org/drawingml/2006/main" xmlns:r="http://schemas.openxmlformats.org/officeDocument/2006/relationships" xmlns:p="http://schemas.openxmlformats.org/presentationml/2006/main">
  <p:tag name="TIMING" val="|7|8|16.5|16.2|5.1|8.8"/>
</p:tagLst>
</file>

<file path=ppt/tags/tag4.xml><?xml version="1.0" encoding="utf-8"?>
<p:tagLst xmlns:a="http://schemas.openxmlformats.org/drawingml/2006/main" xmlns:r="http://schemas.openxmlformats.org/officeDocument/2006/relationships" xmlns:p="http://schemas.openxmlformats.org/presentationml/2006/main">
  <p:tag name="TIMING" val="|4.4|6.8|10.1|20.3|0.5|5.7"/>
</p:tagLst>
</file>

<file path=ppt/tags/tag5.xml><?xml version="1.0" encoding="utf-8"?>
<p:tagLst xmlns:a="http://schemas.openxmlformats.org/drawingml/2006/main" xmlns:r="http://schemas.openxmlformats.org/officeDocument/2006/relationships" xmlns:p="http://schemas.openxmlformats.org/presentationml/2006/main">
  <p:tag name="TIMING" val="|60.8|0.9|1.2|4.5|4.7|1.5"/>
</p:tagLst>
</file>

<file path=ppt/theme/theme1.xml><?xml version="1.0" encoding="utf-8"?>
<a:theme xmlns:a="http://schemas.openxmlformats.org/drawingml/2006/main" name="blackbo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41943</TotalTime>
  <Words>3238</Words>
  <Application>Microsoft Macintosh PowerPoint</Application>
  <PresentationFormat>On-screen Show (4:3)</PresentationFormat>
  <Paragraphs>726</Paragraphs>
  <Slides>51</Slides>
  <Notes>36</Notes>
  <HiddenSlides>2</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Abadi MT Condensed Extra Bold</vt:lpstr>
      <vt:lpstr>Arial</vt:lpstr>
      <vt:lpstr>Calibri</vt:lpstr>
      <vt:lpstr>Cambria Math</vt:lpstr>
      <vt:lpstr>Consolas</vt:lpstr>
      <vt:lpstr>Courier New</vt:lpstr>
      <vt:lpstr>Wingdings</vt:lpstr>
      <vt:lpstr>blackboard</vt:lpstr>
      <vt:lpstr>PowerPoint Presentation</vt:lpstr>
      <vt:lpstr>Safety verification problem</vt:lpstr>
      <vt:lpstr>Safety verification problem</vt:lpstr>
      <vt:lpstr>Recall: timed automata</vt:lpstr>
      <vt:lpstr>Recall: bouncing ball</vt:lpstr>
      <vt:lpstr>Recall: bouncing ball</vt:lpstr>
      <vt:lpstr>Summary of C2E2</vt:lpstr>
      <vt:lpstr>Outline</vt:lpstr>
      <vt:lpstr>PowerPoint Presentation</vt:lpstr>
      <vt:lpstr>Simulations to safety proofs</vt:lpstr>
      <vt:lpstr>Brief history</vt:lpstr>
      <vt:lpstr>Main problem: How to quantify generalization? </vt:lpstr>
      <vt:lpstr>A simple example of discrepancy function</vt:lpstr>
      <vt:lpstr>A simple example of discrepancy function</vt:lpstr>
      <vt:lpstr>What is a good discrepancy ?</vt:lpstr>
      <vt:lpstr>Discrepancy quantifies sensitivity</vt:lpstr>
      <vt:lpstr>Computing discrepancy</vt:lpstr>
      <vt:lpstr>Matrix measure for A∈R^(n×n)</vt:lpstr>
      <vt:lpstr>Computing μ</vt:lpstr>
      <vt:lpstr>Matrix measures can be used to compute discrepancy</vt:lpstr>
      <vt:lpstr>Strategies for computing μ </vt:lpstr>
      <vt:lpstr>Simulation ⊕β  Reachtubes</vt:lpstr>
      <vt:lpstr>PowerPoint Presentation</vt:lpstr>
      <vt:lpstr>Hybrid Reachtubes</vt:lpstr>
      <vt:lpstr>Guarantees for bounded invariance verification using discreapancy</vt:lpstr>
      <vt:lpstr>static-dynamic analysis of nonlinear hybrid models </vt:lpstr>
      <vt:lpstr>PowerPoint Presentation</vt:lpstr>
      <vt:lpstr>PowerPoint Presentation</vt:lpstr>
      <vt:lpstr>PowerPoint Presentation</vt:lpstr>
      <vt:lpstr>PowerPoint Presentation</vt:lpstr>
      <vt:lpstr>An auto-pass controller</vt:lpstr>
      <vt:lpstr>C2E2: Tool for nonlinear hybrid system verification</vt:lpstr>
      <vt:lpstr>An auto-pass controller</vt:lpstr>
      <vt:lpstr>Debugging systems with high-fidelity models</vt:lpstr>
      <vt:lpstr>Homework problem</vt:lpstr>
      <vt:lpstr>C2E2 Architecture </vt:lpstr>
      <vt:lpstr>More features</vt:lpstr>
      <vt:lpstr>What we don’t know</vt:lpstr>
      <vt:lpstr>PowerPoint Presentation</vt:lpstr>
      <vt:lpstr>Models closer to reality</vt:lpstr>
      <vt:lpstr>“All models are wrong, some are useful”</vt:lpstr>
      <vt:lpstr>A new view of knowledge in hybrid models</vt:lpstr>
      <vt:lpstr>A new view of knowledge in hybrid models</vt:lpstr>
      <vt:lpstr>DryVR model for Automatic Emergency Breaking</vt:lpstr>
      <vt:lpstr>DryVR model for auto-pass</vt:lpstr>
      <vt:lpstr>Learning discrepancy from black-box</vt:lpstr>
      <vt:lpstr>Learning linear separators</vt:lpstr>
      <vt:lpstr>DryVR</vt:lpstr>
      <vt:lpstr>Reachability analysis</vt:lpstr>
      <vt:lpstr>Automated Risk / ASIL Analysis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dc:creator>
  <cp:lastModifiedBy>Mitra, Sayan</cp:lastModifiedBy>
  <cp:revision>784</cp:revision>
  <dcterms:created xsi:type="dcterms:W3CDTF">2013-01-18T20:16:02Z</dcterms:created>
  <dcterms:modified xsi:type="dcterms:W3CDTF">2019-11-18T04:40:42Z</dcterms:modified>
</cp:coreProperties>
</file>