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324" r:id="rId2"/>
    <p:sldId id="350" r:id="rId3"/>
    <p:sldId id="542" r:id="rId4"/>
    <p:sldId id="522" r:id="rId5"/>
    <p:sldId id="521" r:id="rId6"/>
    <p:sldId id="377" r:id="rId7"/>
    <p:sldId id="523" r:id="rId8"/>
    <p:sldId id="524" r:id="rId9"/>
    <p:sldId id="525" r:id="rId10"/>
    <p:sldId id="526" r:id="rId11"/>
    <p:sldId id="527" r:id="rId12"/>
    <p:sldId id="528" r:id="rId13"/>
    <p:sldId id="529" r:id="rId14"/>
    <p:sldId id="530" r:id="rId15"/>
    <p:sldId id="531" r:id="rId16"/>
    <p:sldId id="532" r:id="rId17"/>
    <p:sldId id="533" r:id="rId18"/>
    <p:sldId id="535" r:id="rId19"/>
    <p:sldId id="537" r:id="rId20"/>
    <p:sldId id="536" r:id="rId21"/>
    <p:sldId id="538" r:id="rId22"/>
    <p:sldId id="539" r:id="rId23"/>
    <p:sldId id="541" r:id="rId24"/>
    <p:sldId id="378" r:id="rId25"/>
    <p:sldId id="379" r:id="rId26"/>
    <p:sldId id="380" r:id="rId27"/>
    <p:sldId id="381" r:id="rId28"/>
    <p:sldId id="382" r:id="rId29"/>
    <p:sldId id="383" r:id="rId30"/>
    <p:sldId id="384" r:id="rId31"/>
    <p:sldId id="385" r:id="rId32"/>
    <p:sldId id="386" r:id="rId33"/>
    <p:sldId id="387" r:id="rId34"/>
    <p:sldId id="38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90"/>
  </p:normalViewPr>
  <p:slideViewPr>
    <p:cSldViewPr snapToGrid="0" snapToObjects="1">
      <p:cViewPr varScale="1">
        <p:scale>
          <a:sx n="74" d="100"/>
          <a:sy n="74" d="100"/>
        </p:scale>
        <p:origin x="176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26T18:06:45.922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17057 8625 24575,'0'30'0,"0"-7"0,0-23 0,0 16 0,0-12 0,0 12 0,0-16 0,0 15 0,0-11 0,0 12 0,0-16 0,0 23 0,0-17 0,0 18 0,0-24 0,0 15 0,0-11 0,0 12 0,0 0 0,0-12 0,0 11 0,0-15 0,0 24 0,0-18 0,0 17 0,0-23 0,-16 0 0,12 16 0,-11-12 0,15 12 0,0-16 0,0 0 0,0 15 0,-24-11 0,18 12 0,-17-16 0,23 23 0,0-17 0,-16 18 0,12-24 0,-12 0 0,16 15 0,0-11 0,0 12 0,-15-16 0,11 0 0,-12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26T18:47:10.710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6526 1376 24575,'44'0'0,"1"0"0,-6 0 0,2 0 0,-6 0 0,2 0 0,1 0-1093,0 0 1,1 0 0,1 0 272,-3 0 1,1 0 0,0 0 0,0 0 476,10 0 0,-1 0 0,1 0 343,-4 0 0,2 0 0,-1 0 0,-1 0 0,0 0 0,-2 0 0,5 0 0,-3 0 0,6 0 0,1 0 0,-1 0 0,-4 0 0,-5 0 0,-2 0 0,-1 0 0,3 0-572,-1 0 1,3 0-1,0 0 1,-2 0-1,-3 0 572,6 0 0,-5 0 0,2 0 0,7 0 0,1 0 0,-3 0-66,-1 0 1,0 0 65,-5 0 0,4 0 0,0 0 0,-7 0 0,-4 0 0,0 0-424,11 1 0,6 0 1,-6-3 423,-9-6 0,-2 0 350,0 6 1,3 2 0,-1-2-351,1-2 0,-1-1 0,-2-1 0,1-7 0,1 2 0,14 8 0,0 0 0,-21-8 0,0-1 0,14 2 0,3 4 0,-6 5 0,2-2 0,-7-6 0,1-4 0,0 4 0,11 6 0,0 2 0,2-7 0,0 0 0,-4 7 0,-2 2 0,-2-1 0,1 0 0,3 2 0,0-4 0,-4-9 0,0-1 0,3 9 0,0 0 0,-2-9 0,-1 0 0,0 11 0,0 2 1269,-4-1 1,-1 0-1270,-1 0 0,0 0 0,1 0 0,1 0 0,4 0 0,0 0 0,-8 0 0,1 0 0,8 0 0,0 0 0,-8 0 0,-1 0 0,0 0 0,1 0 0,9 0 0,-2 0 0,1 0 1188,-12 0 0,1 0-1188,13 0 0,-13 0 0,1 0 0,18 0 0,-18 0 0,-4 0 2150,-7 0-2150,19 0 2065,-17 0-2065,21 0 0,-23 0 0,19 0 1381,-18 0-1381,22 0 280,-23 0-280,19 0 0,-17 0 0,10 0 0,2 0-408,8 0 408,-9 0 0,0 0 0,4 0 0,-5 0 0,3 0-761,5 0 0,0 0 761,2 0 0,1 0-979,0 0 0,0 0 979,3 0 0,0 0 0,-8 0 0,0 0 0,10 0 0,0 0 0,-13 0 0,-1 0 0,-1 0 0,9 0 0,1 0 0,-9 0 0,1 0 0,0 0-720,-1-1 1,1 0 0,-1 3 719,13 10 0,-1 0 0,2-9 0,0 0 0,-5 8 0,0 1-615,-3-3 0,0-2 615,5-5 0,-2 0 249,-9 6 0,-3-1-249,-1-7 0,-1 0 0,1 8 0,-1 0 0,12-4 1531,2 12-1531,-4-16 0,-17 0 0,21 23 0,0-17 2278,-22 18-2278,3-9 2019,-8-11-2019,-12 12 833,11-16-833,1 16 117,-12-13-117,12 37 0,7-19 0,-17 7 0,17 3 0,-23-4 0,0 11 0,0-13 0,0 1 0,0 11 0,0 6 0,0-14 0,0 1-476,0 11 476,0-8 0,0 1 0,0 3 0,-23 6 0,17 0 0,-17-6 0,13-11 0,4-1 0,2-3 0,-12 17 0,16-35 0,-15 27 0,11-27 0,-12 35 476,16-33-476,0 18 0,-24-24 0,19 0 0,-19 0 0,8 0 0,12 0 0,-27 0 0,-12 0 0,2 0-306,7 0 1,1 0 305,-4 0 0,4 0 0,-1 0 0,-7 0-507,0 0 0,0 0 507,0 0 0,0 0 0,-1 0 0,1 0 0,8-2 0,0 4 0,-5 13 0,5-13 0,0 0 0,-8 14 0,7-15 0,1-2-13,-4 1 13,-6 0 0,-1 0 0,7 0 0,-6 0 0,23 0 0,-19 16 0,18-12 579,-7 11-579,-3-15 1045,27 0-1045,-35 0 14,17 0-14,-5 0 0,-5 0 0,5 0 0,5 24 0,-17-18 0,12 17 0,5-23 0,-17 0 0,19 0 0,-23 0 0,6 0 0,-6 0-236,14 0 1,-1 0 235,-11 0 0,8 0 0,-1 0 0,-3 0 0,-6 0 0,0 0 0,6 0 0,10 0 0,3 0 0,2 0 0,-17 0 0,-4 0 0,2 0-500,-2 0 500,14 0 0,3 0 0,0 0 0,-2 0 0,-3 0 0,2 0 0,0 0 0,-20 0 0,18 0 0,1 0 0,-13 0 0,0 0 0,17 0 0,-1 0 0,-1 0 0,1 0 0,1 0 0,-1 0 0,-7 0 0,1 0 0,-8 0 0,12 0 0,-1 0 0,-13 0 0,6 0 0,4 0 0,-1 0 0,-7 0 0,8 0 0,0 0 0,-5 0 0,5 0 0,0 0 0,-8 0 0,0 0 0,-1 0-538,14 0 0,-1 0 538,-5 0 0,-2 0 0,-3 0 0,1 0 0,6 0 0,0 0-693,-11 0 1,-1 0 692,4 0 0,0 0 0,0 0 0,0 0 0,4 0 0,1 0 0,9 0 0,-1 0-264,-7 0 0,2 0 264,-9 0 0,7 0 0,1 0 0,-4 0 0,-6 0 0,-1 0 0,18 0 0,-1 0 0,0 0 0,0 0 0,0 0 0,1 0 0,-17 0 0,-1 0 0,14 0 0,0 0 0,-19 0 0,20 0 0,-1 0 0,1 0 0,-1 0 0,-2 0 0,-1 0 0,2 0 0,-2 0 0,-10 0 0,3 0 0,-1 0-503,1 0 1,-2 0 502,10 0 0,-1 0 0,-7 0 0,0 0 0,5 0 0,-1 0 0,-10 0 0,0 0 0,19 0 0,1 0 0,-11 0 0,0 0 0,-6 0 756,6 0-756,-7 0 0,1 0 0,6 0 0,12 0 0,-1 0 0,-11 0 1736,9 0-1736,-3 0 575,4 0-575,-11 0 1711,-5 16-1711,24-12 187,-21 12-187,19-16 0,-7 0 0,-3 0 0,27 0 0,-35 0 0,33 0 0,-33 0 0,11 0 0,7 0 0,-3 0 0,9 0 0,-5 0 0,1 0 0,-21 0 0,34 0 0,-33 0 0,35 0 0,-27 0 0,27 0 0,-35 0 0,33 0 0,-33 0 0,19 0 0,1 0 0,-21 0 0,35 0 0,-35 0 0,36 0 0,-27 0 0,27 0 0,-12 0 0,-7 15 0,17-11 0,-33 12 0,35-16 0,-12 0 0,16 0 0,-23 0 0,17 0 0,-18 0 0,9-16 0,11 12 0,-12-11 0,0 15 0,12-16 0,-11 12 0,-9-12 0,18-7 0,-17 17 0,7-33 0,12 19 0,-11-23 0,-1 6 0,12-6 0,-12-1-438,15 14 1,2 0 437,-1-19 0,0 6 0,0 3 0,0 15 0,0-3 0,0 1 0,0 7 0,0-23 0,0 22 0,0-18 0,0 35 0,0-28 875,0 28-875,0-11 0,0-9 0,0 18 0,16-17 0,-12 7 0,12 12 0,-16-11 0,0-9 0,0 18 0,0-17 0,0 23 0,0 0 0,15 0 0,-11 0 0,12 0 0</inkml:trace>
  <inkml:trace contextRef="#ctx0" brushRef="#br0" timeOffset="24655">5662 2593 24575,'42'0'0,"0"0"0,-12 0 0,-1 0 0,7 0 0,-1 0-1846,2 0 1846,7 0 0,4 0-1266,-13 0 1,1 0 1265,11 0 0,2 0 0,-3 0 0,0 0-252,-6 0 0,0 0 252,3 0 0,-4 0-475,3 0 475,-9 0 0,0 0 0,4 0 0,7 0 732,-25 0-732,20 0 2257,-33 0-2257,33 0 1743,-35 0-1743,28 0 624,-28 0-624,11 0 0,-15 0 0,24 0 0,-18 0 0,33 0 0,-35 0 0,35 0 0,-17 0 0,5 0 0,4 0 0,-3 0 0,9 0 0,-9 0 0,3 0 0,-4 0 0,11 0 0,5 0 0,-14 0 0,0 0-622,13 0 622,-10 0 0,2 0 0,-3 0 0,-1 0 0,19 0 0,-19 0 0,-1 0 0,14 0 0,-6 0 0,6 0 0,0 0 0,-5 0 0,5 0 0,0 0 0,-13 0 0,1 0 0,18 0 0,-20 0 0,0 0 0,1 0 0,-1 0-647,3 0 1,1 0 646,7 0 0,0 0 0,-4 0 0,-1 0 0,-1 0 0,0 0 0,2 0 0,-1 0 0,-3 0 0,1 0 0,5 0 0,0 0 0,-10 0 0,-1 0 0,-1 0 0,1 0 0,6 0 0,0 0 0,-4 0 0,-1 0 0,8 0 0,-1 0 0,-9 0 0,1 0 0,6 1 0,0-2 0,-1-10 0,1-2-928,7 10 1,0 1 927,5-11 0,-3 2 0,-14 10 0,1 2 0,11-1 0,2 0 0,-10 0 0,1 0 0,11 0 0,0 0-665,-12 0 1,0 0 664,10 0 0,-1 0 0,-13 0 0,1 0 0,14 0 0,0 0 0,-15 0 0,1 0 0,11 0 0,2 0 0,-9 0 0,-1 0 0,0 1 0,0-2 0,9-7 0,1 0 0,-10 7 0,0-2 0,0-5 0,1 1 0,8 6 0,0 2-212,-12-1 0,-1 0 212,7 0 0,1 0 0,-2 0 0,0 0 0,1 0 0,1 0-285,3 0 0,2 0 285,4 0 0,-2 0 0,-10 0 0,-1 0 444,10 0 1,-2 0-445,2 0 0,-1 0 0,0 0 0,0 0 0,-12 0 0,1 0 0,13 0 0,-13 0 0,1 0 0,18 0 0,-20 0 0,0 0 0,1 0 0,-1 0 0,12 0 0,-1 0 0,3 0 0,-10 0 0,-2 0 0,1 0 0,1 0 2,8 0 0,0 0-2,-8 0 0,-1 0 0,0 0 0,1 0 0,9 0 0,-2 0 925,1 0-925,0 0 0,1 0 0,-14 0 0,0 0 637,8 0 1,-1 0-638,-8 0 0,-1 0 0,0 0 0,-1 0 811,12 0-811,6 0 0,0 0 1575,-21 0-1575,17 0 0,-19 0 0,23 0 0,-6 0 0,-10 0 614,5-24-614,-5 18 0,10-17 0,7 23 0,-1 0 0,-6 0 0,-11 0 0,-1 0 0,-4 0 0,19 0 0,-21 0 0,24 0 0,-5 0 0,5 0 0,0 0 0,-6 0 0,-10 0 0,5 0 0,-28 0 0,35 0 0,-33 0 0,17 0 0,-23 0 0,16 0 0,-12 0 0,12 0 0,-16 0 0,23 0 0,-17 0 0,33 23 0,-19-17 0,23 18 0,-6-24-628,-4-1 0,1 2 628,-6 6 0,1 1 0,6-6 0,0 0 0,-7 6 0,-3 0-174,18-8 174,0 0 0,-5 0 0,-13 0 0,1 0 0,11 0 0,-10 0 0,5 0 0,-28 24 0,11-19 1245,9 19-1245,-18-24 185,17 0-185,-23 0 0,0 16 0,0-12 0,0 11 0,0-15 0,0 16 0,0 11 0,0-5 0,0 17 0,0-35 0,0 27 0,0-3 0,0-7 0,0 19 0,16-21 0,-12 24 0,11-21 0,-15 17 0,0-12 0,16 11 0,-12 5 0,12-24 0,-16 21 0,0-19 0,0 7 0,0 3 0,0-4 0,0 11 0,0-11 0,0 4 0,0-3 0,-16 9 0,12-9 0,-12 11 0,1-33 0,11 33 0,-12-35 0,-7 27 0,17-27 0,-18 12 0,24-16 0,-15 0 0,11 0 0,-12 0 0,16 0 0,-16 0 0,12 0 0,-35 0 0,33 0 0,-33 0 0,-4 0 0,2 0-682,8 11 1,-1 1 681,7-9 0,1 0 0,-1 9 0,-1 0-366,-6-11 0,0-2 366,6 1 0,1 0 0,1 0 0,-1 0 0,-5 0 0,-3 0-675,-5 0 0,0 0 675,6 0 0,-1 0 0,-6 0 0,0 0 0,2 0 0,2 0 0,3 0 0,-1 0 0,2 0 0,-2 0 0,1 0 0,-6-1 0,0 2 0,-4 6 0,0 1 0,4-6 0,-1 0-780,8 3 1,-2 1 0,1-1 779,-7-4 0,-2-2 0,4 1 0,-3 0 0,3 0 0,1-1 0,0 2 0,0 3 0,-2 3 0,2-2 0,4-4 0,0 1 0,1 3 0,-1 2 0,-1-3 0,-3-3 0,0-1 0,2-1 0,-4 1 0,0 0-245,1-1 1,-1 0 0,3 3 244,5 10 0,0 0 0,-1-9 0,-2-3 0,1 3 0,-9 8 0,1 1 0,9-5 0,-2-2 0,-1-1 0,2-3 0,-1 0 0,1 1 0,-13 6 0,1-1 0,-2-6 0,0-2 0,5 1 0,0 0 0,3 0 0,0 0 0,-1 0 0,1 0 0,6 0 0,-2 0 0,-10 0 0,0 0 0,8 0 0,-1 0 0,1 0 0,-4 0 0,3 0 0,-4 0 0,2 0 0,7 0 0,-1 0 0,2 0 0,-8 0 0,1 0 0,-4 0 0,0 0 0,4 0 0,0 0 0,-3 0 0,-1 0 0,4 0 0,0 0-186,8 0 1,-1 0 185,-9 0 0,2 0 0,-1 0 0,12 0 0,-1 0 0,-1-1 0,3 2 557,3 15-557,-14-14 0,0 0 0,13 14 0,-6-15 0,-3-2 0,-2 1 2134,-6 0-2134,0 0 0,17 11 0,-1 1 0,0-9 0,-1 0 0,2 9 0,-1 0 398,-6-12 0,0 0-398,0 7 0,1 1 0,0-6 0,-1 0 0,-8 6 0,0 0 0,13-7 0,-1-2 0,-14 1 0,0 0 0,14 0 0,1 0 0,-12 0 0,-2 0 0,2 0 0,-1 0-575,-4 0 1,-2 0 574,13 0 0,-2 0 0,2 0 0,-6 0 0,0 0 0,7 0 0,-2 0 0,1 0-579,-8 0 1,0 0 578,8 0 0,-2 0 0,2 0 0,-11 0 0,2 0 0,10 0 0,1 0-455,-9 0 1,0 0 454,12 0 0,1 0 0,-8 0 0,1 0 297,8 0 0,1 0-297,0 0 0,1 0 2099,4 0-2099,-18 0 1953,19 0-1953,1 0 1354,-21 0-1354,19 23 615,-7-17-615,-3 18 0,4-24 0,-11 15 0,-5-11 0,0 12 0,6-16-425,4 7 0,-1 2 425,-7-5 0,8 4 0,-1-1 0,-3-7-305,-6 0 305,0 0 0,6 24 0,9-18 0,-3 17 0,3-23 0,-9 0 0,-6 0 837,24 0-837,-21 0 318,19 0-318,-7 0 0,-3 0 0,4 0 0,5 0 0,-17 0 0,11 0 0,-9 0 0,10 0 0,-5 0 0,5 0 0,5 0 0,-7 7 0,3 2 0,19-5 0,-21 5 0,1-2 0,21-7 0,-33 0 0,19 0 0,-23 0 0,6 0 0,-6 0 0,-1 0 0,23 0 0,-18 0 0,11 0 0,-9 0 0,10-16 0,11 12 0,0-12 0,12 16 0,-11-23 0,15 17 0,-24-18 0,18 9 0,-17 11 0,23-28 0,0 5 0,0-10 0,1 11 0,-2 1 0,-15-13 0,12-5 0,-12 0 0,16 6-350,0 4 0,0-1 350,0-7 0,0 12 0,0-1 0,0-13 0,0 13 0,0 0 0,0-19 0,0 19 0,0 1 0,0-14 0,16 5 0,-12-5 0,12 0 0,-16 22 0,0-19 0,0 36 0,0-11 0,0-1 0,0 12 700,0-11-700,0 15 0,0-24 0,0 18 0,0-17 0,0 7 0,0 12 0,0-35 0,0 33 0,23-33 0,-17 35 0,18-28 0,-24 5 0,15 5 0,-11-17 0,12 35 0,0-11 0,-13 15 0,13-16 0,-16 12 0,0-12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26T18:48:19.110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10742 3669 24575,'20'0'0,"11"0"0,-4 0 0,11 0 0,5 0 0,-14 0 0,1 0 0,11 0 0,-8 0 0,0 0 0,5 0 0,5 0 0,-13 0 0,-1 0 0,-4 0 0,7 0 0,-1 0 0,-10 0 0,22 0 0,1 0 0,-7 0 0,-10 0 0,5 0 0,-5 0 0,10 0 0,-9 0 0,3 0 0,-3 0 0,-7 0 0,18 0 0,-35 0 0,35 0 0,-17 0 0,21 0 0,-23 0 0,19 16 0,-33-13 0,33 13 0,-19-16 0,-1 0 0,20 0 0,-17 0 0,21 0 0,-23 0 0,19 0 0,-18 0 0,22 0 0,-23 0 0,19 0 0,-17 0 0,5 0 0,12 0 0,-17 0 0,5 0 0,5 0 0,-5 0 0,10 0 0,-9 0 0,3 0 0,-3 0 0,9 0 0,-10 0 0,5 0 0,-28 0 0,35 0 0,-33 0 0,17 0 0,-7 0 0,-12 0 0,27 0 0,-27 0 0,35 0 0,-33 0 0,33 0 0,-35 0 0,12 0 0,8 0 0,-3 0 0,7 0 0,3 0 0,-4 0 0,11 0 0,5 0 0,0 0 0,-22 0 0,19 0 0,-21 0 0,1 0 0,-5 0 0,9 0 0,-18 0 0,17 0 0,-23 0 0,0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26T18:50:06.396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5080 3828 24575,'29'0'0,"1"0"0,2 0 0,0 0 0,0 0 0,1 0-1420,9 0 0,-2 0 1420,-11 0 0,-1 0 0,8 0 0,-1 0-123,-9 0 0,1 0 123,7 0 0,-2 0 0,10 0 0,-1-8 0,0 0 0,0 4 0,0-4 0,0 0 0,1 8 0,-9-7 0,0-1 0,4 4 0,-3-5 0,-1 2 642,-8 7-642,10 0 0,1 0 0,-5 0 0,-5 0 0,1 0 0,-1 0 0,-1 0 0,13 0 0,-11 0 0,4 0 1397,-3 0-1397,9 0 0,-5 0 0,3 0 476,-6 0 1,-2 0-477,21 0 0,-20 0 0,-2 0 0,-4 0 0,21 0 0,0 0 94,-21 0-94,17 0 0,-12 0 0,-5 0 0,17 0 0,-19 0 0,23 0 0,-22 0 0,19 0 0,-21 0 0,24 0 0,-21 0 0,5 0 0,1 0 0,3 0 0,-5 0 0,1 0 0,16 0-474,-14 0 0,1 0 474,19 0 0,-11 0 0,0 0 0,-10 0 0,-1 0 0,-1 0 0,1 0 0,7 0 0,-1 0 0,8 0 0,-12 0 0,1 0 0,-1 0 0,1 0 0,19 0 0,-20-11 0,2-1 0,4 9 0,-3 0 0,9-21 0,-12 22 0,1 4 0,13-2 0,-6 0 0,-9 0 0,3 0 0,-4 0 0,11 0 0,-11 0 0,5 0 948,-29 0-948,37 0 0,-19 0 0,7 0 0,11 0 0,-33 0 0,33 0 0,-35 0 0,27 0 0,-27 0 0,35 0 0,-33 0 0,33 0 0,-19 0 0,0 0 0,19 0 0,-18 0 0,7 0 0,3 0 0,-3 0 0,-7 0 0,18 0 0,-19 0 0,0 0 0,19 0 0,-18 0 0,7 0 0,11 0 0,-18 0 0,7 0 0,3 0 0,-3 0 0,9 0 0,-10 0 0,5 0 0,-28 0 0,35 0 0,-33 0 0,33 0 0,-35 0 0,12 0 0,-1 0 0,-11 0 0,12 0 0,-16 0 0,23 0 0,-17 0 0,18 0 0,-24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26T18:50:43.743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5362 1411 24575,'45'0'0,"-2"0"0,1 0 0,-7 0 0,6 0 0,0 0-1784,-6 0 1784,-4 0 0,1 0 0,7 0 0,-8 0 0,1 0 0,-8 0 0,1 0 0,8 0 0,0 0 0,-6 0 0,-1 0 0,6 0 0,-1 0 0,4 0 0,-4 0 0,0 0 0,9 0 0,-9 0 0,0 0 0,5 0-16,5 0 16,0 0 0,-6 0 434,-10 0-434,5 0 0,-5 0 0,-5 0 0,17 0 892,-35 0-892,27 0 474,-3 0-474,-7 0 0,18 0 0,-19 0 0,23 0 0,-21 0 0,17 0 0,-12-16 0,11 13 0,5-13-356,-14 15 0,1 2 356,11-1 0,-9 0 0,2 0 0,-7 0 0,-1 0 0,2 0 0,-1 0 0,0 1 0,-1-2-210,17-15 210,0 12 0,-6-11 0,-11 13 0,-1 4 0,13-2 0,5 0 0,0 0 0,-6 0 0,6 0 0,-13 0 0,-1 0 0,12 0 0,2 0 0,-15 0 0,-1 0 0,7 0 0,-5 0 0,2 0 0,12 0 0,1 0 0,-7 0 0,6 0 0,0 0-481,-17 0 0,1 0 481,1 0 0,-1 0 0,10 0 98,-9 0 0,-1 0-98,4 0 0,-5 0 0,1 0 0,-1 0 0,-1 0 0,12 0 0,7 0 0,-1-24 0,-6 18 0,6-17 0,0 23 0,-6 0 0,6 0 0,1 0 0,-18 0 0,0 0 0,2 0 0,-1 0 0,0 0 0,-1 0 0,0 0 0,-1 0 0,12 0 0,7 0 0,-1 0 202,-22 0-202,18 0 0,-19 0 0,23 0 0,-6 0 0,7 0 0,-1 0 0,-6 0 0,-11 0 0,-1 0 983,-4 0-983,19 0 503,-21 0-503,24 0 0,-5 0 0,5 0 0,-24 0 0,20 0 0,-17 0 0,21 0 0,0 0 0,-6 0 0,7 0 0,-1 0 0,-22 0 0,18 0 0,-11 0 0,9 0 0,6 0 0,-23 0 0,19 0 0,-17 0 0,5 0 0,4 0 0,-3 0 0,9 0 0,-9 0 0,3 0 0,-27 0 0,35 0 0,-33 0 0,33 0 0,-35 0 0,27 0 0,-27 0 0,35 0 0,-33 0 0,34 0 0,-37 0 0,37 0 0,-34 0 0,33 0 0,-35 0 0,27 0 0,-27 0 0,12 0 0,7 0 0,-17 0 0,18 0 0,-24 0 0,15 0 0,-11 0 0,12 0 0,-16 0 0,0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26T18:51:37.890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4568 917 24575,'0'0'0</inkml:trace>
  <inkml:trace contextRef="#ctx0" brushRef="#br0" timeOffset="1794">4568 917 24575,'30'0'0,"9"0"0,-35 0 0,35 0 0,-17 0 0,5 0 0,5 0 0,-29 0 0,37 0 0,-34 0 0,33 0 0,-35 0 0,27 0 0,-27 0 0,12 0 0,-16 0 0,23 0 0,-17 0 0,18 0 0,-24 0 0,-24 0 0,18-15 0,-17 11 0,7-36 0,12 35 0,-12-19 0,16 8 0,0 12 0,0-27 0,-15 27 0,11-35 0,-12 33 0,16-33 0,0 35 0,-23-12 0,17 16 0,-18-23 0,24 17 0,-16-18 0,13 24 0,-13 0 0,16 0 0,0-15 0,16 50 0,-13-41 0,16 31 0,2 5 0,-15-26 0,17 12 0,-7 7 0,-12-17 0,27 17 0,-27-7 0,12-12 0,7 27 0,-17-27 0,18 12 0,-24-16 0,0 24 0,0-19 0,0 19 0,0-24 0,0 16 0,0-12 0,0 11 0,0-15 0,0 16 0,0 11 0,0 11 0,0 5 0,-24 0 0,18-6-290,-14-11 0,1-1 290,15 12 0,-12 6 0,16 0 0,-15-5 0,11 5 0,-12-24 0,16 21 0,-23-34 0,17 17 0,-18-7 0,24-12 580,0 11-580,0-15 0,0 0 0,0 16 0,-16-12 0,13 12 0,-13-16 0,16 0 0,0 23 0,0-17 0,0 18 0,0-24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7AD41-47BE-7D43-B17E-D3F4AD1CB35C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CB0AA-7A01-1D49-945E-FCEA43EAA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92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Weizmann_Institute_of_Science" TargetMode="External"/><Relationship Id="rId3" Type="http://schemas.openxmlformats.org/officeDocument/2006/relationships/hyperlink" Target="https://en.wikipedia.org/wiki/Bachelor's_degree" TargetMode="External"/><Relationship Id="rId7" Type="http://schemas.openxmlformats.org/officeDocument/2006/relationships/hyperlink" Target="https://en.wikipedia.org/wiki/Mathematics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Doctor_of_Philosophy" TargetMode="External"/><Relationship Id="rId5" Type="http://schemas.openxmlformats.org/officeDocument/2006/relationships/hyperlink" Target="https://en.wikipedia.org/wiki/Haifa" TargetMode="External"/><Relationship Id="rId4" Type="http://schemas.openxmlformats.org/officeDocument/2006/relationships/hyperlink" Target="https://en.wikipedia.org/wiki/Technion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Bachelor's degree"/>
              </a:rPr>
              <a:t>Bachelor's degree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 mathematics from the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Technion"/>
              </a:rPr>
              <a:t>Technion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Haifa"/>
              </a:rPr>
              <a:t>Haifa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Doctor of Philosophy"/>
              </a:rPr>
              <a:t>Ph.D.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 applied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Mathematics"/>
              </a:rPr>
              <a:t>mathematics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from the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Weizmann Institute of Science"/>
              </a:rPr>
              <a:t>Weizmann Institute of Science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His thesis was on the topic of "Calculation of Tides in the Ocean".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1D770-1E3A-4068-8773-94408BE384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32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05CF6-6FAC-DE47-9097-9F00EB1FA6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833087-39F2-6045-B50E-3310B618DD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C54E8-4965-6C43-8A6A-6480080A7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3AC6-EA6F-9642-8CFC-6D075DEE1CB8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60E917-7B92-2B42-9117-CE2159C2B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3F226-C61D-264D-83B3-9F15726EB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C61A-2647-8545-B96C-5A0C40D6E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977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E00F8-6515-5C44-8FF3-CDC414719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18480F-165D-1848-BD86-C61D899CF0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674A2-12E7-3C46-90B0-FFC0795D9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3AC6-EA6F-9642-8CFC-6D075DEE1CB8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73574-800B-CF44-BBA3-07DAF2C6B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D3768-D225-1845-9B5D-9BC16767A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C61A-2647-8545-B96C-5A0C40D6E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69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511B5A-0CCE-9E4F-A0B8-C0D1934860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BB5B7A-C7DC-EC49-A4F1-905251A8C3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C0BD82-DD60-1442-AE87-8AD1A7EB3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3AC6-EA6F-9642-8CFC-6D075DEE1CB8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172C1-8233-1240-844C-4F925A971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78A08-1CC6-984D-A188-FE8042C37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C61A-2647-8545-B96C-5A0C40D6E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40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79F3E-63E1-4D47-8AC5-8BD7E5DCB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94225-4241-A546-8F7D-3BE07B8CE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5B3F3F-F3FA-CA44-AF5E-6E4561714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3AC6-EA6F-9642-8CFC-6D075DEE1CB8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EA910-EFF9-4147-9CE7-2CFDE4B99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35F74-B11F-484D-AFB9-A48C992E0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C61A-2647-8545-B96C-5A0C40D6E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09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522E4-F5ED-D54D-A34A-5FF57BCD7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127C91-5ED9-9B4C-917F-EDF3583B0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8363A0-107A-3B4C-9213-7B9E6CDA6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3AC6-EA6F-9642-8CFC-6D075DEE1CB8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F59FDE-7A00-9A4A-AEDF-B7D26478C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4AD83-5EE3-624F-8050-D4292D5CE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C61A-2647-8545-B96C-5A0C40D6E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203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0170B-B0D1-6F45-BC72-17F95C0F7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4851D-A39C-6D49-B06C-A1D593658A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B27449-192E-134A-81EE-2B99C9D31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4468E0-733F-FC45-880E-0557A7774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3AC6-EA6F-9642-8CFC-6D075DEE1CB8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EC0EF5-5786-D64E-8C9D-7E05E9B04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204DAE-EBE2-3D49-808E-A331FCF6F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C61A-2647-8545-B96C-5A0C40D6E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014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01E30-F39A-E942-BC28-C0C9E047E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2F1E16-C1E4-064F-9DDF-1C76EEB1C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5026A4-5AA2-344F-A5F9-737CB506A0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07CD0C-EE65-7243-9520-964DB54E8F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623C5A-B14B-FC46-9FD5-9E61945C81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9D01D6-CA68-8845-93B5-56E3D44BA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3AC6-EA6F-9642-8CFC-6D075DEE1CB8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2F1AF0-71E1-F442-83D7-6CF46FFAD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D910C7-262C-A344-AAF0-606E091F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C61A-2647-8545-B96C-5A0C40D6E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37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05116-F45D-3947-82D1-1C5660C19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87195F-2DB0-8540-B9C6-BEF15EF6C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3AC6-EA6F-9642-8CFC-6D075DEE1CB8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F65BCE-9BD5-EC4F-9AB6-1616C34EB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FEF47-838B-0242-90A1-0BBABF4A2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C61A-2647-8545-B96C-5A0C40D6E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57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301137-E75B-8041-AFBA-96B790584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3AC6-EA6F-9642-8CFC-6D075DEE1CB8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9D70AB-9CCE-E64E-B6DA-FDC43D036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C66BA-CC64-5045-A644-3D3D0F7F6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C61A-2647-8545-B96C-5A0C40D6E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032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AC199-B9F1-484E-8882-8E785E730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45C5E-7BED-BB4C-A637-F01231C52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47C975-E8CD-DF4B-8E45-5156F6536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CC471D-6C64-774F-AD3E-B1C8325D8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3AC6-EA6F-9642-8CFC-6D075DEE1CB8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DD24E6-2767-A642-9873-30446DE19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40C0AD-12A8-FA47-BB91-8FB217D8E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C61A-2647-8545-B96C-5A0C40D6E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90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1FC37-B0CF-FB4A-8241-22D709906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5CB1D0-DB46-0F46-8B80-622D50B2F5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682110-BA46-FA45-9C3F-32EC8F8572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917203-55A4-1848-B159-0ECADB3DA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3AC6-EA6F-9642-8CFC-6D075DEE1CB8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48DAC2-8358-0945-AB01-5AB51A779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412157-0BF9-F44D-AB6A-116B5B1A4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C61A-2647-8545-B96C-5A0C40D6E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55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F77882-D534-B34A-A49C-F590FA409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C83624-EB8F-F64A-B550-1B1F664BF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883C8-F264-7048-998E-E3241D5957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F3AC6-EA6F-9642-8CFC-6D075DEE1CB8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C4D2B-88FD-4D42-9FB2-EE598B312B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8C01F-905B-CE4C-92ED-248BB17A6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EC61A-2647-8545-B96C-5A0C40D6E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0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itras@illinois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6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1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14.png"/><Relationship Id="rId5" Type="http://schemas.openxmlformats.org/officeDocument/2006/relationships/image" Target="../media/image42.png"/><Relationship Id="rId10" Type="http://schemas.openxmlformats.org/officeDocument/2006/relationships/image" Target="../media/image13.png"/><Relationship Id="rId4" Type="http://schemas.openxmlformats.org/officeDocument/2006/relationships/image" Target="../media/image41.png"/><Relationship Id="rId9" Type="http://schemas.openxmlformats.org/officeDocument/2006/relationships/image" Target="../media/image9.png"/><Relationship Id="rId1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customXml" Target="../ink/ink1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0.png"/><Relationship Id="rId4" Type="http://schemas.openxmlformats.org/officeDocument/2006/relationships/customXml" Target="../ink/ink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customXml" Target="../ink/ink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customXml" Target="../ink/ink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70.png"/><Relationship Id="rId3" Type="http://schemas.openxmlformats.org/officeDocument/2006/relationships/image" Target="../media/image59.png"/><Relationship Id="rId7" Type="http://schemas.openxmlformats.org/officeDocument/2006/relationships/image" Target="../media/image62.png"/><Relationship Id="rId12" Type="http://schemas.openxmlformats.org/officeDocument/2006/relationships/image" Target="../media/image69.png"/><Relationship Id="rId2" Type="http://schemas.openxmlformats.org/officeDocument/2006/relationships/image" Target="../media/image53.png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7.png"/><Relationship Id="rId5" Type="http://schemas.openxmlformats.org/officeDocument/2006/relationships/image" Target="../media/image57.png"/><Relationship Id="rId15" Type="http://schemas.openxmlformats.org/officeDocument/2006/relationships/customXml" Target="../ink/ink6.xml"/><Relationship Id="rId10" Type="http://schemas.openxmlformats.org/officeDocument/2006/relationships/image" Target="../media/image65.png"/><Relationship Id="rId4" Type="http://schemas.openxmlformats.org/officeDocument/2006/relationships/image" Target="../media/image56.png"/><Relationship Id="rId9" Type="http://schemas.openxmlformats.org/officeDocument/2006/relationships/image" Target="../media/image64.png"/><Relationship Id="rId14" Type="http://schemas.openxmlformats.org/officeDocument/2006/relationships/image" Target="../media/image7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70.png"/><Relationship Id="rId3" Type="http://schemas.openxmlformats.org/officeDocument/2006/relationships/image" Target="../media/image59.png"/><Relationship Id="rId7" Type="http://schemas.openxmlformats.org/officeDocument/2006/relationships/image" Target="../media/image62.png"/><Relationship Id="rId12" Type="http://schemas.openxmlformats.org/officeDocument/2006/relationships/image" Target="../media/image69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7.png"/><Relationship Id="rId5" Type="http://schemas.openxmlformats.org/officeDocument/2006/relationships/image" Target="../media/image57.png"/><Relationship Id="rId10" Type="http://schemas.openxmlformats.org/officeDocument/2006/relationships/image" Target="../media/image65.png"/><Relationship Id="rId4" Type="http://schemas.openxmlformats.org/officeDocument/2006/relationships/image" Target="../media/image56.png"/><Relationship Id="rId9" Type="http://schemas.openxmlformats.org/officeDocument/2006/relationships/image" Target="../media/image64.png"/><Relationship Id="rId14" Type="http://schemas.openxmlformats.org/officeDocument/2006/relationships/image" Target="../media/image7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94304"/>
          </a:xfrm>
        </p:spPr>
        <p:txBody>
          <a:bodyPr>
            <a:normAutofit/>
          </a:bodyPr>
          <a:lstStyle/>
          <a:p>
            <a:r>
              <a:rPr lang="en-US" sz="3600" dirty="0"/>
              <a:t>CTL Model Checking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Sayan Mitra</a:t>
            </a:r>
          </a:p>
          <a:p>
            <a:r>
              <a:rPr lang="en-US" dirty="0"/>
              <a:t>Verifying </a:t>
            </a:r>
            <a:r>
              <a:rPr lang="en-US"/>
              <a:t>cyberphysical</a:t>
            </a:r>
            <a:r>
              <a:rPr lang="en-US" dirty="0"/>
              <a:t> systems</a:t>
            </a:r>
          </a:p>
          <a:p>
            <a:r>
              <a:rPr lang="en-US" dirty="0">
                <a:hlinkClick r:id="rId2"/>
              </a:rPr>
              <a:t>mitras@illinois.edu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731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7183"/>
          </a:xfrm>
        </p:spPr>
        <p:txBody>
          <a:bodyPr/>
          <a:lstStyle/>
          <a:p>
            <a:r>
              <a:rPr lang="en-US" dirty="0"/>
              <a:t>Computational tree logic (CTL)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631" y="1600201"/>
            <a:ext cx="6207821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Unfolding</a:t>
            </a:r>
            <a:r>
              <a:rPr lang="en-US" dirty="0"/>
              <a:t> the automaton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get a tree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 </a:t>
            </a:r>
            <a:r>
              <a:rPr lang="en-US" dirty="0">
                <a:solidFill>
                  <a:srgbClr val="00B0F0"/>
                </a:solidFill>
              </a:rPr>
              <a:t>CTL formula </a:t>
            </a:r>
            <a:r>
              <a:rPr lang="en-US" dirty="0"/>
              <a:t>allows us to specify subsets of paths in this tree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96038" y="700060"/>
            <a:ext cx="2703994" cy="1745975"/>
            <a:chOff x="5068406" y="3781432"/>
            <a:chExt cx="3631289" cy="23447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Oval 3"/>
                <p:cNvSpPr/>
                <p:nvPr/>
              </p:nvSpPr>
              <p:spPr>
                <a:xfrm>
                  <a:off x="6374691" y="3781432"/>
                  <a:ext cx="1017321" cy="102657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600" i="1"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600" i="1">
                            <a:latin typeface="Cambria Math" charset="0"/>
                          </a:rPr>
                          <m:t> </m:t>
                        </m:r>
                      </m:oMath>
                    </m:oMathPara>
                  </a14:m>
                  <a:endParaRPr lang="en-US" sz="1600" i="1" dirty="0">
                    <a:latin typeface="Cambria Math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>
                            <a:latin typeface="Cambria Math" charset="0"/>
                          </a:rPr>
                          <m:t>{</m:t>
                        </m:r>
                        <m:r>
                          <a:rPr lang="en-US" sz="1600" i="1">
                            <a:latin typeface="Cambria Math" charset="0"/>
                          </a:rPr>
                          <m:t>𝑎</m:t>
                        </m:r>
                        <m:r>
                          <a:rPr lang="en-US" sz="1600" i="1">
                            <a:latin typeface="Cambria Math" charset="0"/>
                          </a:rPr>
                          <m:t>,</m:t>
                        </m:r>
                        <m:r>
                          <a:rPr lang="en-US" sz="1600" i="1">
                            <a:latin typeface="Cambria Math" charset="0"/>
                          </a:rPr>
                          <m:t>𝑏</m:t>
                        </m:r>
                        <m:r>
                          <a:rPr lang="en-US" sz="1600" i="1">
                            <a:latin typeface="Cambria Math" charset="0"/>
                          </a:rPr>
                          <m:t>}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" name="Oval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4691" y="3781432"/>
                  <a:ext cx="1017321" cy="1026570"/>
                </a:xfrm>
                <a:prstGeom prst="ellipse">
                  <a:avLst/>
                </a:prstGeom>
                <a:blipFill rotWithShape="0">
                  <a:blip r:embed="rId2"/>
                  <a:stretch>
                    <a:fillRect t="-24806" b="-54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/>
                <p:cNvSpPr/>
                <p:nvPr/>
              </p:nvSpPr>
              <p:spPr>
                <a:xfrm>
                  <a:off x="5068406" y="5099593"/>
                  <a:ext cx="1017321" cy="102657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600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i="1">
                            <a:latin typeface="Cambria Math" charset="0"/>
                          </a:rPr>
                          <m:t> </m:t>
                        </m:r>
                      </m:oMath>
                    </m:oMathPara>
                  </a14:m>
                  <a:endParaRPr lang="en-US" sz="1600" i="1" dirty="0">
                    <a:latin typeface="Cambria Math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>
                            <a:latin typeface="Cambria Math" charset="0"/>
                          </a:rPr>
                          <m:t>{</m:t>
                        </m:r>
                        <m:r>
                          <a:rPr lang="en-US" sz="1600" i="1">
                            <a:latin typeface="Cambria Math" charset="0"/>
                          </a:rPr>
                          <m:t>𝑏</m:t>
                        </m:r>
                        <m:r>
                          <a:rPr lang="en-US" sz="1600" i="1">
                            <a:latin typeface="Cambria Math" charset="0"/>
                          </a:rPr>
                          <m:t>,</m:t>
                        </m:r>
                        <m:r>
                          <a:rPr lang="en-US" sz="1600" i="1">
                            <a:latin typeface="Cambria Math" charset="0"/>
                          </a:rPr>
                          <m:t>𝑐</m:t>
                        </m:r>
                        <m:r>
                          <a:rPr lang="en-US" sz="1600" i="1">
                            <a:latin typeface="Cambria Math" charset="0"/>
                          </a:rPr>
                          <m:t>}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" name="Oval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8406" y="5099593"/>
                  <a:ext cx="1017321" cy="1026570"/>
                </a:xfrm>
                <a:prstGeom prst="ellipse">
                  <a:avLst/>
                </a:prstGeom>
                <a:blipFill rotWithShape="0">
                  <a:blip r:embed="rId3"/>
                  <a:stretch>
                    <a:fillRect t="-24806" b="-54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/>
                <p:cNvSpPr/>
                <p:nvPr/>
              </p:nvSpPr>
              <p:spPr>
                <a:xfrm>
                  <a:off x="7682374" y="5099592"/>
                  <a:ext cx="1017321" cy="102657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600" i="1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i="1">
                            <a:latin typeface="Cambria Math" charset="0"/>
                          </a:rPr>
                          <m:t> </m:t>
                        </m:r>
                      </m:oMath>
                    </m:oMathPara>
                  </a14:m>
                  <a:endParaRPr lang="en-US" sz="1600" i="1" dirty="0">
                    <a:latin typeface="Cambria Math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>
                            <a:latin typeface="Cambria Math" charset="0"/>
                          </a:rPr>
                          <m:t>{</m:t>
                        </m:r>
                        <m:r>
                          <a:rPr lang="en-US" sz="1600" i="1">
                            <a:latin typeface="Cambria Math" charset="0"/>
                          </a:rPr>
                          <m:t>𝑐</m:t>
                        </m:r>
                        <m:r>
                          <a:rPr lang="en-US" sz="1600" i="1">
                            <a:latin typeface="Cambria Math" charset="0"/>
                          </a:rPr>
                          <m:t>}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6" name="Oval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2374" y="5099592"/>
                  <a:ext cx="1017321" cy="1026570"/>
                </a:xfrm>
                <a:prstGeom prst="ellipse">
                  <a:avLst/>
                </a:prstGeom>
                <a:blipFill rotWithShape="0">
                  <a:blip r:embed="rId4"/>
                  <a:stretch>
                    <a:fillRect t="-24806" b="-54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/>
            <p:cNvCxnSpPr>
              <a:stCxn id="7" idx="0"/>
              <a:endCxn id="6" idx="2"/>
            </p:cNvCxnSpPr>
            <p:nvPr/>
          </p:nvCxnSpPr>
          <p:spPr>
            <a:xfrm flipV="1">
              <a:off x="5577067" y="4294717"/>
              <a:ext cx="797624" cy="80487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6" idx="3"/>
              <a:endCxn id="7" idx="7"/>
            </p:cNvCxnSpPr>
            <p:nvPr/>
          </p:nvCxnSpPr>
          <p:spPr>
            <a:xfrm flipH="1">
              <a:off x="5936744" y="4657664"/>
              <a:ext cx="586930" cy="59226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7" idx="6"/>
              <a:endCxn id="8" idx="2"/>
            </p:cNvCxnSpPr>
            <p:nvPr/>
          </p:nvCxnSpPr>
          <p:spPr>
            <a:xfrm flipV="1">
              <a:off x="6085727" y="5612877"/>
              <a:ext cx="1596647" cy="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6" idx="5"/>
              <a:endCxn id="8" idx="1"/>
            </p:cNvCxnSpPr>
            <p:nvPr/>
          </p:nvCxnSpPr>
          <p:spPr>
            <a:xfrm>
              <a:off x="7243029" y="4657664"/>
              <a:ext cx="588328" cy="59226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urved Connector 10"/>
            <p:cNvCxnSpPr>
              <a:stCxn id="8" idx="0"/>
              <a:endCxn id="8" idx="6"/>
            </p:cNvCxnSpPr>
            <p:nvPr/>
          </p:nvCxnSpPr>
          <p:spPr>
            <a:xfrm rot="16200000" flipH="1">
              <a:off x="8188722" y="5101904"/>
              <a:ext cx="513285" cy="508660"/>
            </a:xfrm>
            <a:prstGeom prst="curvedConnector4">
              <a:avLst>
                <a:gd name="adj1" fmla="val -85648"/>
                <a:gd name="adj2" fmla="val 178130"/>
              </a:avLst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8451118" y="2716299"/>
            <a:ext cx="2057918" cy="1328802"/>
            <a:chOff x="5068406" y="3781432"/>
            <a:chExt cx="3631289" cy="23447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Oval 21"/>
                <p:cNvSpPr/>
                <p:nvPr/>
              </p:nvSpPr>
              <p:spPr>
                <a:xfrm>
                  <a:off x="6374691" y="3781432"/>
                  <a:ext cx="1017321" cy="102657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>
                            <a:latin typeface="Cambria Math" charset="0"/>
                          </a:rPr>
                          <m:t>{</m:t>
                        </m:r>
                        <m:r>
                          <a:rPr lang="en-US" sz="1600" i="1">
                            <a:latin typeface="Cambria Math" charset="0"/>
                          </a:rPr>
                          <m:t>𝑎</m:t>
                        </m:r>
                        <m:r>
                          <a:rPr lang="en-US" sz="1600" i="1">
                            <a:latin typeface="Cambria Math" charset="0"/>
                          </a:rPr>
                          <m:t>,</m:t>
                        </m:r>
                        <m:r>
                          <a:rPr lang="en-US" sz="1600" i="1">
                            <a:latin typeface="Cambria Math" charset="0"/>
                          </a:rPr>
                          <m:t>𝑏</m:t>
                        </m:r>
                        <m:r>
                          <a:rPr lang="en-US" sz="1600" i="1">
                            <a:latin typeface="Cambria Math" charset="0"/>
                          </a:rPr>
                          <m:t>}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2" name="Oval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4691" y="3781432"/>
                  <a:ext cx="1017321" cy="1026570"/>
                </a:xfrm>
                <a:prstGeom prst="ellipse">
                  <a:avLst/>
                </a:prstGeom>
                <a:blipFill rotWithShape="0">
                  <a:blip r:embed="rId5"/>
                  <a:stretch>
                    <a:fillRect l="-9184" r="-10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val 22"/>
                <p:cNvSpPr/>
                <p:nvPr/>
              </p:nvSpPr>
              <p:spPr>
                <a:xfrm>
                  <a:off x="5068406" y="5099593"/>
                  <a:ext cx="1017321" cy="102657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>
                            <a:latin typeface="Cambria Math" charset="0"/>
                          </a:rPr>
                          <m:t>{</m:t>
                        </m:r>
                        <m:r>
                          <a:rPr lang="en-US" sz="1600" i="1">
                            <a:latin typeface="Cambria Math" charset="0"/>
                          </a:rPr>
                          <m:t>𝑏</m:t>
                        </m:r>
                        <m:r>
                          <a:rPr lang="en-US" sz="1600" i="1">
                            <a:latin typeface="Cambria Math" charset="0"/>
                          </a:rPr>
                          <m:t>,</m:t>
                        </m:r>
                        <m:r>
                          <a:rPr lang="en-US" sz="1600" i="1">
                            <a:latin typeface="Cambria Math" charset="0"/>
                          </a:rPr>
                          <m:t>𝑐</m:t>
                        </m:r>
                        <m:r>
                          <a:rPr lang="en-US" sz="1600" i="1">
                            <a:latin typeface="Cambria Math" charset="0"/>
                          </a:rPr>
                          <m:t>}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3" name="Oval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8406" y="5099593"/>
                  <a:ext cx="1017321" cy="1026570"/>
                </a:xfrm>
                <a:prstGeom prst="ellipse">
                  <a:avLst/>
                </a:prstGeom>
                <a:blipFill rotWithShape="0">
                  <a:blip r:embed="rId6"/>
                  <a:stretch>
                    <a:fillRect l="-70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val 23"/>
                <p:cNvSpPr/>
                <p:nvPr/>
              </p:nvSpPr>
              <p:spPr>
                <a:xfrm>
                  <a:off x="7682374" y="5099592"/>
                  <a:ext cx="1017321" cy="102657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>
                            <a:latin typeface="Cambria Math" charset="0"/>
                          </a:rPr>
                          <m:t>{</m:t>
                        </m:r>
                        <m:r>
                          <a:rPr lang="en-US" sz="1600" i="1">
                            <a:latin typeface="Cambria Math" charset="0"/>
                          </a:rPr>
                          <m:t>𝑐</m:t>
                        </m:r>
                        <m:r>
                          <a:rPr lang="en-US" sz="1600" i="1">
                            <a:latin typeface="Cambria Math" charset="0"/>
                          </a:rPr>
                          <m:t>}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4" name="Oval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2374" y="5099592"/>
                  <a:ext cx="1017321" cy="1026570"/>
                </a:xfrm>
                <a:prstGeom prst="ellipse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Arrow Connector 25"/>
            <p:cNvCxnSpPr>
              <a:endCxn id="26" idx="7"/>
            </p:cNvCxnSpPr>
            <p:nvPr/>
          </p:nvCxnSpPr>
          <p:spPr>
            <a:xfrm flipH="1">
              <a:off x="5936744" y="4657664"/>
              <a:ext cx="586930" cy="59226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7243029" y="4657664"/>
              <a:ext cx="588328" cy="59226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Oval 29"/>
              <p:cNvSpPr/>
              <p:nvPr/>
            </p:nvSpPr>
            <p:spPr>
              <a:xfrm>
                <a:off x="7874584" y="4305488"/>
                <a:ext cx="576534" cy="581776"/>
              </a:xfrm>
              <a:prstGeom prst="ellips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charset="0"/>
                        </a:rPr>
                        <m:t>{</m:t>
                      </m:r>
                      <m:r>
                        <a:rPr lang="en-US" sz="1600" i="1">
                          <a:latin typeface="Cambria Math" charset="0"/>
                        </a:rPr>
                        <m:t>𝑎</m:t>
                      </m:r>
                      <m:r>
                        <a:rPr lang="en-US" sz="1600" i="1">
                          <a:latin typeface="Cambria Math" charset="0"/>
                        </a:rPr>
                        <m:t>,</m:t>
                      </m:r>
                      <m:r>
                        <a:rPr lang="en-US" sz="1600" i="1">
                          <a:latin typeface="Cambria Math" charset="0"/>
                        </a:rPr>
                        <m:t>𝑏</m:t>
                      </m:r>
                      <m:r>
                        <a:rPr lang="en-US" sz="1600" i="1">
                          <a:latin typeface="Cambria Math" charset="0"/>
                        </a:rPr>
                        <m:t>}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30" name="Oval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4584" y="4305488"/>
                <a:ext cx="576534" cy="581776"/>
              </a:xfrm>
              <a:prstGeom prst="ellipse">
                <a:avLst/>
              </a:prstGeom>
              <a:blipFill>
                <a:blip r:embed="rId8"/>
                <a:stretch>
                  <a:fillRect l="-10638" r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Oval 30"/>
              <p:cNvSpPr/>
              <p:nvPr/>
            </p:nvSpPr>
            <p:spPr>
              <a:xfrm>
                <a:off x="9268023" y="4262481"/>
                <a:ext cx="576534" cy="581776"/>
              </a:xfrm>
              <a:prstGeom prst="ellips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charset="0"/>
                        </a:rPr>
                        <m:t>{</m:t>
                      </m:r>
                      <m:r>
                        <a:rPr lang="en-US" sz="1600" i="1">
                          <a:latin typeface="Cambria Math" charset="0"/>
                        </a:rPr>
                        <m:t>𝑐</m:t>
                      </m:r>
                      <m:r>
                        <a:rPr lang="en-US" sz="1600" i="1">
                          <a:latin typeface="Cambria Math" charset="0"/>
                        </a:rPr>
                        <m:t>}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31" name="Oval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8023" y="4262481"/>
                <a:ext cx="576534" cy="581776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Oval 31"/>
              <p:cNvSpPr/>
              <p:nvPr/>
            </p:nvSpPr>
            <p:spPr>
              <a:xfrm>
                <a:off x="10867365" y="4305488"/>
                <a:ext cx="576534" cy="581776"/>
              </a:xfrm>
              <a:prstGeom prst="ellips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charset="0"/>
                        </a:rPr>
                        <m:t>{</m:t>
                      </m:r>
                      <m:r>
                        <a:rPr lang="en-US" sz="1600" i="1">
                          <a:latin typeface="Cambria Math" charset="0"/>
                        </a:rPr>
                        <m:t>𝑐</m:t>
                      </m:r>
                      <m:r>
                        <a:rPr lang="en-US" sz="1600" i="1">
                          <a:latin typeface="Cambria Math" charset="0"/>
                        </a:rPr>
                        <m:t>}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32" name="Oval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7365" y="4305488"/>
                <a:ext cx="576534" cy="581776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>
            <a:stCxn id="24" idx="5"/>
            <a:endCxn id="32" idx="1"/>
          </p:cNvCxnSpPr>
          <p:nvPr/>
        </p:nvCxnSpPr>
        <p:spPr>
          <a:xfrm>
            <a:off x="10424606" y="3959901"/>
            <a:ext cx="527191" cy="43078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3" idx="5"/>
            <a:endCxn id="31" idx="1"/>
          </p:cNvCxnSpPr>
          <p:nvPr/>
        </p:nvCxnSpPr>
        <p:spPr>
          <a:xfrm>
            <a:off x="8943222" y="3959902"/>
            <a:ext cx="409233" cy="38777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3" idx="3"/>
            <a:endCxn id="30" idx="0"/>
          </p:cNvCxnSpPr>
          <p:nvPr/>
        </p:nvCxnSpPr>
        <p:spPr>
          <a:xfrm flipH="1">
            <a:off x="8162851" y="3959902"/>
            <a:ext cx="372698" cy="34558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Oval 48"/>
              <p:cNvSpPr/>
              <p:nvPr/>
            </p:nvSpPr>
            <p:spPr>
              <a:xfrm>
                <a:off x="7145750" y="5082327"/>
                <a:ext cx="576534" cy="581776"/>
              </a:xfrm>
              <a:prstGeom prst="ellips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charset="0"/>
                        </a:rPr>
                        <m:t>{</m:t>
                      </m:r>
                      <m:r>
                        <a:rPr lang="en-US" sz="1600" i="1">
                          <a:latin typeface="Cambria Math" charset="0"/>
                        </a:rPr>
                        <m:t>𝑏</m:t>
                      </m:r>
                      <m:r>
                        <a:rPr lang="en-US" sz="1600" i="1">
                          <a:latin typeface="Cambria Math" charset="0"/>
                        </a:rPr>
                        <m:t>,</m:t>
                      </m:r>
                      <m:r>
                        <a:rPr lang="en-US" sz="1600" i="1">
                          <a:latin typeface="Cambria Math" charset="0"/>
                        </a:rPr>
                        <m:t>𝑐</m:t>
                      </m:r>
                      <m:r>
                        <a:rPr lang="en-US" sz="1600" i="1">
                          <a:latin typeface="Cambria Math" charset="0"/>
                        </a:rPr>
                        <m:t>}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49" name="Oval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5750" y="5082327"/>
                <a:ext cx="576534" cy="581776"/>
              </a:xfrm>
              <a:prstGeom prst="ellipse">
                <a:avLst/>
              </a:prstGeom>
              <a:blipFill>
                <a:blip r:embed="rId11"/>
                <a:stretch>
                  <a:fillRect l="-8511" r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Oval 49"/>
              <p:cNvSpPr/>
              <p:nvPr/>
            </p:nvSpPr>
            <p:spPr>
              <a:xfrm>
                <a:off x="8627134" y="5082326"/>
                <a:ext cx="576534" cy="581776"/>
              </a:xfrm>
              <a:prstGeom prst="ellips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charset="0"/>
                        </a:rPr>
                        <m:t>{</m:t>
                      </m:r>
                      <m:r>
                        <a:rPr lang="en-US" sz="1600" i="1">
                          <a:latin typeface="Cambria Math" charset="0"/>
                        </a:rPr>
                        <m:t>𝑐</m:t>
                      </m:r>
                      <m:r>
                        <a:rPr lang="en-US" sz="1600" i="1">
                          <a:latin typeface="Cambria Math" charset="0"/>
                        </a:rPr>
                        <m:t>}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50" name="Oval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7134" y="5082326"/>
                <a:ext cx="576534" cy="581776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/>
          <p:cNvCxnSpPr/>
          <p:nvPr/>
        </p:nvCxnSpPr>
        <p:spPr>
          <a:xfrm flipH="1">
            <a:off x="7637853" y="4831879"/>
            <a:ext cx="332624" cy="33564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8378149" y="4831878"/>
            <a:ext cx="333416" cy="33564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Oval 52"/>
              <p:cNvSpPr/>
              <p:nvPr/>
            </p:nvSpPr>
            <p:spPr>
              <a:xfrm>
                <a:off x="10142045" y="5167526"/>
                <a:ext cx="576534" cy="581776"/>
              </a:xfrm>
              <a:prstGeom prst="ellips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charset="0"/>
                        </a:rPr>
                        <m:t>{</m:t>
                      </m:r>
                      <m:r>
                        <a:rPr lang="en-US" sz="1600" i="1">
                          <a:latin typeface="Cambria Math" charset="0"/>
                        </a:rPr>
                        <m:t>𝑐</m:t>
                      </m:r>
                      <m:r>
                        <a:rPr lang="en-US" sz="1600" i="1">
                          <a:latin typeface="Cambria Math" charset="0"/>
                        </a:rPr>
                        <m:t>}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53" name="Oval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2045" y="5167526"/>
                <a:ext cx="576534" cy="581776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/>
          <p:cNvCxnSpPr>
            <a:stCxn id="31" idx="5"/>
          </p:cNvCxnSpPr>
          <p:nvPr/>
        </p:nvCxnSpPr>
        <p:spPr>
          <a:xfrm>
            <a:off x="9760126" y="4759058"/>
            <a:ext cx="536804" cy="45066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Oval 54"/>
              <p:cNvSpPr/>
              <p:nvPr/>
            </p:nvSpPr>
            <p:spPr>
              <a:xfrm>
                <a:off x="11368689" y="5209718"/>
                <a:ext cx="576534" cy="581776"/>
              </a:xfrm>
              <a:prstGeom prst="ellips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charset="0"/>
                        </a:rPr>
                        <m:t>{</m:t>
                      </m:r>
                      <m:r>
                        <a:rPr lang="en-US" sz="1600" i="1">
                          <a:latin typeface="Cambria Math" charset="0"/>
                        </a:rPr>
                        <m:t>𝑐</m:t>
                      </m:r>
                      <m:r>
                        <a:rPr lang="en-US" sz="1600" i="1">
                          <a:latin typeface="Cambria Math" charset="0"/>
                        </a:rPr>
                        <m:t>}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55" name="Oval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8689" y="5209718"/>
                <a:ext cx="576534" cy="581776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/>
          <p:cNvCxnSpPr>
            <a:cxnSpLocks/>
            <a:stCxn id="32" idx="5"/>
          </p:cNvCxnSpPr>
          <p:nvPr/>
        </p:nvCxnSpPr>
        <p:spPr>
          <a:xfrm>
            <a:off x="11359468" y="4802066"/>
            <a:ext cx="226340" cy="38656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Slides </a:t>
            </a:r>
            <a:r>
              <a:rPr lang="de-DE"/>
              <a:t>by </a:t>
            </a:r>
            <a:r>
              <a:rPr lang="en-US"/>
              <a:t>Sayan Mitra</a:t>
            </a:r>
            <a:r>
              <a:rPr lang="de-DE"/>
              <a:t> mitras@illinois.edu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89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49" grpId="0" animBg="1"/>
      <p:bldP spid="50" grpId="0" animBg="1"/>
      <p:bldP spid="53" grpId="0" animBg="1"/>
      <p:bldP spid="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CTL quantifiers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b="1" dirty="0">
                <a:solidFill>
                  <a:srgbClr val="00B0F0"/>
                </a:solidFill>
              </a:rPr>
              <a:t>Path quantifiers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/>
              <a:t>	E: Exists some path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/>
              <a:t>	A: All paths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b="1" dirty="0">
                <a:solidFill>
                  <a:srgbClr val="00B0F0"/>
                </a:solidFill>
              </a:rPr>
              <a:t>Temporal operators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/>
              <a:t>	X: Next state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/>
              <a:t>	U: Until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/>
              <a:t>	F: Eventually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/>
              <a:t>	G: Globally (Always)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Slides </a:t>
            </a:r>
            <a:r>
              <a:rPr lang="de-DE"/>
              <a:t>by </a:t>
            </a:r>
            <a:r>
              <a:rPr lang="en-US"/>
              <a:t>Sayan Mitra</a:t>
            </a:r>
            <a:r>
              <a:rPr lang="de-DE"/>
              <a:t> mitras@illinois.edu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79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CTL syntax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61292" y="1600200"/>
                <a:ext cx="9706708" cy="510540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dirty="0"/>
                  <a:t>CTL syntax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𝑆𝑡𝑎𝑡𝑒</m:t>
                    </m:r>
                    <m:r>
                      <a:rPr lang="en-US" sz="2400" i="1">
                        <a:latin typeface="Cambria Math" charset="0"/>
                      </a:rPr>
                      <m:t> </m:t>
                    </m:r>
                    <m:r>
                      <a:rPr lang="en-US" sz="2400" i="1">
                        <a:latin typeface="Cambria Math" charset="0"/>
                      </a:rPr>
                      <m:t>𝐹𝑜𝑟𝑚𝑢𝑙𝑎</m:t>
                    </m:r>
                    <m:r>
                      <a:rPr lang="en-US" sz="2400" i="1">
                        <a:latin typeface="Cambria Math" charset="0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</a:rPr>
                          <m:t>𝑆𝐹</m:t>
                        </m:r>
                      </m:e>
                    </m:d>
                    <m:r>
                      <a:rPr lang="en-US" sz="2400" i="1">
                        <a:latin typeface="Cambria Math" charset="0"/>
                      </a:rPr>
                      <m:t>∷=</m:t>
                    </m:r>
                    <m:r>
                      <a:rPr lang="en-US" sz="2400" i="1">
                        <a:latin typeface="Cambria Math" charset="0"/>
                      </a:rPr>
                      <m:t>𝑡𝑟𝑢𝑒</m:t>
                    </m:r>
                    <m:r>
                      <a:rPr lang="en-US" sz="2400" i="1">
                        <a:latin typeface="Cambria Math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</a:rPr>
                          <m:t> </m:t>
                        </m:r>
                        <m:r>
                          <a:rPr lang="en-US" sz="2400" i="1">
                            <a:latin typeface="Cambria Math" charset="0"/>
                          </a:rPr>
                          <m:t>𝑝</m:t>
                        </m:r>
                        <m:r>
                          <a:rPr lang="en-US" sz="2400" i="1">
                            <a:latin typeface="Cambria Math" charset="0"/>
                          </a:rPr>
                          <m:t> </m:t>
                        </m:r>
                      </m:e>
                    </m:d>
                    <m:r>
                      <a:rPr lang="en-US" sz="2400" i="1">
                        <a:latin typeface="Cambria Math" charset="0"/>
                      </a:rPr>
                      <m:t>¬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charset="0"/>
                          </a:rPr>
                          <m:t>∧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charset="0"/>
                      </a:rPr>
                      <m:t>𝐸</m:t>
                    </m:r>
                    <m:r>
                      <a:rPr lang="en-US" sz="2400" i="1">
                        <a:latin typeface="Cambria Math" charset="0"/>
                      </a:rPr>
                      <m:t> </m:t>
                    </m:r>
                    <m:r>
                      <a:rPr lang="en-US" sz="2400" i="1">
                        <a:latin typeface="Cambria Math" charset="0"/>
                      </a:rPr>
                      <m:t>𝜙</m:t>
                    </m:r>
                    <m:r>
                      <a:rPr lang="en-US" sz="2400" i="1">
                        <a:latin typeface="Cambria Math" charset="0"/>
                      </a:rPr>
                      <m:t> | </m:t>
                    </m:r>
                    <m:r>
                      <a:rPr lang="en-US" sz="2400" i="1">
                        <a:latin typeface="Cambria Math" charset="0"/>
                      </a:rPr>
                      <m:t>𝐴</m:t>
                    </m:r>
                    <m:r>
                      <a:rPr lang="en-US" sz="2400" i="1">
                        <a:latin typeface="Cambria Math" charset="0"/>
                      </a:rPr>
                      <m:t> </m:t>
                    </m:r>
                    <m:r>
                      <a:rPr lang="en-US" sz="2400" i="1">
                        <a:latin typeface="Cambria Math" charset="0"/>
                      </a:rPr>
                      <m:t>𝜙</m:t>
                    </m:r>
                  </m:oMath>
                </a14:m>
                <a:endParaRPr lang="en-US" sz="2400" i="1" dirty="0">
                  <a:latin typeface="Cambria Math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𝑃𝑎𝑡h</m:t>
                    </m:r>
                    <m:r>
                      <a:rPr lang="en-US" sz="2400" i="1">
                        <a:latin typeface="Cambria Math" charset="0"/>
                      </a:rPr>
                      <m:t> </m:t>
                    </m:r>
                    <m:r>
                      <a:rPr lang="en-US" sz="2400" i="1">
                        <a:latin typeface="Cambria Math" charset="0"/>
                      </a:rPr>
                      <m:t>𝐹𝑜𝑟𝑚𝑢𝑙𝑎</m:t>
                    </m:r>
                    <m:r>
                      <a:rPr lang="en-US" sz="2400" i="1">
                        <a:latin typeface="Cambria Math" charset="0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</a:rPr>
                          <m:t>𝑃𝐹</m:t>
                        </m:r>
                      </m:e>
                    </m:d>
                    <m:r>
                      <a:rPr lang="en-US" sz="2400" i="1">
                        <a:latin typeface="Cambria Math" charset="0"/>
                      </a:rPr>
                      <m:t>∷=</m:t>
                    </m:r>
                    <m:r>
                      <a:rPr lang="en-US" sz="2400" i="1">
                        <a:latin typeface="Cambria Math" charset="0"/>
                      </a:rPr>
                      <m:t>𝑋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1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charset="0"/>
                          </a:rPr>
                          <m:t>𝑈</m:t>
                        </m:r>
                        <m:r>
                          <a:rPr lang="en-US" sz="2400" i="1">
                            <a:latin typeface="Cambria Math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charset="0"/>
                          </a:rPr>
                          <m:t> </m:t>
                        </m:r>
                      </m:e>
                    </m:d>
                    <m:r>
                      <a:rPr lang="en-US" sz="2400" i="1">
                        <a:latin typeface="Cambria Math" charset="0"/>
                      </a:rPr>
                      <m:t>𝐺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charset="0"/>
                      </a:rPr>
                      <m:t>| </m:t>
                    </m:r>
                    <m:r>
                      <a:rPr lang="en-US" sz="2400" i="1">
                        <a:latin typeface="Cambria Math" charset="0"/>
                      </a:rPr>
                      <m:t>𝐹</m:t>
                    </m:r>
                    <m:r>
                      <a:rPr lang="en-US" sz="2400" i="1">
                        <a:latin typeface="Cambria Math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400" dirty="0"/>
                  <a:t>		where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𝑝</m:t>
                    </m:r>
                    <m:r>
                      <a:rPr lang="en-US" sz="2400" i="1">
                        <a:latin typeface="Cambria Math" charset="0"/>
                      </a:rPr>
                      <m:t>∈</m:t>
                    </m:r>
                    <m:r>
                      <a:rPr lang="en-US" sz="2400" i="1">
                        <a:latin typeface="Cambria Math" charset="0"/>
                      </a:rPr>
                      <m:t>𝐴𝑃</m:t>
                    </m:r>
                    <m:r>
                      <a:rPr lang="en-US" sz="2400" i="1"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charset="0"/>
                      </a:rPr>
                      <m:t>∈</m:t>
                    </m:r>
                    <m:r>
                      <a:rPr lang="en-US" sz="2400" i="1">
                        <a:latin typeface="Cambria Math" charset="0"/>
                      </a:rPr>
                      <m:t>𝑆𝐹</m:t>
                    </m:r>
                    <m:r>
                      <a:rPr lang="en-US" sz="2400" i="1">
                        <a:latin typeface="Cambria Math" charset="0"/>
                      </a:rPr>
                      <m:t>, </m:t>
                    </m:r>
                    <m:r>
                      <a:rPr lang="en-US" sz="2400" i="1">
                        <a:latin typeface="Cambria Math" charset="0"/>
                      </a:rPr>
                      <m:t>𝜙</m:t>
                    </m:r>
                    <m:r>
                      <a:rPr lang="en-US" sz="2400" i="1">
                        <a:latin typeface="Cambria Math" charset="0"/>
                      </a:rPr>
                      <m:t>∈</m:t>
                    </m:r>
                    <m:r>
                      <a:rPr lang="en-US" sz="2400" i="1">
                        <a:latin typeface="Cambria Math" charset="0"/>
                      </a:rPr>
                      <m:t>𝑃𝐹</m:t>
                    </m:r>
                  </m:oMath>
                </a14:m>
                <a:endParaRPr lang="en-US" sz="2400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200" dirty="0"/>
                  <a:t>  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400" dirty="0"/>
                  <a:t>   Depth of formula: number of production rules used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  <a:defRPr/>
                </a:pPr>
                <a:endParaRPr lang="en-US" b="0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dirty="0"/>
                  <a:t>Examples (depth)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charset="0"/>
                      </a:rPr>
                      <m:t>E</m:t>
                    </m:r>
                    <m:r>
                      <a:rPr lang="en-US" sz="2400" i="1">
                        <a:latin typeface="Cambria Math" charset="0"/>
                      </a:rPr>
                      <m:t>𝑋</m:t>
                    </m:r>
                    <m:r>
                      <a:rPr lang="en-US" sz="2400" i="1">
                        <a:latin typeface="Cambria Math" charset="0"/>
                      </a:rPr>
                      <m:t> </m:t>
                    </m:r>
                    <m:r>
                      <a:rPr lang="en-US" sz="2400" i="1">
                        <a:latin typeface="Cambria Math" charset="0"/>
                      </a:rPr>
                      <m:t>𝑎</m:t>
                    </m:r>
                    <m:r>
                      <a:rPr lang="en-US" sz="2400" i="1">
                        <a:latin typeface="Cambria Math" charset="0"/>
                      </a:rPr>
                      <m:t>;</m:t>
                    </m:r>
                  </m:oMath>
                </a14:m>
                <a:r>
                  <a:rPr lang="en-US" sz="2400" dirty="0"/>
                  <a:t> AX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charset="0"/>
                      </a:rPr>
                      <m:t>E</m:t>
                    </m:r>
                    <m:r>
                      <a:rPr lang="en-US" sz="2400" i="1">
                        <a:latin typeface="Cambria Math" charset="0"/>
                      </a:rPr>
                      <m:t>𝑋</m:t>
                    </m:r>
                    <m:r>
                      <a:rPr lang="en-US" sz="2400" i="1">
                        <a:latin typeface="Cambria Math" charset="0"/>
                      </a:rPr>
                      <m:t> </m:t>
                    </m:r>
                    <m:r>
                      <a:rPr lang="en-US" sz="2400" i="1">
                        <a:latin typeface="Cambria Math" charset="0"/>
                      </a:rPr>
                      <m:t>𝑎</m:t>
                    </m:r>
                  </m:oMath>
                </a14:m>
                <a:r>
                  <a:rPr lang="en-US" sz="2400" dirty="0"/>
                  <a:t>; AX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charset="0"/>
                      </a:rPr>
                      <m:t>E</m:t>
                    </m:r>
                    <m:r>
                      <a:rPr lang="en-US" sz="2400" i="1">
                        <a:latin typeface="Cambria Math" charset="0"/>
                      </a:rPr>
                      <m:t>𝑋𝑎</m:t>
                    </m:r>
                    <m:r>
                      <a:rPr lang="en-US" sz="240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charset="0"/>
                      </a:rPr>
                      <m:t>U</m:t>
                    </m:r>
                    <m:r>
                      <a:rPr lang="en-US" sz="240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charset="0"/>
                      </a:rPr>
                      <m:t>b</m:t>
                    </m:r>
                    <m:r>
                      <a:rPr lang="en-US" sz="2400">
                        <a:latin typeface="Cambria Math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sz="2400">
                        <a:latin typeface="Cambria Math" charset="0"/>
                      </a:rPr>
                      <m:t>AG</m:t>
                    </m:r>
                    <m:r>
                      <a:rPr lang="en-US" sz="240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charset="0"/>
                      </a:rPr>
                      <m:t>AF</m:t>
                    </m:r>
                    <m:r>
                      <a:rPr lang="en-US" sz="240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charset="0"/>
                      </a:rPr>
                      <m:t>green</m:t>
                    </m:r>
                    <m:r>
                      <a:rPr lang="en-US" sz="2400">
                        <a:latin typeface="Cambria Math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sz="2400">
                        <a:latin typeface="Cambria Math" charset="0"/>
                      </a:rPr>
                      <m:t>AF</m:t>
                    </m:r>
                    <m:r>
                      <a:rPr lang="en-US" sz="240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charset="0"/>
                      </a:rPr>
                      <m:t>AG</m:t>
                    </m:r>
                    <m:r>
                      <a:rPr lang="en-US" sz="240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charset="0"/>
                      </a:rPr>
                      <m:t>single</m:t>
                    </m:r>
                    <m:r>
                      <a:rPr lang="en-US" sz="240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charset="0"/>
                      </a:rPr>
                      <m:t>token</m:t>
                    </m:r>
                  </m:oMath>
                </a14:m>
                <a:endParaRPr lang="en-US" sz="2400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400" dirty="0"/>
                  <a:t>    Depth 3, 5, </a:t>
                </a:r>
                <a:r>
                  <a:rPr lang="mr-IN" sz="2400" dirty="0"/>
                  <a:t>…</a:t>
                </a:r>
                <a:endParaRPr lang="en-US" sz="2400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Non-examples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charset="0"/>
                      </a:rPr>
                      <m:t>AX</m:t>
                    </m:r>
                    <m:r>
                      <a:rPr lang="en-US" sz="2400" i="1">
                        <a:latin typeface="Cambria Math" charset="0"/>
                      </a:rPr>
                      <m:t>𝑋</m:t>
                    </m:r>
                    <m:r>
                      <a:rPr lang="en-US" sz="2400" i="1">
                        <a:latin typeface="Cambria Math" charset="0"/>
                      </a:rPr>
                      <m:t> </m:t>
                    </m:r>
                    <m:r>
                      <a:rPr lang="en-US" sz="2400" i="1">
                        <a:latin typeface="Cambria Math" charset="0"/>
                      </a:rPr>
                      <m:t>𝑎</m:t>
                    </m:r>
                  </m:oMath>
                </a14:m>
                <a:r>
                  <a:rPr lang="en-US" sz="2400" dirty="0"/>
                  <a:t>; path and state operators must alternate in CTL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61292" y="1600200"/>
                <a:ext cx="9706708" cy="5105400"/>
              </a:xfrm>
              <a:blipFill>
                <a:blip r:embed="rId2"/>
                <a:stretch>
                  <a:fillRect l="-1046" t="-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Slides </a:t>
            </a:r>
            <a:r>
              <a:rPr lang="de-DE"/>
              <a:t>by </a:t>
            </a:r>
            <a:r>
              <a:rPr lang="en-US"/>
              <a:t>Sayan Mitra</a:t>
            </a:r>
            <a:r>
              <a:rPr lang="de-DE"/>
              <a:t> mitras@illinois.edu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C5BC600-123B-E34E-8C26-63E9335FEDA3}"/>
                  </a:ext>
                </a:extLst>
              </p:cNvPr>
              <p:cNvSpPr txBox="1"/>
              <p:nvPr/>
            </p:nvSpPr>
            <p:spPr>
              <a:xfrm>
                <a:off x="8660921" y="3278038"/>
                <a:ext cx="329529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𝜙</m:t>
                    </m:r>
                  </m:oMath>
                </a14:m>
                <a:r>
                  <a:rPr lang="en-US" sz="2400" dirty="0"/>
                  <a:t>: “no collision”</a:t>
                </a:r>
              </a:p>
              <a:p>
                <a:r>
                  <a:rPr lang="en-US" sz="2400" dirty="0"/>
                  <a:t>Invariance: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>
                        <a:latin typeface="Cambria Math" charset="0"/>
                      </a:rPr>
                      <m:t>𝜙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𝜙</m:t>
                    </m:r>
                  </m:oMath>
                </a14:m>
                <a:r>
                  <a:rPr lang="en-US" sz="2400" dirty="0"/>
                  <a:t>: “one token”</a:t>
                </a:r>
              </a:p>
              <a:p>
                <a:r>
                  <a:rPr lang="en-US" sz="2400" dirty="0"/>
                  <a:t>Stabilization: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i="1">
                        <a:latin typeface="Cambria Math" charset="0"/>
                      </a:rPr>
                      <m:t>𝜙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C5BC600-123B-E34E-8C26-63E9335FED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0921" y="3278038"/>
                <a:ext cx="3295290" cy="1569660"/>
              </a:xfrm>
              <a:prstGeom prst="rect">
                <a:avLst/>
              </a:prstGeom>
              <a:blipFill>
                <a:blip r:embed="rId3"/>
                <a:stretch>
                  <a:fillRect l="-3077" t="-2419"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175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CTL semantics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4069" y="1421209"/>
                <a:ext cx="11455878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/>
                  <a:t>Automaton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</a:rPr>
                          <m:t>𝑄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charset="0"/>
                              </a:rPr>
                              <m:t>Q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>
                            <a:latin typeface="Cambria Math" charset="0"/>
                          </a:rPr>
                          <m:t>𝑇</m:t>
                        </m:r>
                        <m:r>
                          <a:rPr lang="en-US" sz="2400" i="1">
                            <a:latin typeface="Cambria Math" charset="0"/>
                          </a:rPr>
                          <m:t>,</m:t>
                        </m:r>
                        <m:r>
                          <a:rPr lang="en-US" sz="2400" i="1">
                            <a:latin typeface="Cambria Math" charset="0"/>
                          </a:rPr>
                          <m:t>𝐿</m:t>
                        </m:r>
                      </m:e>
                    </m:d>
                    <m:r>
                      <a:rPr lang="en-US" sz="2400" i="1">
                        <a:latin typeface="Cambria Math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400" i="1">
                        <a:latin typeface="Cambria Math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sz="2400" i="1">
                        <a:latin typeface="Cambria Math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400" dirty="0"/>
                  <a:t> and a CTL formula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𝜙</m:t>
                    </m:r>
                    <m:r>
                      <a:rPr lang="en-US" sz="2400" i="1">
                        <a:latin typeface="Cambria Math" charset="0"/>
                      </a:rPr>
                      <m:t>, </m:t>
                    </m:r>
                    <m:r>
                      <a:rPr lang="en-US" sz="2400" i="1">
                        <a:latin typeface="Cambria Math" charset="0"/>
                      </a:rPr>
                      <m:t>𝑞</m:t>
                    </m:r>
                    <m:r>
                      <a:rPr lang="en-US" sz="2400" i="1">
                        <a:latin typeface="Cambria Math" charset="0"/>
                      </a:rPr>
                      <m:t>⊨</m:t>
                    </m:r>
                    <m:r>
                      <a:rPr lang="en-US" sz="2400" i="1">
                        <a:latin typeface="Cambria Math" charset="0"/>
                      </a:rPr>
                      <m:t>𝜙</m:t>
                    </m:r>
                  </m:oMath>
                </a14:m>
                <a:r>
                  <a:rPr lang="en-US" sz="2400" dirty="0"/>
                  <a:t> denotes that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𝑞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i="1" dirty="0"/>
                  <a:t>satisfies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𝜙</m:t>
                    </m:r>
                    <m:r>
                      <a:rPr lang="en-US" sz="2400" i="1">
                        <a:latin typeface="Cambria Math" charset="0"/>
                      </a:rPr>
                      <m:t>;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charset="0"/>
                      </a:rPr>
                      <m:t>𝛼</m:t>
                    </m:r>
                    <m:r>
                      <a:rPr lang="en-US" sz="2400" i="1" dirty="0">
                        <a:latin typeface="Cambria Math" charset="0"/>
                      </a:rPr>
                      <m:t>⊨</m:t>
                    </m:r>
                    <m:r>
                      <a:rPr lang="en-US" sz="2400" i="1" dirty="0">
                        <a:latin typeface="Cambria Math" charset="0"/>
                      </a:rPr>
                      <m:t>𝜙</m:t>
                    </m:r>
                  </m:oMath>
                </a14:m>
                <a:r>
                  <a:rPr lang="en-US" sz="2400" dirty="0"/>
                  <a:t> denotes that path (execution)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𝛼</m:t>
                    </m:r>
                  </m:oMath>
                </a14:m>
                <a:r>
                  <a:rPr lang="en-US" sz="2400" dirty="0"/>
                  <a:t> satisfies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sz="2400" i="1">
                        <a:latin typeface="Cambria Math" charset="0"/>
                      </a:rPr>
                      <m:t>⊨</m:t>
                    </m:r>
                  </m:oMath>
                </a14:m>
                <a:r>
                  <a:rPr lang="en-US" sz="2400" dirty="0"/>
                  <a:t> is defined inductively as: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4069" y="1421209"/>
                <a:ext cx="11455878" cy="4525963"/>
              </a:xfrm>
              <a:blipFill>
                <a:blip r:embed="rId2"/>
                <a:stretch>
                  <a:fillRect l="-886" t="-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915260"/>
                  </p:ext>
                </p:extLst>
              </p:nvPr>
            </p:nvGraphicFramePr>
            <p:xfrm>
              <a:off x="838200" y="2241812"/>
              <a:ext cx="10238117" cy="41148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7143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16668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𝒜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𝑞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⊨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𝑝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⇔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𝑝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𝐿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𝑞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400" dirty="0"/>
                            <a:t> for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𝑝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𝐴𝑃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𝒜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𝑞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⊨¬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/>
                            <a:t>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⇔</m:t>
                                </m:r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𝒜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𝑞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⊨ 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𝒜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𝑞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⊨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/>
                            <a:t>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⇔</m:t>
                                </m:r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𝒜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𝑞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⊨ 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∧</m:t>
                                </m:r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𝒜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𝑞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⊨ 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𝒜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𝑞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⊨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𝐸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𝜙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⇔∃ 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𝛼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, 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𝛼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.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𝑓𝑠𝑡𝑎𝑡𝑒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𝑞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, </m:t>
                                </m:r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𝒜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⊨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𝜙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𝒜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𝑞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⊨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𝐴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𝜙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⇔∀ 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𝛼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, 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𝛼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.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𝑓𝑠𝑡𝑎𝑡𝑒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𝑞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, </m:t>
                                </m:r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𝒜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⊨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𝜙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𝒜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𝑞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⊨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𝑋𝑓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⇔</m:t>
                                </m:r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𝒜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⊨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𝑓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𝒜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⊨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𝑈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⇔∃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≥0, </m:t>
                              </m:r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𝒜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⊨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𝑎𝑛𝑑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 ∀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𝑗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&lt;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𝛼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⊨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/>
                            <a:t>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𝒜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⊨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𝐹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⇔∃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𝑖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≥0, </m:t>
                                </m:r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𝒜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⊨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𝒜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⊨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𝐺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⇔∀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𝑖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≥0, </m:t>
                                </m:r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𝒜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⊨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915260"/>
                  </p:ext>
                </p:extLst>
              </p:nvPr>
            </p:nvGraphicFramePr>
            <p:xfrm>
              <a:off x="838200" y="2241812"/>
              <a:ext cx="10238117" cy="41148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7143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16668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13" t="-8333" r="-233471" b="-8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3009" t="-8333" b="-8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13" t="-108333" r="-233471" b="-7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3009" t="-108333" b="-7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13" t="-208333" r="-233471" b="-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3009" t="-208333" b="-6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13" t="-308333" r="-233471" b="-5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3009" t="-308333" b="-5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13" t="-397297" r="-233471" b="-4108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3009" t="-397297" b="-4108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13" t="-511111" r="-233471" b="-3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3009" t="-511111" b="-3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13" t="-611111" r="-233471" b="-2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3009" t="-611111" b="-2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13" t="-711111" r="-233471" b="-1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3009" t="-711111" b="-1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13" t="-811111" r="-233471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3009" t="-811111" b="-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6" name="Straight Connector 5"/>
          <p:cNvCxnSpPr/>
          <p:nvPr/>
        </p:nvCxnSpPr>
        <p:spPr>
          <a:xfrm flipV="1">
            <a:off x="6096000" y="3048001"/>
            <a:ext cx="76200" cy="20558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7845365" y="5584420"/>
                <a:ext cx="421005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ea typeface="Cambria Math" panose="02040503050406030204" pitchFamily="18" charset="0"/>
                  </a:rPr>
                  <a:t> Automaton satisfies property: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 sz="2400" i="1">
                        <a:latin typeface="Cambria Math" charset="0"/>
                        <a:ea typeface="Cambria Math" panose="02040503050406030204" pitchFamily="18" charset="0"/>
                      </a:rPr>
                      <m:t>⊨</m:t>
                    </m:r>
                    <m:r>
                      <a:rPr lang="en-US" sz="2400" i="1">
                        <a:latin typeface="Cambria Math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iff</a:t>
                </a:r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∀</m:t>
                    </m:r>
                    <m:r>
                      <a:rPr lang="en-US" sz="2400" i="1">
                        <a:latin typeface="Cambria Math" charset="0"/>
                      </a:rPr>
                      <m:t>𝑞</m:t>
                    </m:r>
                    <m:r>
                      <a:rPr lang="en-US" sz="2400" i="1">
                        <a:latin typeface="Cambria Math" charset="0"/>
                      </a:rPr>
                      <m:t>∈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𝑄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 sz="2400" i="1">
                        <a:latin typeface="Cambria Math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400" i="1">
                        <a:latin typeface="Cambria Math" charset="0"/>
                      </a:rPr>
                      <m:t>𝑞</m:t>
                    </m:r>
                    <m:r>
                      <a:rPr lang="en-US" sz="2400" i="1">
                        <a:latin typeface="Cambria Math" charset="0"/>
                      </a:rPr>
                      <m:t>⊨</m:t>
                    </m:r>
                    <m:r>
                      <a:rPr lang="en-US" sz="2400" i="1">
                        <a:latin typeface="Cambria Math" charset="0"/>
                      </a:rPr>
                      <m:t>𝑓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5365" y="5584420"/>
                <a:ext cx="4210050" cy="830997"/>
              </a:xfrm>
              <a:prstGeom prst="rect">
                <a:avLst/>
              </a:prstGeom>
              <a:blipFill>
                <a:blip r:embed="rId4"/>
                <a:stretch>
                  <a:fillRect l="-601" t="-606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Slides </a:t>
            </a:r>
            <a:r>
              <a:rPr lang="de-DE"/>
              <a:t>by </a:t>
            </a:r>
            <a:r>
              <a:rPr lang="en-US"/>
              <a:t>Sayan Mitra</a:t>
            </a:r>
            <a:r>
              <a:rPr lang="de-DE"/>
              <a:t> mitras@illinois.edu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7360367-E54E-4B4E-BB53-B774BC643D67}"/>
                  </a:ext>
                </a:extLst>
              </p14:cNvPr>
              <p14:cNvContentPartPr/>
              <p14:nvPr/>
            </p14:nvContentPartPr>
            <p14:xfrm>
              <a:off x="6083280" y="3105000"/>
              <a:ext cx="57600" cy="165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7360367-E54E-4B4E-BB53-B774BC643D6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73920" y="3095640"/>
                <a:ext cx="76320" cy="18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392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CTL operators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02677" y="1600201"/>
                <a:ext cx="9308123" cy="3225165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  <a:ea typeface="Cambria Math" panose="02040503050406030204" pitchFamily="18" charset="0"/>
                      </a:rPr>
                      <m:t>𝑿</m:t>
                    </m:r>
                    <m:r>
                      <a:rPr lang="en-US" b="1" i="1">
                        <a:latin typeface="Cambria Math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charset="0"/>
                        <a:ea typeface="Cambria Math" panose="02040503050406030204" pitchFamily="18" charset="0"/>
                      </a:rPr>
                      <m:t>𝑼</m:t>
                    </m:r>
                    <m:r>
                      <a:rPr lang="en-US" b="1" i="1" smtClean="0">
                        <a:latin typeface="Cambria Math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1" i="1" smtClean="0">
                        <a:latin typeface="Cambria Math" charset="0"/>
                        <a:ea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can be used to derive other operators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𝑡𝑟𝑢𝑒</m:t>
                      </m:r>
                      <m:r>
                        <a:rPr lang="en-US" b="0" i="1" smtClean="0">
                          <a:latin typeface="Cambria Math" charset="0"/>
                        </a:rPr>
                        <m:t> </m:t>
                      </m:r>
                      <m:r>
                        <a:rPr lang="en-US" b="0" i="1" smtClean="0">
                          <a:latin typeface="Cambria Math" charset="0"/>
                        </a:rPr>
                        <m:t>𝑈</m:t>
                      </m:r>
                      <m:r>
                        <a:rPr lang="en-US" b="0" i="1" smtClean="0">
                          <a:latin typeface="Cambria Math" charset="0"/>
                        </a:rPr>
                        <m:t> </m:t>
                      </m:r>
                      <m:r>
                        <a:rPr lang="en-US" b="0" i="1" smtClean="0">
                          <a:latin typeface="Cambria Math" charset="0"/>
                        </a:rPr>
                        <m:t>𝑓</m:t>
                      </m:r>
                      <m:r>
                        <a:rPr lang="en-US" b="0" i="1" smtClean="0">
                          <a:latin typeface="Cambria Math" charset="0"/>
                        </a:rPr>
                        <m:t>≡</m:t>
                      </m:r>
                      <m:r>
                        <a:rPr lang="en-US" b="0" i="1" smtClean="0">
                          <a:latin typeface="Cambria Math" charset="0"/>
                        </a:rPr>
                        <m:t>𝐹</m:t>
                      </m:r>
                      <m:r>
                        <a:rPr lang="en-US" b="0" i="1" smtClean="0">
                          <a:latin typeface="Cambria Math" charset="0"/>
                        </a:rPr>
                        <m:t> </m:t>
                      </m:r>
                      <m:r>
                        <a:rPr lang="en-US" b="0" i="1" smtClean="0">
                          <a:latin typeface="Cambria Math" charset="0"/>
                        </a:rPr>
                        <m:t>𝑓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𝐺𝑓</m:t>
                      </m:r>
                      <m:r>
                        <a:rPr lang="en-US" b="0" i="1" smtClean="0">
                          <a:latin typeface="Cambria Math" charset="0"/>
                        </a:rPr>
                        <m:t>≡¬</m:t>
                      </m:r>
                      <m:r>
                        <a:rPr lang="en-US" b="0" i="1" smtClean="0">
                          <a:latin typeface="Cambria Math" charset="0"/>
                        </a:rPr>
                        <m:t>𝐹</m:t>
                      </m:r>
                      <m:r>
                        <a:rPr lang="en-US" b="0" i="1" smtClean="0">
                          <a:latin typeface="Cambria Math" charset="0"/>
                        </a:rPr>
                        <m:t>(¬</m:t>
                      </m:r>
                      <m:r>
                        <a:rPr lang="en-US" b="0" i="1" smtClean="0">
                          <a:latin typeface="Cambria Math" charset="0"/>
                        </a:rPr>
                        <m:t>𝑓</m:t>
                      </m:r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All ten combinations can be expressed using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𝑬𝑿</m:t>
                    </m:r>
                    <m:r>
                      <a:rPr lang="en-US" b="1" i="1" smtClean="0">
                        <a:latin typeface="Cambria Math" charset="0"/>
                      </a:rPr>
                      <m:t>, </m:t>
                    </m:r>
                    <m:r>
                      <a:rPr lang="en-US" b="1" i="1" smtClean="0">
                        <a:latin typeface="Cambria Math" charset="0"/>
                      </a:rPr>
                      <m:t>𝑬𝑼</m:t>
                    </m:r>
                    <m:r>
                      <a:rPr lang="en-US" b="1" i="1" smtClean="0">
                        <a:latin typeface="Cambria Math" charset="0"/>
                      </a:rPr>
                      <m:t>, </m:t>
                    </m:r>
                    <m:r>
                      <a:rPr lang="en-US" b="1" i="1" smtClean="0">
                        <a:latin typeface="Cambria Math" charset="0"/>
                      </a:rPr>
                      <m:t>𝑬𝑮</m:t>
                    </m:r>
                  </m:oMath>
                </a14:m>
                <a:endParaRPr lang="en-US" b="1" dirty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02677" y="1600201"/>
                <a:ext cx="9308123" cy="3225165"/>
              </a:xfrm>
              <a:blipFill>
                <a:blip r:embed="rId2"/>
                <a:stretch>
                  <a:fillRect l="-1362" t="-2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0495698"/>
                  </p:ext>
                </p:extLst>
              </p:nvPr>
            </p:nvGraphicFramePr>
            <p:xfrm>
              <a:off x="1805354" y="4520565"/>
              <a:ext cx="8229600" cy="18288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4592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4592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4592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4592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64592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𝐴𝑋𝑓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𝐴𝐺𝑓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𝐴𝐹𝑓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𝐴𝑈𝑓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𝐴𝑅𝑓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rgbClr val="00B0F0"/>
                                    </a:solidFill>
                                    <a:latin typeface="Cambria Math" charset="0"/>
                                  </a:rPr>
                                  <m:t>¬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B0F0"/>
                                    </a:solidFill>
                                    <a:latin typeface="Cambria Math" charset="0"/>
                                  </a:rPr>
                                  <m:t>𝐸𝑋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B0F0"/>
                                    </a:solidFill>
                                    <a:latin typeface="Cambria Math" charset="0"/>
                                  </a:rPr>
                                  <m:t>(¬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B0F0"/>
                                    </a:solidFill>
                                    <a:latin typeface="Cambria Math" charset="0"/>
                                  </a:rPr>
                                  <m:t>𝑓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B0F0"/>
                                    </a:solidFill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rgbClr val="00B0F0"/>
                                    </a:solidFill>
                                    <a:latin typeface="Cambria Math" charset="0"/>
                                  </a:rPr>
                                  <m:t>¬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B0F0"/>
                                    </a:solidFill>
                                    <a:latin typeface="Cambria Math" charset="0"/>
                                  </a:rPr>
                                  <m:t>𝐸𝐹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B0F0"/>
                                    </a:solidFill>
                                    <a:latin typeface="Cambria Math" charset="0"/>
                                  </a:rPr>
                                  <m:t>(¬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B0F0"/>
                                    </a:solidFill>
                                    <a:latin typeface="Cambria Math" charset="0"/>
                                  </a:rPr>
                                  <m:t>𝑓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B0F0"/>
                                    </a:solidFill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rgbClr val="00B0F0"/>
                                    </a:solidFill>
                                    <a:latin typeface="Cambria Math" charset="0"/>
                                  </a:rPr>
                                  <m:t>¬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B0F0"/>
                                    </a:solidFill>
                                    <a:latin typeface="Cambria Math" charset="0"/>
                                  </a:rPr>
                                  <m:t>𝐸𝐺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B0F0"/>
                                    </a:solidFill>
                                    <a:latin typeface="Cambria Math" charset="0"/>
                                  </a:rPr>
                                  <m:t>(¬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B0F0"/>
                                    </a:solidFill>
                                    <a:latin typeface="Cambria Math" charset="0"/>
                                  </a:rPr>
                                  <m:t>𝑓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B0F0"/>
                                    </a:solidFill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𝐸𝑋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𝐸𝐺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𝐸𝐹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𝐸𝑈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𝐸𝑅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rgbClr val="00B0F0"/>
                                    </a:solidFill>
                                    <a:latin typeface="Cambria Math" charset="0"/>
                                  </a:rPr>
                                  <m:t>𝐸𝑋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rgbClr val="00B0F0"/>
                                    </a:solidFill>
                                    <a:latin typeface="Cambria Math" charset="0"/>
                                  </a:rPr>
                                  <m:t>𝐸𝐺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rgbClr val="00B0F0"/>
                                    </a:solidFill>
                                    <a:latin typeface="Cambria Math" charset="0"/>
                                  </a:rPr>
                                  <m:t>𝐸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B0F0"/>
                                    </a:solidFill>
                                    <a:latin typeface="Cambria Math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B0F0"/>
                                    </a:solidFill>
                                    <a:latin typeface="Cambria Math" charset="0"/>
                                  </a:rPr>
                                  <m:t>𝑡𝑟𝑢𝑒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B0F0"/>
                                    </a:solidFill>
                                    <a:latin typeface="Cambria Math" charset="0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B0F0"/>
                                    </a:solidFill>
                                    <a:latin typeface="Cambria Math" charset="0"/>
                                  </a:rPr>
                                  <m:t>𝑈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B0F0"/>
                                    </a:solidFill>
                                    <a:latin typeface="Cambria Math" charset="0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B0F0"/>
                                    </a:solidFill>
                                    <a:latin typeface="Cambria Math" charset="0"/>
                                  </a:rPr>
                                  <m:t>𝑓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B0F0"/>
                                    </a:solidFill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rgbClr val="00B0F0"/>
                                    </a:solidFill>
                                    <a:latin typeface="Cambria Math" charset="0"/>
                                  </a:rPr>
                                  <m:t>𝐸𝑈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0495698"/>
                  </p:ext>
                </p:extLst>
              </p:nvPr>
            </p:nvGraphicFramePr>
            <p:xfrm>
              <a:off x="1805354" y="4520565"/>
              <a:ext cx="8229600" cy="18288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4592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4592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4592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4592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64592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r="-398462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000" r="-298462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1550" r="-200775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99231" r="-99231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99231" r="769" b="-3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97297" r="-398462" b="-2162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000" t="-97297" r="-298462" b="-2162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1550" t="-97297" r="-200775" b="-2162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202778" r="-398462" b="-1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000" t="-202778" r="-298462" b="-1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1550" t="-202778" r="-200775" b="-1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99231" t="-202778" r="-99231" b="-1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99231" t="-202778" r="769" b="-1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302778" r="-398462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000" t="-302778" r="-298462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1550" t="-302778" r="-200775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99231" t="-302778" r="-99231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Slides </a:t>
            </a:r>
            <a:r>
              <a:rPr lang="de-DE"/>
              <a:t>by </a:t>
            </a:r>
            <a:r>
              <a:rPr lang="en-US"/>
              <a:t>Sayan Mitra</a:t>
            </a:r>
            <a:r>
              <a:rPr lang="de-DE"/>
              <a:t> mitras@illinois.edu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58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semantics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3581400" y="2083279"/>
                <a:ext cx="280598" cy="283149"/>
              </a:xfrm>
              <a:prstGeom prst="ellips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>
                          <a:latin typeface="Cambria Math" charset="0"/>
                        </a:rPr>
                        <m:t>𝑞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2083279"/>
                <a:ext cx="280598" cy="283149"/>
              </a:xfrm>
              <a:prstGeom prst="ellipse">
                <a:avLst/>
              </a:prstGeom>
              <a:blipFill>
                <a:blip r:embed="rId2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3221100" y="2446855"/>
            <a:ext cx="280598" cy="283149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7" name="Oval 6"/>
          <p:cNvSpPr/>
          <p:nvPr/>
        </p:nvSpPr>
        <p:spPr>
          <a:xfrm>
            <a:off x="3942086" y="2446855"/>
            <a:ext cx="280598" cy="283149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460606" y="2324962"/>
            <a:ext cx="161887" cy="16335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820907" y="2324962"/>
            <a:ext cx="162273" cy="16335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3761549" y="2899483"/>
            <a:ext cx="280598" cy="28314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7" name="Oval 16"/>
          <p:cNvSpPr/>
          <p:nvPr/>
        </p:nvSpPr>
        <p:spPr>
          <a:xfrm>
            <a:off x="4182446" y="2899483"/>
            <a:ext cx="280598" cy="283149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cxnSp>
        <p:nvCxnSpPr>
          <p:cNvPr id="18" name="Straight Arrow Connector 17"/>
          <p:cNvCxnSpPr>
            <a:stCxn id="7" idx="3"/>
            <a:endCxn id="16" idx="0"/>
          </p:cNvCxnSpPr>
          <p:nvPr/>
        </p:nvCxnSpPr>
        <p:spPr>
          <a:xfrm flipH="1">
            <a:off x="3901849" y="2688538"/>
            <a:ext cx="81331" cy="21094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5"/>
            <a:endCxn id="17" idx="0"/>
          </p:cNvCxnSpPr>
          <p:nvPr/>
        </p:nvCxnSpPr>
        <p:spPr>
          <a:xfrm>
            <a:off x="4181591" y="2688538"/>
            <a:ext cx="141154" cy="21094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3013130" y="2899483"/>
            <a:ext cx="280598" cy="283149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1" name="Oval 30"/>
          <p:cNvSpPr/>
          <p:nvPr/>
        </p:nvSpPr>
        <p:spPr>
          <a:xfrm>
            <a:off x="3434027" y="2899483"/>
            <a:ext cx="280598" cy="283149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3153430" y="2688538"/>
            <a:ext cx="81331" cy="21094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433172" y="2688538"/>
            <a:ext cx="141154" cy="21094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val 33"/>
              <p:cNvSpPr/>
              <p:nvPr/>
            </p:nvSpPr>
            <p:spPr>
              <a:xfrm>
                <a:off x="8153400" y="2084140"/>
                <a:ext cx="280598" cy="28314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>
                          <a:latin typeface="Cambria Math" charset="0"/>
                        </a:rPr>
                        <m:t>𝑞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4" name="Oval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2084140"/>
                <a:ext cx="280598" cy="283149"/>
              </a:xfrm>
              <a:prstGeom prst="ellipse">
                <a:avLst/>
              </a:prstGeom>
              <a:blipFill>
                <a:blip r:embed="rId3"/>
                <a:stretch>
                  <a:fillRect l="-4167" b="-833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val 34"/>
          <p:cNvSpPr/>
          <p:nvPr/>
        </p:nvSpPr>
        <p:spPr>
          <a:xfrm>
            <a:off x="7793100" y="2447716"/>
            <a:ext cx="280598" cy="283149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6" name="Oval 35"/>
          <p:cNvSpPr/>
          <p:nvPr/>
        </p:nvSpPr>
        <p:spPr>
          <a:xfrm>
            <a:off x="8514086" y="2447716"/>
            <a:ext cx="280598" cy="28314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8032606" y="2325823"/>
            <a:ext cx="161887" cy="16335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8392907" y="2325823"/>
            <a:ext cx="162273" cy="16335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8333549" y="2900344"/>
            <a:ext cx="280598" cy="28314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40" name="Oval 39"/>
          <p:cNvSpPr/>
          <p:nvPr/>
        </p:nvSpPr>
        <p:spPr>
          <a:xfrm>
            <a:off x="8754446" y="2900344"/>
            <a:ext cx="280598" cy="283149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cxnSp>
        <p:nvCxnSpPr>
          <p:cNvPr id="41" name="Straight Arrow Connector 40"/>
          <p:cNvCxnSpPr>
            <a:stCxn id="39" idx="3"/>
          </p:cNvCxnSpPr>
          <p:nvPr/>
        </p:nvCxnSpPr>
        <p:spPr>
          <a:xfrm flipH="1">
            <a:off x="8473849" y="2689399"/>
            <a:ext cx="81331" cy="21094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9" idx="5"/>
          </p:cNvCxnSpPr>
          <p:nvPr/>
        </p:nvCxnSpPr>
        <p:spPr>
          <a:xfrm>
            <a:off x="8753591" y="2689399"/>
            <a:ext cx="141154" cy="21094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7585130" y="2900344"/>
            <a:ext cx="280598" cy="283149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44" name="Oval 43"/>
          <p:cNvSpPr/>
          <p:nvPr/>
        </p:nvSpPr>
        <p:spPr>
          <a:xfrm>
            <a:off x="8006027" y="2900344"/>
            <a:ext cx="280598" cy="283149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cxnSp>
        <p:nvCxnSpPr>
          <p:cNvPr id="45" name="Straight Arrow Connector 44"/>
          <p:cNvCxnSpPr/>
          <p:nvPr/>
        </p:nvCxnSpPr>
        <p:spPr>
          <a:xfrm flipH="1">
            <a:off x="7725430" y="2689399"/>
            <a:ext cx="81331" cy="21094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8005172" y="2689399"/>
            <a:ext cx="141154" cy="21094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Oval 46"/>
              <p:cNvSpPr/>
              <p:nvPr/>
            </p:nvSpPr>
            <p:spPr>
              <a:xfrm>
                <a:off x="3581400" y="4368915"/>
                <a:ext cx="280598" cy="283149"/>
              </a:xfrm>
              <a:prstGeom prst="ellips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>
                          <a:latin typeface="Cambria Math" charset="0"/>
                        </a:rPr>
                        <m:t>𝑞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7" name="Oval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4368915"/>
                <a:ext cx="280598" cy="283149"/>
              </a:xfrm>
              <a:prstGeom prst="ellipse">
                <a:avLst/>
              </a:prstGeom>
              <a:blipFill>
                <a:blip r:embed="rId4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Oval 47"/>
          <p:cNvSpPr/>
          <p:nvPr/>
        </p:nvSpPr>
        <p:spPr>
          <a:xfrm>
            <a:off x="3221100" y="4732491"/>
            <a:ext cx="280598" cy="28314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49" name="Oval 48"/>
          <p:cNvSpPr/>
          <p:nvPr/>
        </p:nvSpPr>
        <p:spPr>
          <a:xfrm>
            <a:off x="3942086" y="4732491"/>
            <a:ext cx="280598" cy="283149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cxnSp>
        <p:nvCxnSpPr>
          <p:cNvPr id="50" name="Straight Arrow Connector 49"/>
          <p:cNvCxnSpPr/>
          <p:nvPr/>
        </p:nvCxnSpPr>
        <p:spPr>
          <a:xfrm flipH="1">
            <a:off x="3460606" y="4610598"/>
            <a:ext cx="161887" cy="16335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3820907" y="4610598"/>
            <a:ext cx="162273" cy="16335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3761549" y="5185119"/>
            <a:ext cx="280598" cy="28314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53" name="Oval 52"/>
          <p:cNvSpPr/>
          <p:nvPr/>
        </p:nvSpPr>
        <p:spPr>
          <a:xfrm>
            <a:off x="4182446" y="5185119"/>
            <a:ext cx="280598" cy="28314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cxnSp>
        <p:nvCxnSpPr>
          <p:cNvPr id="54" name="Straight Arrow Connector 53"/>
          <p:cNvCxnSpPr>
            <a:stCxn id="52" idx="3"/>
          </p:cNvCxnSpPr>
          <p:nvPr/>
        </p:nvCxnSpPr>
        <p:spPr>
          <a:xfrm flipH="1">
            <a:off x="3901849" y="4974174"/>
            <a:ext cx="81331" cy="21094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52" idx="5"/>
          </p:cNvCxnSpPr>
          <p:nvPr/>
        </p:nvCxnSpPr>
        <p:spPr>
          <a:xfrm>
            <a:off x="4181591" y="4974174"/>
            <a:ext cx="141154" cy="21094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3013130" y="5185119"/>
            <a:ext cx="280598" cy="28314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57" name="Oval 56"/>
          <p:cNvSpPr/>
          <p:nvPr/>
        </p:nvSpPr>
        <p:spPr>
          <a:xfrm>
            <a:off x="3434027" y="5185119"/>
            <a:ext cx="280598" cy="283149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cxnSp>
        <p:nvCxnSpPr>
          <p:cNvPr id="58" name="Straight Arrow Connector 57"/>
          <p:cNvCxnSpPr/>
          <p:nvPr/>
        </p:nvCxnSpPr>
        <p:spPr>
          <a:xfrm flipH="1">
            <a:off x="3153430" y="4974174"/>
            <a:ext cx="81331" cy="21094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3433172" y="4974174"/>
            <a:ext cx="141154" cy="21094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Oval 85"/>
              <p:cNvSpPr/>
              <p:nvPr/>
            </p:nvSpPr>
            <p:spPr>
              <a:xfrm>
                <a:off x="8152545" y="4210164"/>
                <a:ext cx="280598" cy="28314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>
                          <a:latin typeface="Cambria Math" charset="0"/>
                        </a:rPr>
                        <m:t>𝑞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6" name="Oval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2545" y="4210164"/>
                <a:ext cx="280598" cy="283149"/>
              </a:xfrm>
              <a:prstGeom prst="ellipse">
                <a:avLst/>
              </a:prstGeom>
              <a:blipFill>
                <a:blip r:embed="rId5"/>
                <a:stretch>
                  <a:fillRect l="-4167" b="-4167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Oval 86"/>
          <p:cNvSpPr/>
          <p:nvPr/>
        </p:nvSpPr>
        <p:spPr>
          <a:xfrm>
            <a:off x="7792245" y="4573740"/>
            <a:ext cx="280598" cy="28314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88" name="Oval 87"/>
          <p:cNvSpPr/>
          <p:nvPr/>
        </p:nvSpPr>
        <p:spPr>
          <a:xfrm>
            <a:off x="8513231" y="4573740"/>
            <a:ext cx="280598" cy="28314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cxnSp>
        <p:nvCxnSpPr>
          <p:cNvPr id="89" name="Straight Arrow Connector 88"/>
          <p:cNvCxnSpPr/>
          <p:nvPr/>
        </p:nvCxnSpPr>
        <p:spPr>
          <a:xfrm flipH="1">
            <a:off x="8031751" y="4451847"/>
            <a:ext cx="161887" cy="16335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8392052" y="4451847"/>
            <a:ext cx="162273" cy="16335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8332694" y="5026368"/>
            <a:ext cx="280598" cy="28314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2" name="Oval 91"/>
          <p:cNvSpPr/>
          <p:nvPr/>
        </p:nvSpPr>
        <p:spPr>
          <a:xfrm>
            <a:off x="8753591" y="5026368"/>
            <a:ext cx="280598" cy="28314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cxnSp>
        <p:nvCxnSpPr>
          <p:cNvPr id="93" name="Straight Arrow Connector 92"/>
          <p:cNvCxnSpPr/>
          <p:nvPr/>
        </p:nvCxnSpPr>
        <p:spPr>
          <a:xfrm flipH="1">
            <a:off x="8472994" y="4815423"/>
            <a:ext cx="81331" cy="21094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8752736" y="4815423"/>
            <a:ext cx="141154" cy="21094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val 94"/>
          <p:cNvSpPr/>
          <p:nvPr/>
        </p:nvSpPr>
        <p:spPr>
          <a:xfrm>
            <a:off x="7584275" y="5026368"/>
            <a:ext cx="280598" cy="28314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6" name="Oval 95"/>
          <p:cNvSpPr/>
          <p:nvPr/>
        </p:nvSpPr>
        <p:spPr>
          <a:xfrm>
            <a:off x="8005172" y="5026368"/>
            <a:ext cx="280598" cy="28314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cxnSp>
        <p:nvCxnSpPr>
          <p:cNvPr id="97" name="Straight Arrow Connector 96"/>
          <p:cNvCxnSpPr/>
          <p:nvPr/>
        </p:nvCxnSpPr>
        <p:spPr>
          <a:xfrm flipH="1">
            <a:off x="7724575" y="4815423"/>
            <a:ext cx="81331" cy="21094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8004317" y="4815423"/>
            <a:ext cx="141154" cy="21094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/>
              <p:cNvSpPr/>
              <p:nvPr/>
            </p:nvSpPr>
            <p:spPr>
              <a:xfrm>
                <a:off x="7305445" y="5559423"/>
                <a:ext cx="177638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charset="0"/>
                        </a:rPr>
                        <m:t>𝑞</m:t>
                      </m:r>
                      <m:r>
                        <a:rPr lang="en-US" sz="2400" i="1">
                          <a:latin typeface="Cambria Math" charset="0"/>
                        </a:rPr>
                        <m:t>⊨</m:t>
                      </m:r>
                      <m:r>
                        <a:rPr lang="en-US" sz="2400" i="1">
                          <a:latin typeface="Cambria Math" charset="0"/>
                        </a:rPr>
                        <m:t>𝐴𝐺</m:t>
                      </m:r>
                      <m:r>
                        <a:rPr lang="en-US" sz="2400" i="1">
                          <a:latin typeface="Cambria Math" charset="0"/>
                        </a:rPr>
                        <m:t> </m:t>
                      </m:r>
                      <m:r>
                        <a:rPr lang="en-US" sz="2400" i="1">
                          <a:latin typeface="Cambria Math" charset="0"/>
                        </a:rPr>
                        <m:t>𝑟𝑒𝑑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9" name="Rectangle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445" y="5559423"/>
                <a:ext cx="1776384" cy="461665"/>
              </a:xfrm>
              <a:prstGeom prst="rect">
                <a:avLst/>
              </a:prstGeom>
              <a:blipFill>
                <a:blip r:embed="rId6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ctangle 99"/>
              <p:cNvSpPr/>
              <p:nvPr/>
            </p:nvSpPr>
            <p:spPr>
              <a:xfrm>
                <a:off x="7404652" y="3324421"/>
                <a:ext cx="177317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charset="0"/>
                        </a:rPr>
                        <m:t>𝑞</m:t>
                      </m:r>
                      <m:r>
                        <a:rPr lang="en-US" sz="2400" i="1">
                          <a:latin typeface="Cambria Math" charset="0"/>
                        </a:rPr>
                        <m:t>⊨</m:t>
                      </m:r>
                      <m:r>
                        <a:rPr lang="en-US" sz="2400" i="1">
                          <a:latin typeface="Cambria Math" charset="0"/>
                        </a:rPr>
                        <m:t>𝐸𝐺</m:t>
                      </m:r>
                      <m:r>
                        <a:rPr lang="en-US" sz="2400" i="1">
                          <a:latin typeface="Cambria Math" charset="0"/>
                        </a:rPr>
                        <m:t> </m:t>
                      </m:r>
                      <m:r>
                        <a:rPr lang="en-US" sz="2400" i="1">
                          <a:latin typeface="Cambria Math" charset="0"/>
                        </a:rPr>
                        <m:t>𝑟𝑒𝑑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0" name="Rectangle 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4652" y="3324421"/>
                <a:ext cx="1773178" cy="461665"/>
              </a:xfrm>
              <a:prstGeom prst="rect">
                <a:avLst/>
              </a:prstGeom>
              <a:blipFill>
                <a:blip r:embed="rId7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/>
              <p:cNvSpPr/>
              <p:nvPr/>
            </p:nvSpPr>
            <p:spPr>
              <a:xfrm>
                <a:off x="2873358" y="5637747"/>
                <a:ext cx="176849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charset="0"/>
                        </a:rPr>
                        <m:t>𝑞</m:t>
                      </m:r>
                      <m:r>
                        <a:rPr lang="en-US" sz="2400" i="1">
                          <a:latin typeface="Cambria Math" charset="0"/>
                        </a:rPr>
                        <m:t>⊨</m:t>
                      </m:r>
                      <m:r>
                        <a:rPr lang="en-US" sz="2400" i="1">
                          <a:latin typeface="Cambria Math" charset="0"/>
                        </a:rPr>
                        <m:t>𝐴𝐹</m:t>
                      </m:r>
                      <m:r>
                        <a:rPr lang="en-US" sz="2400" i="1">
                          <a:latin typeface="Cambria Math" charset="0"/>
                        </a:rPr>
                        <m:t> </m:t>
                      </m:r>
                      <m:r>
                        <a:rPr lang="en-US" sz="2400" i="1">
                          <a:latin typeface="Cambria Math" charset="0"/>
                        </a:rPr>
                        <m:t>𝑟𝑒𝑑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1" name="Rectangle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3358" y="5637747"/>
                <a:ext cx="1768497" cy="461665"/>
              </a:xfrm>
              <a:prstGeom prst="rect">
                <a:avLst/>
              </a:prstGeom>
              <a:blipFill>
                <a:blip r:embed="rId8"/>
                <a:stretch>
                  <a:fillRect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/>
              <p:cNvSpPr/>
              <p:nvPr/>
            </p:nvSpPr>
            <p:spPr>
              <a:xfrm>
                <a:off x="2826433" y="3403986"/>
                <a:ext cx="176529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charset="0"/>
                        </a:rPr>
                        <m:t>𝑞</m:t>
                      </m:r>
                      <m:r>
                        <a:rPr lang="en-US" sz="2400" i="1">
                          <a:latin typeface="Cambria Math" charset="0"/>
                        </a:rPr>
                        <m:t>⊨</m:t>
                      </m:r>
                      <m:r>
                        <a:rPr lang="en-US" sz="2400" i="1">
                          <a:latin typeface="Cambria Math" charset="0"/>
                        </a:rPr>
                        <m:t>𝐸𝐹</m:t>
                      </m:r>
                      <m:r>
                        <a:rPr lang="en-US" sz="2400" i="1">
                          <a:latin typeface="Cambria Math" charset="0"/>
                        </a:rPr>
                        <m:t> </m:t>
                      </m:r>
                      <m:r>
                        <a:rPr lang="en-US" sz="2400" i="1">
                          <a:latin typeface="Cambria Math" charset="0"/>
                        </a:rPr>
                        <m:t>𝑟𝑒𝑑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2" name="Rectangle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6433" y="3403986"/>
                <a:ext cx="1765290" cy="461665"/>
              </a:xfrm>
              <a:prstGeom prst="rect">
                <a:avLst/>
              </a:prstGeom>
              <a:blipFill>
                <a:blip r:embed="rId9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Slides </a:t>
            </a:r>
            <a:r>
              <a:rPr lang="de-DE"/>
              <a:t>by </a:t>
            </a:r>
            <a:r>
              <a:rPr lang="en-US"/>
              <a:t>Sayan Mitra</a:t>
            </a:r>
            <a:r>
              <a:rPr lang="de-DE"/>
              <a:t> mitras@illinois.edu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24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0" grpId="0"/>
      <p:bldP spid="101" grpId="0"/>
      <p:bldP spid="10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Algorithm for deciding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 b="0" i="1" smtClean="0">
                        <a:latin typeface="Cambria Math" charset="0"/>
                        <a:ea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dirty="0"/>
                  <a:t>Algorithm works by structural induction on the depth of the formula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endParaRPr lang="en-US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dirty="0"/>
                  <a:t>Explicit state model checking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endParaRPr lang="en-US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Compute the subset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</a:rPr>
                      <m:t>⊆</m:t>
                    </m:r>
                    <m:r>
                      <a:rPr lang="en-US" b="0" i="1" smtClean="0">
                        <a:latin typeface="Cambria Math" charset="0"/>
                      </a:rPr>
                      <m:t>𝑄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∀</m:t>
                    </m:r>
                    <m:r>
                      <a:rPr lang="en-US" b="0" i="1" smtClean="0">
                        <a:latin typeface="Cambria Math" charset="0"/>
                      </a:rPr>
                      <m:t>𝑞</m:t>
                    </m:r>
                    <m:r>
                      <a:rPr lang="en-US" b="0" i="1" smtClean="0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</a:rPr>
                      <m:t> </m:t>
                    </m:r>
                    <m:r>
                      <a:rPr lang="en-US" b="0" i="1" smtClean="0">
                        <a:latin typeface="Cambria Math" charset="0"/>
                      </a:rPr>
                      <m:t>𝑤𝑒</m:t>
                    </m:r>
                    <m:r>
                      <a:rPr lang="en-US" b="0" i="1" smtClean="0">
                        <a:latin typeface="Cambria Math" charset="0"/>
                      </a:rPr>
                      <m:t> </m:t>
                    </m:r>
                    <m:r>
                      <a:rPr lang="en-US" b="0" i="1" smtClean="0">
                        <a:latin typeface="Cambria Math" charset="0"/>
                      </a:rPr>
                      <m:t>h𝑎𝑣𝑒</m:t>
                    </m:r>
                    <m:r>
                      <a:rPr lang="en-US" b="0" i="1" smtClean="0">
                        <a:latin typeface="Cambria Math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 b="0" i="0" smtClean="0">
                        <a:latin typeface="Cambria Math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  <a:ea typeface="Cambria Math" panose="02040503050406030204" pitchFamily="18" charset="0"/>
                      </a:rPr>
                      <m:t>q</m:t>
                    </m:r>
                    <m:r>
                      <a:rPr lang="en-US" b="0" i="1" smtClean="0">
                        <a:latin typeface="Cambria Math" charset="0"/>
                        <a:ea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If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 </m:t>
                        </m:r>
                        <m:r>
                          <a:rPr lang="en-US" i="1">
                            <a:latin typeface="Cambria Math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⊆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then we can conclude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 b="0" i="1" smtClean="0">
                        <a:latin typeface="Cambria Math" charset="0"/>
                        <a:ea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Slides </a:t>
            </a:r>
            <a:r>
              <a:rPr lang="de-DE"/>
              <a:t>by </a:t>
            </a:r>
            <a:r>
              <a:rPr lang="en-US"/>
              <a:t>Sayan Mitra</a:t>
            </a:r>
            <a:r>
              <a:rPr lang="de-DE"/>
              <a:t> mitras@illinois.edu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58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 on depth of formula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3200" dirty="0"/>
                  <a:t>Algorithm computes a function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charset="0"/>
                      </a:rPr>
                      <m:t>𝑙𝑎𝑏𝑒𝑙</m:t>
                    </m:r>
                    <m:r>
                      <a:rPr lang="en-US" sz="3200" i="1">
                        <a:latin typeface="Cambria Math" charset="0"/>
                      </a:rPr>
                      <m:t>:</m:t>
                    </m:r>
                    <m:r>
                      <a:rPr lang="en-US" sz="3200" i="1">
                        <a:latin typeface="Cambria Math" charset="0"/>
                      </a:rPr>
                      <m:t>𝑄</m:t>
                    </m:r>
                    <m:r>
                      <a:rPr lang="en-US" sz="3200" i="1">
                        <a:latin typeface="Cambria Math" charset="0"/>
                      </a:rPr>
                      <m:t>→</m:t>
                    </m:r>
                    <m:r>
                      <a:rPr lang="en-US" sz="3200" i="1">
                        <a:latin typeface="Cambria Math" charset="0"/>
                      </a:rPr>
                      <m:t>𝐶𝑇𝐿</m:t>
                    </m:r>
                    <m:r>
                      <a:rPr lang="en-US" sz="3200" i="1">
                        <a:latin typeface="Cambria Math" charset="0"/>
                      </a:rPr>
                      <m:t>(</m:t>
                    </m:r>
                    <m:r>
                      <a:rPr lang="en-US" sz="3200" i="1">
                        <a:latin typeface="Cambria Math" charset="0"/>
                      </a:rPr>
                      <m:t>𝐴𝑃</m:t>
                    </m:r>
                    <m:r>
                      <a:rPr lang="en-US" sz="3200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3200" dirty="0"/>
                  <a:t> that labels each state with a CTL formula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3200" dirty="0"/>
              </a:p>
              <a:p>
                <a:pPr>
                  <a:spcBef>
                    <a:spcPts val="0"/>
                  </a:spcBef>
                </a:pPr>
                <a:r>
                  <a:rPr lang="en-US" sz="3200" dirty="0"/>
                  <a:t>Initially,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charset="0"/>
                      </a:rPr>
                      <m:t>𝑙𝑎𝑏𝑒𝑙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charset="0"/>
                          </a:rPr>
                          <m:t>𝑞</m:t>
                        </m:r>
                      </m:e>
                    </m:d>
                    <m:r>
                      <a:rPr lang="en-US" sz="3200" i="1">
                        <a:latin typeface="Cambria Math" charset="0"/>
                      </a:rPr>
                      <m:t>=</m:t>
                    </m:r>
                    <m:r>
                      <a:rPr lang="en-US" sz="3200" i="1">
                        <a:latin typeface="Cambria Math" charset="0"/>
                      </a:rPr>
                      <m:t>𝐿</m:t>
                    </m:r>
                    <m:r>
                      <a:rPr lang="en-US" sz="3200" i="1">
                        <a:latin typeface="Cambria Math" charset="0"/>
                      </a:rPr>
                      <m:t>(</m:t>
                    </m:r>
                    <m:r>
                      <a:rPr lang="en-US" sz="3200" i="1">
                        <a:latin typeface="Cambria Math" charset="0"/>
                      </a:rPr>
                      <m:t>𝑞</m:t>
                    </m:r>
                    <m:r>
                      <a:rPr lang="en-US" sz="3200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3200" dirty="0"/>
                  <a:t> for each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charset="0"/>
                      </a:rPr>
                      <m:t>𝑞</m:t>
                    </m:r>
                    <m:r>
                      <a:rPr lang="en-US" sz="3200" i="1">
                        <a:latin typeface="Cambria Math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3200" i="1">
                        <a:latin typeface="Cambria Math" charset="0"/>
                      </a:rPr>
                      <m:t>Q</m:t>
                    </m:r>
                    <m:r>
                      <a:rPr lang="en-US" sz="3200" i="1">
                        <a:latin typeface="Cambria Math" charset="0"/>
                      </a:rPr>
                      <m:t> </m:t>
                    </m:r>
                  </m:oMath>
                </a14:m>
                <a:endParaRPr lang="en-US" sz="3200" dirty="0"/>
              </a:p>
              <a:p>
                <a:pPr>
                  <a:spcBef>
                    <a:spcPts val="0"/>
                  </a:spcBef>
                </a:pPr>
                <a:endParaRPr lang="en-US" sz="3200" dirty="0"/>
              </a:p>
              <a:p>
                <a:pPr>
                  <a:spcBef>
                    <a:spcPts val="0"/>
                  </a:spcBef>
                </a:pPr>
                <a:r>
                  <a:rPr lang="en-US" sz="3200" dirty="0"/>
                  <a:t>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charset="0"/>
                          </a:rPr>
                          <m:t>𝑖</m:t>
                        </m:r>
                      </m:e>
                      <m:sup>
                        <m:r>
                          <a:rPr lang="en-US" sz="3200" i="1">
                            <a:latin typeface="Cambria Math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3200" dirty="0"/>
                  <a:t> iteration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charset="0"/>
                      </a:rPr>
                      <m:t>𝑙𝑎𝑏𝑒𝑙</m:t>
                    </m:r>
                    <m:r>
                      <a:rPr lang="en-US" sz="3200" i="1">
                        <a:latin typeface="Cambria Math" charset="0"/>
                      </a:rPr>
                      <m:t>(</m:t>
                    </m:r>
                    <m:r>
                      <a:rPr lang="en-US" sz="3200" i="1">
                        <a:latin typeface="Cambria Math" charset="0"/>
                      </a:rPr>
                      <m:t>𝑞</m:t>
                    </m:r>
                    <m:r>
                      <a:rPr lang="en-US" sz="3200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3200" dirty="0"/>
                  <a:t> contains all sub-formulas of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sz="3200" dirty="0"/>
                  <a:t> of depth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charset="0"/>
                      </a:rPr>
                      <m:t>(</m:t>
                    </m:r>
                    <m:r>
                      <a:rPr lang="en-US" sz="3200" i="1">
                        <a:latin typeface="Cambria Math" charset="0"/>
                      </a:rPr>
                      <m:t>𝑖</m:t>
                    </m:r>
                    <m:r>
                      <a:rPr lang="en-US" sz="3200" i="1">
                        <a:latin typeface="Cambria Math" charset="0"/>
                      </a:rPr>
                      <m:t>−1)</m:t>
                    </m:r>
                  </m:oMath>
                </a14:m>
                <a:r>
                  <a:rPr lang="en-US" sz="3200" dirty="0"/>
                  <a:t> that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charset="0"/>
                      </a:rPr>
                      <m:t>𝑞</m:t>
                    </m:r>
                  </m:oMath>
                </a14:m>
                <a:r>
                  <a:rPr lang="en-US" sz="3200" dirty="0"/>
                  <a:t> satisfies</a:t>
                </a:r>
              </a:p>
              <a:p>
                <a:pPr>
                  <a:spcBef>
                    <a:spcPts val="0"/>
                  </a:spcBef>
                </a:pPr>
                <a:endParaRPr lang="en-US" sz="3200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3200" dirty="0"/>
                  <a:t>At termination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charset="0"/>
                      </a:rPr>
                      <m:t>𝑓</m:t>
                    </m:r>
                    <m:r>
                      <a:rPr lang="en-US" sz="3200" i="1">
                        <a:latin typeface="Cambria Math" charset="0"/>
                      </a:rPr>
                      <m:t>∈</m:t>
                    </m:r>
                    <m:r>
                      <a:rPr lang="en-US" sz="3200" i="1">
                        <a:latin typeface="Cambria Math" charset="0"/>
                      </a:rPr>
                      <m:t>𝑙𝑎𝑏𝑒𝑙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charset="0"/>
                          </a:rPr>
                          <m:t>𝑞</m:t>
                        </m:r>
                      </m:e>
                    </m:d>
                    <m:r>
                      <a:rPr lang="en-US" sz="3200" i="1">
                        <a:latin typeface="Cambria Math" charset="0"/>
                      </a:rPr>
                      <m:t>⇔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 sz="3200" i="1">
                        <a:latin typeface="Cambria Math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latin typeface="Cambria Math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sz="3200" i="1">
                        <a:latin typeface="Cambria Math" charset="0"/>
                        <a:ea typeface="Cambria Math" panose="02040503050406030204" pitchFamily="18" charset="0"/>
                      </a:rPr>
                      <m:t>⊨</m:t>
                    </m:r>
                    <m:r>
                      <a:rPr lang="en-US" sz="3200" i="1">
                        <a:latin typeface="Cambria Math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68" t="-2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Slides </a:t>
            </a:r>
            <a:r>
              <a:rPr lang="de-DE"/>
              <a:t>by </a:t>
            </a:r>
            <a:r>
              <a:rPr lang="en-US"/>
              <a:t>Sayan Mitra</a:t>
            </a:r>
            <a:r>
              <a:rPr lang="de-DE"/>
              <a:t> mitras@illinois.edu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997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 on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654059" y="1417638"/>
                <a:ext cx="665528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Six cases to consider based on structure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𝑓</m:t>
                    </m:r>
                  </m:oMath>
                </a14:m>
                <a:endParaRPr lang="en-US" sz="2800" i="1" dirty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059" y="1417638"/>
                <a:ext cx="6655283" cy="523220"/>
              </a:xfrm>
              <a:prstGeom prst="rect">
                <a:avLst/>
              </a:prstGeom>
              <a:blipFill>
                <a:blip r:embed="rId2"/>
                <a:stretch>
                  <a:fillRect l="-1905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Slides </a:t>
            </a:r>
            <a:r>
              <a:rPr lang="de-DE"/>
              <a:t>by </a:t>
            </a:r>
            <a:r>
              <a:rPr lang="en-US"/>
              <a:t>Sayan Mitra</a:t>
            </a:r>
            <a:r>
              <a:rPr lang="de-DE"/>
              <a:t> mitras@illinois.edu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9168DAB-0D30-104E-949F-D0B7210DA503}"/>
                  </a:ext>
                </a:extLst>
              </p:cNvPr>
              <p:cNvSpPr txBox="1"/>
              <p:nvPr/>
            </p:nvSpPr>
            <p:spPr>
              <a:xfrm>
                <a:off x="398586" y="2221855"/>
                <a:ext cx="11793414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t"/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dirty="0"/>
                  <a:t>  for some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𝐴𝑃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dirty="0"/>
                  <a:t> 	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𝑙𝑎𝑏𝑒𝑙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𝑙𝑎𝑏𝑒𝑙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2000" i="1" dirty="0"/>
              </a:p>
              <a:p>
                <a:pPr fontAlgn="t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=¬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		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𝑙𝑎𝑏𝑒𝑙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then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𝑙𝑎𝑏𝑒𝑙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𝑙𝑎𝑏𝑒𝑙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2000" dirty="0"/>
              </a:p>
              <a:p>
                <a:pPr fontAlgn="t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		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𝑙𝑎𝑏𝑒𝑙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then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𝑙𝑎𝑏𝑒𝑙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𝑙𝑎𝑏𝑒𝑙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2000" dirty="0"/>
              </a:p>
              <a:p>
                <a:pPr fontAlgn="t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𝐸𝑋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		if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∃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000" i="1">
                        <a:latin typeface="Cambria Math" panose="02040503050406030204" pitchFamily="18" charset="0"/>
                      </a:rPr>
                      <m:t>Q</m:t>
                    </m:r>
                  </m:oMath>
                </a14:m>
                <a:r>
                  <a:rPr lang="en-US" sz="2000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𝑙𝑎𝑏𝑒𝑙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/>
                  <a:t> then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𝑙𝑎𝑏𝑒𝑙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𝑙𝑎𝑏𝑒𝑙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2000" dirty="0"/>
              </a:p>
              <a:p>
                <a:pPr fontAlgn="t"/>
                <a:endParaRPr lang="en-US" sz="2000" i="1" dirty="0"/>
              </a:p>
              <a:p>
                <a:pPr fontAlgn="t"/>
                <a:endParaRPr lang="en-US" sz="2000" i="1" dirty="0"/>
              </a:p>
              <a:p>
                <a:pPr fontAlgn="t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𝑈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𝐶h𝑒𝑐𝑘𝐸𝑈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[next slide]</a:t>
                </a:r>
              </a:p>
              <a:p>
                <a:pPr fontAlgn="t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𝐸𝐺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𝐶h𝑒𝑐𝑘𝐸𝐺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[next slide]</a:t>
                </a:r>
              </a:p>
              <a:p>
                <a:endParaRPr lang="en-US" sz="20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9168DAB-0D30-104E-949F-D0B7210DA5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86" y="2221855"/>
                <a:ext cx="11793414" cy="2862322"/>
              </a:xfrm>
              <a:prstGeom prst="rect">
                <a:avLst/>
              </a:prstGeom>
              <a:blipFill>
                <a:blip r:embed="rId3"/>
                <a:stretch>
                  <a:fillRect l="-215" t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410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6"/>
                <a:ext cx="10515600" cy="818462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𝐶h𝑒𝑐𝑘𝐸𝑈</m:t>
                    </m:r>
                    <m:r>
                      <a:rPr lang="en-US" i="1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,</m:t>
                    </m:r>
                    <m:r>
                      <a:rPr lang="en-US" i="1">
                        <a:latin typeface="Cambria Math" charset="0"/>
                      </a:rPr>
                      <m:t>𝑄</m:t>
                    </m:r>
                    <m:r>
                      <a:rPr lang="en-US" i="1">
                        <a:latin typeface="Cambria Math" charset="0"/>
                      </a:rPr>
                      <m:t>,</m:t>
                    </m:r>
                    <m:r>
                      <a:rPr lang="en-US" i="1">
                        <a:latin typeface="Cambria Math" charset="0"/>
                      </a:rPr>
                      <m:t>𝑇</m:t>
                    </m:r>
                    <m:r>
                      <a:rPr lang="en-US" i="1">
                        <a:latin typeface="Cambria Math" charset="0"/>
                      </a:rPr>
                      <m:t>,</m:t>
                    </m:r>
                    <m:r>
                      <a:rPr lang="en-US" i="1">
                        <a:latin typeface="Cambria Math" charset="0"/>
                      </a:rPr>
                      <m:t>𝐿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6"/>
                <a:ext cx="10515600" cy="818462"/>
              </a:xfrm>
              <a:blipFill>
                <a:blip r:embed="rId2"/>
                <a:stretch>
                  <a:fillRect l="-1086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5826" y="1362974"/>
                <a:ext cx="10887974" cy="4813989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</a:rPr>
                      <m:t>𝑆</m:t>
                    </m:r>
                    <m:r>
                      <a:rPr lang="en-US" sz="2000" i="1">
                        <a:latin typeface="Cambria Math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charset="0"/>
                          </a:rPr>
                          <m:t>𝑞</m:t>
                        </m:r>
                        <m:r>
                          <a:rPr lang="en-US" sz="2000" i="1">
                            <a:latin typeface="Cambria Math" charset="0"/>
                          </a:rPr>
                          <m:t>∈</m:t>
                        </m:r>
                        <m:r>
                          <a:rPr lang="en-US" sz="2000" i="1">
                            <a:latin typeface="Cambria Math" charset="0"/>
                          </a:rPr>
                          <m:t>𝑄</m:t>
                        </m:r>
                        <m:r>
                          <a:rPr lang="en-US" sz="2000" i="1">
                            <a:latin typeface="Cambria Math" charset="0"/>
                          </a:rPr>
                          <m:t> </m:t>
                        </m:r>
                      </m:e>
                    </m:d>
                    <m:r>
                      <a:rPr lang="en-US" sz="2000" i="1">
                        <a:latin typeface="Cambria Math" charset="0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charset="0"/>
                      </a:rPr>
                      <m:t>∈</m:t>
                    </m:r>
                    <m:r>
                      <a:rPr lang="en-US" sz="2000" i="1">
                        <a:latin typeface="Cambria Math" charset="0"/>
                      </a:rPr>
                      <m:t>𝑙𝑎𝑏𝑒𝑙</m:t>
                    </m:r>
                    <m:r>
                      <a:rPr lang="en-US" sz="2000" i="1">
                        <a:latin typeface="Cambria Math" charset="0"/>
                      </a:rPr>
                      <m:t>(</m:t>
                    </m:r>
                    <m:r>
                      <a:rPr lang="en-US" sz="2000" i="1">
                        <a:latin typeface="Cambria Math" charset="0"/>
                      </a:rPr>
                      <m:t>𝑞</m:t>
                    </m:r>
                    <m:r>
                      <a:rPr lang="en-US" sz="2000" i="1">
                        <a:latin typeface="Cambria Math" charset="0"/>
                      </a:rPr>
                      <m:t>)}</m:t>
                    </m:r>
                  </m:oMath>
                </a14:m>
                <a:endParaRPr lang="en-US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000" dirty="0"/>
                  <a:t>for each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</a:rPr>
                      <m:t>𝑞</m:t>
                    </m:r>
                    <m:r>
                      <a:rPr lang="en-US" sz="2000" i="1">
                        <a:latin typeface="Cambria Math" charset="0"/>
                      </a:rPr>
                      <m:t>∈</m:t>
                    </m:r>
                    <m:r>
                      <a:rPr lang="en-US" sz="2000" i="1">
                        <a:latin typeface="Cambria Math" charset="0"/>
                      </a:rPr>
                      <m:t>𝑆</m:t>
                    </m:r>
                  </m:oMath>
                </a14:m>
                <a:endParaRPr lang="en-US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000" dirty="0"/>
                  <a:t>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</a:rPr>
                      <m:t>𝑙𝑎𝑏𝑒𝑙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charset="0"/>
                          </a:rPr>
                          <m:t>𝑞</m:t>
                        </m:r>
                      </m:e>
                    </m:d>
                    <m:r>
                      <a:rPr lang="en-US" sz="2000" i="1">
                        <a:latin typeface="Cambria Math" charset="0"/>
                      </a:rPr>
                      <m:t>≔</m:t>
                    </m:r>
                    <m:r>
                      <a:rPr lang="en-US" sz="2000" i="1">
                        <a:latin typeface="Cambria Math" charset="0"/>
                      </a:rPr>
                      <m:t>𝑙𝑎𝑏𝑒𝑙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charset="0"/>
                          </a:rPr>
                          <m:t>𝑞</m:t>
                        </m:r>
                      </m:e>
                    </m:d>
                    <m:r>
                      <a:rPr lang="en-US" sz="2000" i="1">
                        <a:latin typeface="Cambria Math" charset="0"/>
                      </a:rPr>
                      <m:t>∪{</m:t>
                    </m:r>
                    <m:r>
                      <a:rPr lang="en-US" sz="2000" i="1">
                        <a:latin typeface="Cambria Math" charset="0"/>
                      </a:rPr>
                      <m:t>𝐸</m:t>
                    </m:r>
                    <m:r>
                      <a:rPr lang="en-US" sz="2000" i="1">
                        <a:latin typeface="Cambria Math" charset="0"/>
                      </a:rPr>
                      <m:t>[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charset="0"/>
                      </a:rPr>
                      <m:t>𝑈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charset="0"/>
                      </a:rPr>
                      <m:t>]}</m:t>
                    </m:r>
                  </m:oMath>
                </a14:m>
                <a:endParaRPr lang="en-US" sz="2000" i="1" dirty="0">
                  <a:latin typeface="Cambria Math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000" dirty="0"/>
                  <a:t>while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</a:rPr>
                      <m:t>𝑆</m:t>
                    </m:r>
                    <m:r>
                      <a:rPr lang="en-US" sz="2000" i="1">
                        <a:latin typeface="Cambria Math" charset="0"/>
                      </a:rPr>
                      <m:t>≠∅ </m:t>
                    </m:r>
                  </m:oMath>
                </a14:m>
                <a:endParaRPr lang="en-US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000" dirty="0"/>
                  <a:t>   for each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</a:rPr>
                      <m:t>𝑞</m:t>
                    </m:r>
                    <m:r>
                      <a:rPr lang="en-US" sz="2000" i="1">
                        <a:latin typeface="Cambria Math" charset="0"/>
                      </a:rPr>
                      <m:t>′∈</m:t>
                    </m:r>
                    <m:r>
                      <a:rPr lang="en-US" sz="2000" i="1">
                        <a:latin typeface="Cambria Math" charset="0"/>
                      </a:rPr>
                      <m:t>𝑆</m:t>
                    </m:r>
                  </m:oMath>
                </a14:m>
                <a:endParaRPr lang="en-US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000" dirty="0"/>
                  <a:t> 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</a:rPr>
                      <m:t>𝑆</m:t>
                    </m:r>
                    <m:r>
                      <a:rPr lang="en-US" sz="2000" i="1">
                        <a:latin typeface="Cambria Math" charset="0"/>
                      </a:rPr>
                      <m:t>≔</m:t>
                    </m:r>
                    <m:r>
                      <a:rPr lang="en-US" sz="2000" i="1">
                        <a:latin typeface="Cambria Math" charset="0"/>
                      </a:rPr>
                      <m:t>𝑆</m:t>
                    </m:r>
                    <m:r>
                      <a:rPr lang="en-US" sz="2000" i="1">
                        <a:latin typeface="Cambria Math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sz="2000" i="1">
                                <a:latin typeface="Cambria Math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000" dirty="0"/>
                  <a:t>      for each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</a:rPr>
                      <m:t>𝑞</m:t>
                    </m:r>
                    <m:r>
                      <a:rPr lang="en-US" sz="2000" i="1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charset="0"/>
                          </a:rPr>
                          <m:t>𝑇</m:t>
                        </m:r>
                      </m:e>
                      <m:sup>
                        <m:r>
                          <a:rPr lang="en-US" sz="2000" i="1">
                            <a:latin typeface="Cambria Math" charset="0"/>
                          </a:rPr>
                          <m:t>−1</m:t>
                        </m:r>
                      </m:sup>
                    </m:sSup>
                    <m:r>
                      <a:rPr lang="en-US" sz="2000" i="1">
                        <a:latin typeface="Cambria Math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charset="0"/>
                          </a:rPr>
                          <m:t>𝑞</m:t>
                        </m:r>
                      </m:e>
                      <m:sup>
                        <m:r>
                          <a:rPr lang="en-US" sz="2000" i="1">
                            <a:latin typeface="Cambria Math" charset="0"/>
                          </a:rPr>
                          <m:t>′</m:t>
                        </m:r>
                      </m:sup>
                    </m:sSup>
                    <m:r>
                      <a:rPr lang="en-US" sz="2000" i="1">
                        <a:latin typeface="Cambria Math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000" dirty="0"/>
                  <a:t>       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charset="0"/>
                      </a:rPr>
                      <m:t>∈</m:t>
                    </m:r>
                    <m:r>
                      <a:rPr lang="en-US" sz="2000" i="1">
                        <a:latin typeface="Cambria Math" charset="0"/>
                      </a:rPr>
                      <m:t>𝑙𝑎𝑏𝑒𝑙</m:t>
                    </m:r>
                    <m:r>
                      <a:rPr lang="en-US" sz="2000" i="1">
                        <a:latin typeface="Cambria Math" charset="0"/>
                      </a:rPr>
                      <m:t>(</m:t>
                    </m:r>
                    <m:r>
                      <a:rPr lang="en-US" sz="2000" i="1">
                        <a:latin typeface="Cambria Math" charset="0"/>
                      </a:rPr>
                      <m:t>𝑞</m:t>
                    </m:r>
                    <m:r>
                      <a:rPr lang="en-US" sz="2000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000" dirty="0"/>
                  <a:t> then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000" dirty="0"/>
                  <a:t>       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</a:rPr>
                      <m:t>𝑙𝑎𝑏𝑒𝑙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charset="0"/>
                          </a:rPr>
                          <m:t>𝑞</m:t>
                        </m:r>
                      </m:e>
                    </m:d>
                    <m:r>
                      <a:rPr lang="en-US" sz="2000" i="1">
                        <a:latin typeface="Cambria Math" charset="0"/>
                      </a:rPr>
                      <m:t>≔</m:t>
                    </m:r>
                    <m:r>
                      <a:rPr lang="en-US" sz="2000" i="1">
                        <a:latin typeface="Cambria Math" charset="0"/>
                      </a:rPr>
                      <m:t>𝑙𝑎𝑏𝑒𝑙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charset="0"/>
                          </a:rPr>
                          <m:t>𝑞</m:t>
                        </m:r>
                      </m:e>
                    </m:d>
                    <m:r>
                      <a:rPr lang="en-US" sz="2000" i="1">
                        <a:latin typeface="Cambria Math" charset="0"/>
                      </a:rPr>
                      <m:t>∪{</m:t>
                    </m:r>
                    <m:r>
                      <a:rPr lang="en-US" sz="2000" i="1">
                        <a:latin typeface="Cambria Math" charset="0"/>
                      </a:rPr>
                      <m:t>𝐸</m:t>
                    </m:r>
                    <m:r>
                      <a:rPr lang="en-US" sz="2000" i="1">
                        <a:latin typeface="Cambria Math" charset="0"/>
                      </a:rPr>
                      <m:t>[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charset="0"/>
                      </a:rPr>
                      <m:t>𝑈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charset="0"/>
                      </a:rPr>
                      <m:t>]}</m:t>
                    </m:r>
                  </m:oMath>
                </a14:m>
                <a:endParaRPr lang="en-US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000" dirty="0"/>
                  <a:t>	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</a:rPr>
                      <m:t>𝑆</m:t>
                    </m:r>
                    <m:r>
                      <a:rPr lang="en-US" sz="2000" i="1">
                        <a:latin typeface="Cambria Math" charset="0"/>
                      </a:rPr>
                      <m:t>≔</m:t>
                    </m:r>
                    <m:r>
                      <a:rPr lang="en-US" sz="2000" i="1">
                        <a:latin typeface="Cambria Math" charset="0"/>
                      </a:rPr>
                      <m:t>𝑆</m:t>
                    </m:r>
                    <m:r>
                      <a:rPr lang="en-US" sz="2000" i="1">
                        <a:latin typeface="Cambria Math" charset="0"/>
                      </a:rPr>
                      <m:t>∪{</m:t>
                    </m:r>
                    <m:r>
                      <a:rPr lang="en-US" sz="2000" i="1">
                        <a:latin typeface="Cambria Math" charset="0"/>
                      </a:rPr>
                      <m:t>𝑞</m:t>
                    </m:r>
                    <m:r>
                      <a:rPr lang="en-US" sz="2000" i="1">
                        <a:latin typeface="Cambria Math" charset="0"/>
                      </a:rPr>
                      <m:t>}</m:t>
                    </m:r>
                  </m:oMath>
                </a14:m>
                <a:endParaRPr lang="en-US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000" b="1" dirty="0">
                    <a:solidFill>
                      <a:srgbClr val="00B0F0"/>
                    </a:solidFill>
                  </a:rPr>
                  <a:t>Proposition. </a:t>
                </a:r>
                <a:r>
                  <a:rPr lang="en-US" sz="2000" dirty="0"/>
                  <a:t>For any state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</a:rPr>
                      <m:t>𝑙𝑎𝑏𝑒𝑙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charset="0"/>
                          </a:rPr>
                          <m:t>𝑞</m:t>
                        </m:r>
                      </m:e>
                    </m:d>
                    <m:r>
                      <a:rPr lang="en-US" sz="2000" b="0" i="1" smtClean="0">
                        <a:latin typeface="Cambria Math" charset="0"/>
                      </a:rPr>
                      <m:t>∋</m:t>
                    </m:r>
                    <m:r>
                      <a:rPr lang="en-US" sz="2000" i="1">
                        <a:latin typeface="Cambria Math" charset="0"/>
                      </a:rPr>
                      <m:t>𝐸</m:t>
                    </m:r>
                    <m:r>
                      <a:rPr lang="en-US" sz="2000" i="1">
                        <a:latin typeface="Cambria Math" charset="0"/>
                      </a:rPr>
                      <m:t>[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charset="0"/>
                      </a:rPr>
                      <m:t>𝑈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charset="0"/>
                      </a:rPr>
                      <m:t>]</m:t>
                    </m:r>
                  </m:oMath>
                </a14:m>
                <a:r>
                  <a:rPr lang="en-US" sz="2000" dirty="0"/>
                  <a:t> iff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𝑞</m:t>
                    </m:r>
                    <m:r>
                      <a:rPr lang="en-US" sz="2000" b="0" i="1" smtClean="0">
                        <a:latin typeface="Cambria Math" charset="0"/>
                      </a:rPr>
                      <m:t>⊨</m:t>
                    </m:r>
                    <m:r>
                      <a:rPr lang="en-US" sz="2000" i="1">
                        <a:latin typeface="Cambria Math" charset="0"/>
                      </a:rPr>
                      <m:t>𝐸</m:t>
                    </m:r>
                    <m:r>
                      <a:rPr lang="en-US" sz="2000" i="1">
                        <a:latin typeface="Cambria Math" charset="0"/>
                      </a:rPr>
                      <m:t>[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charset="0"/>
                      </a:rPr>
                      <m:t>𝑈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charset="0"/>
                      </a:rPr>
                      <m:t>]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000" b="1" dirty="0">
                    <a:solidFill>
                      <a:srgbClr val="00B0F0"/>
                    </a:solidFill>
                  </a:rPr>
                  <a:t>Proposition. </a:t>
                </a:r>
                <a:r>
                  <a:rPr lang="en-US" sz="2000" dirty="0"/>
                  <a:t>Finite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𝑄</m:t>
                    </m:r>
                  </m:oMath>
                </a14:m>
                <a:r>
                  <a:rPr lang="en-US" sz="2000" dirty="0"/>
                  <a:t> therefore terminates and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𝑄</m:t>
                            </m:r>
                          </m:e>
                        </m:d>
                        <m:r>
                          <a:rPr lang="en-US" sz="2000" b="0" i="1" smtClean="0">
                            <a:latin typeface="Cambria Math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𝑇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000" dirty="0"/>
                  <a:t> steps.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5826" y="1362974"/>
                <a:ext cx="10887974" cy="4813989"/>
              </a:xfrm>
              <a:blipFill>
                <a:blip r:embed="rId3"/>
                <a:stretch>
                  <a:fillRect l="-582" t="-7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Slides </a:t>
            </a:r>
            <a:r>
              <a:rPr lang="de-DE"/>
              <a:t>by </a:t>
            </a:r>
            <a:r>
              <a:rPr lang="en-US"/>
              <a:t>Sayan Mitra</a:t>
            </a:r>
            <a:r>
              <a:rPr lang="de-DE"/>
              <a:t> mitras@illinois.edu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50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B2F04-66BE-D14F-ACA9-A5159BB1D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4530" y="365125"/>
            <a:ext cx="8679270" cy="1325563"/>
          </a:xfrm>
        </p:spPr>
        <p:txBody>
          <a:bodyPr/>
          <a:lstStyle/>
          <a:p>
            <a:r>
              <a:rPr lang="en-US" dirty="0"/>
              <a:t>This lecture: Requirements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A6216F6-CE4D-6C48-B832-37CA2ED8A570}"/>
              </a:ext>
            </a:extLst>
          </p:cNvPr>
          <p:cNvGrpSpPr/>
          <p:nvPr/>
        </p:nvGrpSpPr>
        <p:grpSpPr>
          <a:xfrm>
            <a:off x="2675667" y="2366403"/>
            <a:ext cx="6840667" cy="1838491"/>
            <a:chOff x="758311" y="2413698"/>
            <a:chExt cx="6840667" cy="1838491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F44FEB56-D8F1-0840-A61B-EDE0CA3750C6}"/>
                </a:ext>
              </a:extLst>
            </p:cNvPr>
            <p:cNvCxnSpPr>
              <a:stCxn id="9" idx="1"/>
              <a:endCxn id="12" idx="3"/>
            </p:cNvCxnSpPr>
            <p:nvPr/>
          </p:nvCxnSpPr>
          <p:spPr>
            <a:xfrm flipH="1" flipV="1">
              <a:off x="2292184" y="3317444"/>
              <a:ext cx="906472" cy="1550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Flowchart: Card 20">
              <a:extLst>
                <a:ext uri="{FF2B5EF4-FFF2-40B4-BE49-F238E27FC236}">
                  <a16:creationId xmlns:a16="http://schemas.microsoft.com/office/drawing/2014/main" id="{FDE47286-BDCD-5940-BB15-826F3C5A077A}"/>
                </a:ext>
              </a:extLst>
            </p:cNvPr>
            <p:cNvSpPr/>
            <p:nvPr/>
          </p:nvSpPr>
          <p:spPr>
            <a:xfrm>
              <a:off x="6120935" y="3527727"/>
              <a:ext cx="1478043" cy="724462"/>
            </a:xfrm>
            <a:prstGeom prst="flowChartPunchedCar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Proof Certificate</a:t>
              </a:r>
            </a:p>
          </p:txBody>
        </p:sp>
        <p:sp>
          <p:nvSpPr>
            <p:cNvPr id="12" name="Flowchart: Card 18">
              <a:extLst>
                <a:ext uri="{FF2B5EF4-FFF2-40B4-BE49-F238E27FC236}">
                  <a16:creationId xmlns:a16="http://schemas.microsoft.com/office/drawing/2014/main" id="{DA800C9B-BC5B-CE43-87FA-86DA3789E257}"/>
                </a:ext>
              </a:extLst>
            </p:cNvPr>
            <p:cNvSpPr/>
            <p:nvPr/>
          </p:nvSpPr>
          <p:spPr>
            <a:xfrm>
              <a:off x="758311" y="2424571"/>
              <a:ext cx="1533873" cy="1785745"/>
            </a:xfrm>
            <a:prstGeom prst="flowChartPunchedCar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System Model/Code &amp; Property</a:t>
              </a:r>
            </a:p>
            <a:p>
              <a:pPr algn="ctr"/>
              <a:endParaRPr lang="en-US" sz="1600" b="1" dirty="0">
                <a:solidFill>
                  <a:schemeClr val="tx1"/>
                </a:solidFill>
              </a:endParaRPr>
            </a:p>
            <a:p>
              <a:pPr algn="ctr"/>
              <a:endParaRPr lang="en-US" sz="1600" b="1" dirty="0">
                <a:solidFill>
                  <a:schemeClr val="tx1"/>
                </a:solidFill>
              </a:endParaRPr>
            </a:p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Flowchart: Card 23">
              <a:extLst>
                <a:ext uri="{FF2B5EF4-FFF2-40B4-BE49-F238E27FC236}">
                  <a16:creationId xmlns:a16="http://schemas.microsoft.com/office/drawing/2014/main" id="{363711EF-1F34-D646-8B6B-03D061F2755B}"/>
                </a:ext>
              </a:extLst>
            </p:cNvPr>
            <p:cNvSpPr/>
            <p:nvPr/>
          </p:nvSpPr>
          <p:spPr>
            <a:xfrm>
              <a:off x="6148566" y="2413698"/>
              <a:ext cx="1450412" cy="770935"/>
            </a:xfrm>
            <a:prstGeom prst="flowChartPunchedCar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Bug trace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206D9D9-2688-464B-8229-D8CBB0B19C3A}"/>
                </a:ext>
              </a:extLst>
            </p:cNvPr>
            <p:cNvSpPr/>
            <p:nvPr/>
          </p:nvSpPr>
          <p:spPr>
            <a:xfrm>
              <a:off x="3198656" y="2413699"/>
              <a:ext cx="1947829" cy="183849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Algorithm</a:t>
              </a:r>
            </a:p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or Method</a:t>
              </a:r>
            </a:p>
            <a:p>
              <a:pPr algn="ctr"/>
              <a:endParaRPr 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30896B0-6F6A-9443-9B35-D9ADB8B364A4}"/>
                </a:ext>
              </a:extLst>
            </p:cNvPr>
            <p:cNvCxnSpPr>
              <a:stCxn id="8" idx="1"/>
              <a:endCxn id="9" idx="3"/>
            </p:cNvCxnSpPr>
            <p:nvPr/>
          </p:nvCxnSpPr>
          <p:spPr>
            <a:xfrm flipH="1">
              <a:off x="5146485" y="2799166"/>
              <a:ext cx="1002081" cy="533778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5A9CD5F-FF28-A542-BA33-4BCE13653ABC}"/>
                </a:ext>
              </a:extLst>
            </p:cNvPr>
            <p:cNvCxnSpPr>
              <a:stCxn id="6" idx="1"/>
              <a:endCxn id="9" idx="3"/>
            </p:cNvCxnSpPr>
            <p:nvPr/>
          </p:nvCxnSpPr>
          <p:spPr>
            <a:xfrm flipH="1" flipV="1">
              <a:off x="5146485" y="3332944"/>
              <a:ext cx="974450" cy="557014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E687308-2E80-6848-AACD-AACFD4FCC1DF}"/>
              </a:ext>
            </a:extLst>
          </p:cNvPr>
          <p:cNvSpPr/>
          <p:nvPr/>
        </p:nvSpPr>
        <p:spPr>
          <a:xfrm>
            <a:off x="224311" y="442685"/>
            <a:ext cx="2294666" cy="14970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/>
              <a:t>System.</a:t>
            </a:r>
            <a:r>
              <a:rPr lang="en-US" sz="1600" dirty="0"/>
              <a:t> A program/system for </a:t>
            </a:r>
            <a:r>
              <a:rPr lang="en-US" sz="1600" i="1" dirty="0"/>
              <a:t>lane keeping control </a:t>
            </a:r>
            <a:r>
              <a:rPr lang="en-US" sz="1600" dirty="0"/>
              <a:t>for vehicles</a:t>
            </a:r>
            <a:endParaRPr lang="en-US" sz="1600" i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989C58-1D97-BC4A-A5F6-29B78EE63599}"/>
              </a:ext>
            </a:extLst>
          </p:cNvPr>
          <p:cNvSpPr/>
          <p:nvPr/>
        </p:nvSpPr>
        <p:spPr>
          <a:xfrm>
            <a:off x="234740" y="3563960"/>
            <a:ext cx="2294666" cy="12298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/>
              <a:t>Requirement.</a:t>
            </a:r>
            <a:r>
              <a:rPr lang="en-US" sz="1600" dirty="0"/>
              <a:t> The vehicle does not go outside the lane boundaries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7FD4E3-7D07-2A41-AAB7-1C4FB7C69E3B}"/>
              </a:ext>
            </a:extLst>
          </p:cNvPr>
          <p:cNvSpPr/>
          <p:nvPr/>
        </p:nvSpPr>
        <p:spPr>
          <a:xfrm>
            <a:off x="4942593" y="4810585"/>
            <a:ext cx="2294666" cy="12298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Verification tool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3F6A9B8-B998-D746-B8B1-D5C9B823E110}"/>
              </a:ext>
            </a:extLst>
          </p:cNvPr>
          <p:cNvSpPr/>
          <p:nvPr/>
        </p:nvSpPr>
        <p:spPr>
          <a:xfrm>
            <a:off x="9671887" y="1153704"/>
            <a:ext cx="2294666" cy="18384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/>
              <a:t>counterexample. </a:t>
            </a:r>
            <a:r>
              <a:rPr lang="en-US" sz="1600" dirty="0"/>
              <a:t>A particular environment situation (lane geometry, sensor failure, computer configuration) that makes the vehicle go outside lanes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4643580-8B5C-394A-B0F3-ADB7C8F5365B}"/>
              </a:ext>
            </a:extLst>
          </p:cNvPr>
          <p:cNvSpPr/>
          <p:nvPr/>
        </p:nvSpPr>
        <p:spPr>
          <a:xfrm>
            <a:off x="9671887" y="3563960"/>
            <a:ext cx="2294666" cy="1389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/>
              <a:t>A mathematical proof that establishes that for all </a:t>
            </a:r>
            <a:r>
              <a:rPr lang="en-US" sz="1600" i="1" dirty="0"/>
              <a:t>allowed </a:t>
            </a:r>
            <a:r>
              <a:rPr lang="en-US" sz="1600" dirty="0"/>
              <a:t>inputs and environments the vehicle stays with the lane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AF48F11-59BE-8341-8AE4-9684DC67894E}"/>
              </a:ext>
            </a:extLst>
          </p:cNvPr>
          <p:cNvSpPr/>
          <p:nvPr/>
        </p:nvSpPr>
        <p:spPr>
          <a:xfrm>
            <a:off x="224311" y="2136952"/>
            <a:ext cx="2294666" cy="1157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/>
              <a:t>Model/assumptions: automaton, ODEs, hybrid automata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EE18DE-9F43-174C-B3F6-8514081E373E}"/>
              </a:ext>
            </a:extLst>
          </p:cNvPr>
          <p:cNvSpPr txBox="1"/>
          <p:nvPr/>
        </p:nvSpPr>
        <p:spPr>
          <a:xfrm>
            <a:off x="1171415" y="6293270"/>
            <a:ext cx="10419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When can we build such a tool? How expensive is it? How well is it going to work? Under what assumptions?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2F2F5C4-E261-FE4F-AF84-11BA362D5A1A}"/>
              </a:ext>
            </a:extLst>
          </p:cNvPr>
          <p:cNvGrpSpPr/>
          <p:nvPr/>
        </p:nvGrpSpPr>
        <p:grpSpPr>
          <a:xfrm>
            <a:off x="2940578" y="3563960"/>
            <a:ext cx="990600" cy="480170"/>
            <a:chOff x="6274594" y="3961473"/>
            <a:chExt cx="5678255" cy="157137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32F53B1-156C-494C-AEC2-12BEA35F3C55}"/>
                </a:ext>
              </a:extLst>
            </p:cNvPr>
            <p:cNvSpPr/>
            <p:nvPr/>
          </p:nvSpPr>
          <p:spPr>
            <a:xfrm>
              <a:off x="8189082" y="4953032"/>
              <a:ext cx="1594734" cy="57982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" dirty="0">
                  <a:solidFill>
                    <a:schemeClr val="bg1"/>
                  </a:solidFill>
                  <a:latin typeface="+mj-lt"/>
                </a:rPr>
                <a:t>Environment</a:t>
              </a:r>
            </a:p>
            <a:p>
              <a:pPr algn="ctr"/>
              <a:r>
                <a:rPr lang="en-US" sz="100" dirty="0">
                  <a:solidFill>
                    <a:schemeClr val="bg1"/>
                  </a:solidFill>
                  <a:latin typeface="+mj-lt"/>
                </a:rPr>
                <a:t>/ Track</a:t>
              </a:r>
            </a:p>
          </p:txBody>
        </p:sp>
        <p:cxnSp>
          <p:nvCxnSpPr>
            <p:cNvPr id="28" name="Elbow Connector 27">
              <a:extLst>
                <a:ext uri="{FF2B5EF4-FFF2-40B4-BE49-F238E27FC236}">
                  <a16:creationId xmlns:a16="http://schemas.microsoft.com/office/drawing/2014/main" id="{8ACD0CC1-7C60-EF4F-A259-178229A6B582}"/>
                </a:ext>
              </a:extLst>
            </p:cNvPr>
            <p:cNvCxnSpPr>
              <a:cxnSpLocks/>
              <a:stCxn id="31" idx="3"/>
              <a:endCxn id="27" idx="3"/>
            </p:cNvCxnSpPr>
            <p:nvPr/>
          </p:nvCxnSpPr>
          <p:spPr>
            <a:xfrm flipH="1">
              <a:off x="9783816" y="4300817"/>
              <a:ext cx="2169033" cy="942125"/>
            </a:xfrm>
            <a:prstGeom prst="bentConnector3">
              <a:avLst>
                <a:gd name="adj1" fmla="val -10388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326FF4E3-4E9F-F14F-9338-B2177EC26C05}"/>
                    </a:ext>
                  </a:extLst>
                </p:cNvPr>
                <p:cNvSpPr txBox="1"/>
                <p:nvPr/>
              </p:nvSpPr>
              <p:spPr>
                <a:xfrm>
                  <a:off x="9997692" y="4100026"/>
                  <a:ext cx="146542" cy="10072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sz="2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326FF4E3-4E9F-F14F-9338-B2177EC26C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97692" y="4100026"/>
                  <a:ext cx="146542" cy="100722"/>
                </a:xfrm>
                <a:prstGeom prst="rect">
                  <a:avLst/>
                </a:prstGeom>
                <a:blipFill>
                  <a:blip r:embed="rId3"/>
                  <a:stretch>
                    <a:fillRect r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17315831-7E16-4048-874D-78C486E96888}"/>
                    </a:ext>
                  </a:extLst>
                </p:cNvPr>
                <p:cNvSpPr txBox="1"/>
                <p:nvPr/>
              </p:nvSpPr>
              <p:spPr>
                <a:xfrm>
                  <a:off x="11155486" y="5290625"/>
                  <a:ext cx="183319" cy="10072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17315831-7E16-4048-874D-78C486E968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55486" y="5290625"/>
                  <a:ext cx="183319" cy="100722"/>
                </a:xfrm>
                <a:prstGeom prst="rect">
                  <a:avLst/>
                </a:prstGeom>
                <a:blipFill>
                  <a:blip r:embed="rId4"/>
                  <a:stretch>
                    <a:fillRect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B76645B6-1C49-A548-84D7-4CFD6BB69EAD}"/>
                    </a:ext>
                  </a:extLst>
                </p:cNvPr>
                <p:cNvSpPr/>
                <p:nvPr/>
              </p:nvSpPr>
              <p:spPr>
                <a:xfrm>
                  <a:off x="10358115" y="3961474"/>
                  <a:ext cx="1594734" cy="67868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en-US" sz="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sz="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oMath>
                    </m:oMathPara>
                  </a14:m>
                  <a:endParaRPr lang="en-US" sz="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B76645B6-1C49-A548-84D7-4CFD6BB69EA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58115" y="3961474"/>
                  <a:ext cx="1594734" cy="67868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7D6D00C-725B-6D4E-889F-9E04FA0EDDA8}"/>
                </a:ext>
              </a:extLst>
            </p:cNvPr>
            <p:cNvSpPr/>
            <p:nvPr/>
          </p:nvSpPr>
          <p:spPr>
            <a:xfrm>
              <a:off x="6274594" y="3961473"/>
              <a:ext cx="1594734" cy="6786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dirty="0">
                  <a:solidFill>
                    <a:schemeClr val="tx1"/>
                  </a:solidFill>
                  <a:latin typeface="+mj-lt"/>
                </a:rPr>
                <a:t>Perception</a:t>
              </a:r>
            </a:p>
          </p:txBody>
        </p:sp>
        <p:cxnSp>
          <p:nvCxnSpPr>
            <p:cNvPr id="33" name="Elbow Connector 32">
              <a:extLst>
                <a:ext uri="{FF2B5EF4-FFF2-40B4-BE49-F238E27FC236}">
                  <a16:creationId xmlns:a16="http://schemas.microsoft.com/office/drawing/2014/main" id="{7E0A6172-08F2-9449-A74E-AE0A2ADB3F79}"/>
                </a:ext>
              </a:extLst>
            </p:cNvPr>
            <p:cNvCxnSpPr>
              <a:cxnSpLocks/>
              <a:stCxn id="27" idx="1"/>
              <a:endCxn id="32" idx="1"/>
            </p:cNvCxnSpPr>
            <p:nvPr/>
          </p:nvCxnSpPr>
          <p:spPr>
            <a:xfrm rot="10800000">
              <a:off x="6274594" y="4300817"/>
              <a:ext cx="1914488" cy="942126"/>
            </a:xfrm>
            <a:prstGeom prst="bentConnector3">
              <a:avLst>
                <a:gd name="adj1" fmla="val 111769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F142B7F-BD7B-D64F-AE16-EDF41837B1FA}"/>
                </a:ext>
              </a:extLst>
            </p:cNvPr>
            <p:cNvSpPr/>
            <p:nvPr/>
          </p:nvSpPr>
          <p:spPr>
            <a:xfrm>
              <a:off x="8189082" y="3961473"/>
              <a:ext cx="1594734" cy="6786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dirty="0">
                  <a:solidFill>
                    <a:schemeClr val="tx1"/>
                  </a:solidFill>
                  <a:latin typeface="+mj-lt"/>
                </a:rPr>
                <a:t>Controller program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1FBF41C1-740A-784D-8686-C80FDBD4F734}"/>
                </a:ext>
              </a:extLst>
            </p:cNvPr>
            <p:cNvCxnSpPr>
              <a:cxnSpLocks/>
              <a:stCxn id="32" idx="3"/>
              <a:endCxn id="34" idx="1"/>
            </p:cNvCxnSpPr>
            <p:nvPr/>
          </p:nvCxnSpPr>
          <p:spPr>
            <a:xfrm>
              <a:off x="7869328" y="4300816"/>
              <a:ext cx="31975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1365BDFF-60C2-AD49-97CD-5E22C45055EF}"/>
                </a:ext>
              </a:extLst>
            </p:cNvPr>
            <p:cNvCxnSpPr>
              <a:cxnSpLocks/>
              <a:stCxn id="34" idx="3"/>
              <a:endCxn id="31" idx="1"/>
            </p:cNvCxnSpPr>
            <p:nvPr/>
          </p:nvCxnSpPr>
          <p:spPr>
            <a:xfrm>
              <a:off x="9783816" y="4300816"/>
              <a:ext cx="574299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3143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6"/>
                <a:ext cx="10515600" cy="652792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𝐶h𝑒𝑐𝑘𝐸𝐺</m:t>
                    </m:r>
                    <m:r>
                      <a:rPr lang="en-US" i="1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, </m:t>
                    </m:r>
                    <m:r>
                      <a:rPr lang="en-US" i="1">
                        <a:latin typeface="Cambria Math" charset="0"/>
                      </a:rPr>
                      <m:t>𝑄</m:t>
                    </m:r>
                    <m:r>
                      <a:rPr lang="en-US" i="1">
                        <a:latin typeface="Cambria Math" charset="0"/>
                      </a:rPr>
                      <m:t>,</m:t>
                    </m:r>
                    <m:r>
                      <a:rPr lang="en-US" i="1">
                        <a:latin typeface="Cambria Math" charset="0"/>
                      </a:rPr>
                      <m:t>𝑇</m:t>
                    </m:r>
                    <m:r>
                      <a:rPr lang="en-US" i="1">
                        <a:latin typeface="Cambria Math" charset="0"/>
                      </a:rPr>
                      <m:t>,</m:t>
                    </m:r>
                    <m:r>
                      <a:rPr lang="en-US" i="1">
                        <a:latin typeface="Cambria Math" charset="0"/>
                      </a:rPr>
                      <m:t>𝐿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6"/>
                <a:ext cx="10515600" cy="652792"/>
              </a:xfrm>
              <a:blipFill>
                <a:blip r:embed="rId2"/>
                <a:stretch>
                  <a:fillRect l="-844" b="-24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72833"/>
                <a:ext cx="10515600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400" dirty="0"/>
                  <a:t>From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sz="2400" dirty="0"/>
                  <a:t> we construct a new automaton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charset="0"/>
                        <a:ea typeface="Cambria Math" panose="02040503050406030204" pitchFamily="18" charset="0"/>
                      </a:rPr>
                      <m:t>=⟨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charset="0"/>
                        <a:ea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400" dirty="0"/>
                  <a:t> such that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sz="2400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2400" i="1">
                              <a:latin typeface="Cambria Math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0" i="1" smtClean="0">
                          <a:latin typeface="Cambria Math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400" b="0" i="1" smtClean="0">
                          <a:latin typeface="Cambria Math" charset="0"/>
                          <a:ea typeface="Cambria Math" panose="02040503050406030204" pitchFamily="18" charset="0"/>
                        </a:rPr>
                        <m:t>𝑙𝑎𝑏𝑒𝑙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sz="2400" b="0" i="1" smtClean="0">
                          <a:latin typeface="Cambria Math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b="0" i="1" dirty="0">
                  <a:latin typeface="Cambria Math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sz="2400" i="1" dirty="0">
                  <a:latin typeface="Cambria Math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2400" i="1">
                              <a:latin typeface="Cambria Math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latin typeface="Cambria Math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charset="0"/>
                          <a:ea typeface="Cambria Math" panose="02040503050406030204" pitchFamily="18" charset="0"/>
                        </a:rPr>
                        <m:t>}=</m:t>
                      </m:r>
                      <m:r>
                        <a:rPr lang="en-US" sz="2400" b="0" i="1" smtClean="0">
                          <a:latin typeface="Cambria Math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2400" b="0" i="1" smtClean="0">
                          <a:latin typeface="Cambria Math" charset="0"/>
                          <a:ea typeface="Cambria Math" panose="02040503050406030204" pitchFamily="18" charset="0"/>
                        </a:rPr>
                        <m:t> |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400" b="0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sz="2400" b="0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400" i="1">
                            <a:latin typeface="Cambria Math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charset="0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  <m:t>𝐴𝑃</m:t>
                        </m:r>
                        <m:r>
                          <a:rPr lang="en-US" sz="2400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  <a:ea typeface="Cambria Math" panose="02040503050406030204" pitchFamily="18" charset="0"/>
                      </a:rPr>
                      <m:t>∀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charset="0"/>
                        <a:ea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charset="0"/>
                        <a:ea typeface="Cambria Math" panose="02040503050406030204" pitchFamily="18" charset="0"/>
                      </a:rPr>
                      <m:t>:=</m:t>
                    </m:r>
                    <m:r>
                      <a:rPr lang="en-US" sz="2400" b="0" i="1" smtClean="0">
                        <a:latin typeface="Cambria Math" charset="0"/>
                        <a:ea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sz="2400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400" b="1" dirty="0">
                    <a:solidFill>
                      <a:srgbClr val="00B0F0"/>
                    </a:solidFill>
                  </a:rPr>
                  <a:t>Claim.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 sz="2400" b="0" i="0" smtClean="0">
                        <a:latin typeface="Cambria Math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charset="0"/>
                        <a:ea typeface="Cambria Math" panose="02040503050406030204" pitchFamily="18" charset="0"/>
                      </a:rPr>
                      <m:t>q</m:t>
                    </m:r>
                    <m:r>
                      <a:rPr lang="en-US" sz="2400" b="0" i="1" smtClean="0">
                        <a:latin typeface="Cambria Math" charset="0"/>
                        <a:ea typeface="Cambria Math" panose="02040503050406030204" pitchFamily="18" charset="0"/>
                      </a:rPr>
                      <m:t>⊨</m:t>
                    </m:r>
                    <m:r>
                      <a:rPr lang="en-US" sz="2400" b="0" i="1" smtClean="0">
                        <a:latin typeface="Cambria Math" charset="0"/>
                        <a:ea typeface="Cambria Math" panose="02040503050406030204" pitchFamily="18" charset="0"/>
                      </a:rPr>
                      <m:t>𝐸𝐺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iff</a:t>
                </a:r>
                <a:endParaRPr lang="en-US" sz="2400" dirty="0"/>
              </a:p>
              <a:p>
                <a:pPr marL="514350" indent="-514350">
                  <a:lnSpc>
                    <a:spcPct val="120000"/>
                  </a:lnSpc>
                  <a:spcBef>
                    <a:spcPts val="0"/>
                  </a:spcBef>
                  <a:buAutoNum type="arabicParenBoth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𝑞</m:t>
                    </m:r>
                    <m:r>
                      <a:rPr lang="en-US" sz="2400" b="0" i="1" smtClean="0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𝑄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sz="2400" b="0" dirty="0"/>
              </a:p>
              <a:p>
                <a:pPr marL="514350" indent="-514350">
                  <a:lnSpc>
                    <a:spcPct val="120000"/>
                  </a:lnSpc>
                  <a:spcBef>
                    <a:spcPts val="0"/>
                  </a:spcBef>
                  <a:buAutoNum type="arabicParenBoth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∃</m:t>
                    </m:r>
                    <m:r>
                      <a:rPr lang="en-US" sz="2400" b="0" i="1" smtClean="0">
                        <a:latin typeface="Cambria Math" charset="0"/>
                      </a:rPr>
                      <m:t>𝛼</m:t>
                    </m:r>
                    <m:r>
                      <a:rPr lang="en-US" sz="2400" b="0" i="1" smtClean="0">
                        <a:latin typeface="Cambria Math" charset="0"/>
                      </a:rPr>
                      <m:t>∈</m:t>
                    </m:r>
                    <m:r>
                      <a:rPr lang="en-US" sz="2400" b="0" i="1" smtClean="0">
                        <a:latin typeface="Cambria Math" charset="0"/>
                      </a:rPr>
                      <m:t>𝐸𝑥𝑒𝑐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  <m:r>
                          <a:rPr lang="en-US" sz="2400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𝛼</m:t>
                    </m:r>
                    <m:r>
                      <a:rPr lang="en-US" sz="2400" b="0" i="1" smtClean="0">
                        <a:latin typeface="Cambria Math" charset="0"/>
                      </a:rPr>
                      <m:t>.</m:t>
                    </m:r>
                    <m:r>
                      <a:rPr lang="en-US" sz="2400" b="0" i="1" smtClean="0">
                        <a:latin typeface="Cambria Math" charset="0"/>
                      </a:rPr>
                      <m:t>𝑓𝑠𝑡𝑎𝑡𝑒</m:t>
                    </m:r>
                    <m:r>
                      <a:rPr lang="en-US" sz="2400" b="0" i="1" smtClean="0">
                        <a:latin typeface="Cambria Math" charset="0"/>
                      </a:rPr>
                      <m:t>=</m:t>
                    </m:r>
                    <m:r>
                      <a:rPr lang="en-US" sz="2400" b="0" i="1" smtClean="0">
                        <a:latin typeface="Cambria Math" charset="0"/>
                      </a:rPr>
                      <m:t>𝑞</m:t>
                    </m:r>
                    <m:r>
                      <a:rPr lang="en-US" sz="2400" b="0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𝛼</m:t>
                    </m:r>
                    <m:r>
                      <a:rPr lang="en-US" sz="2400" b="0" i="1" smtClean="0">
                        <a:latin typeface="Cambria Math" charset="0"/>
                      </a:rPr>
                      <m:t>.</m:t>
                    </m:r>
                    <m:r>
                      <a:rPr lang="en-US" sz="2400" b="0" i="1" smtClean="0">
                        <a:latin typeface="Cambria Math" charset="0"/>
                      </a:rPr>
                      <m:t>𝑙𝑠𝑡𝑎𝑡𝑒</m:t>
                    </m:r>
                  </m:oMath>
                </a14:m>
                <a:r>
                  <a:rPr lang="en-US" sz="2400" dirty="0"/>
                  <a:t> is in a nontrivial </a:t>
                </a:r>
                <a:r>
                  <a:rPr lang="en-US" sz="2400" b="1" i="1" dirty="0">
                    <a:solidFill>
                      <a:srgbClr val="00B0F0"/>
                    </a:solidFill>
                  </a:rPr>
                  <a:t>Strongly Connected Components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𝐶</m:t>
                    </m:r>
                  </m:oMath>
                </a14:m>
                <a:r>
                  <a:rPr lang="en-US" sz="2400" dirty="0"/>
                  <a:t> of the 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⟨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𝑄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𝑇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charset="0"/>
                      </a:rPr>
                      <m:t>⟩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72833"/>
                <a:ext cx="10515600" cy="4351338"/>
              </a:xfrm>
              <a:blipFill>
                <a:blip r:embed="rId3"/>
                <a:stretch>
                  <a:fillRect l="-965" b="-25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Slides </a:t>
            </a:r>
            <a:r>
              <a:rPr lang="de-DE"/>
              <a:t>by </a:t>
            </a:r>
            <a:r>
              <a:rPr lang="en-US"/>
              <a:t>Sayan Mitra</a:t>
            </a:r>
            <a:r>
              <a:rPr lang="de-DE"/>
              <a:t> mitras@illinois.edu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14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33045" y="304801"/>
                <a:ext cx="11007969" cy="628578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b="1" dirty="0">
                    <a:solidFill>
                      <a:srgbClr val="00B0F0"/>
                    </a:solidFill>
                  </a:rPr>
                  <a:t>Claim.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>
                        <a:latin typeface="Cambria Math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charset="0"/>
                        <a:ea typeface="Cambria Math" panose="02040503050406030204" pitchFamily="18" charset="0"/>
                      </a:rPr>
                      <m:t>q</m:t>
                    </m:r>
                    <m:r>
                      <a:rPr lang="en-US" i="1">
                        <a:latin typeface="Cambria Math" charset="0"/>
                        <a:ea typeface="Cambria Math" panose="02040503050406030204" pitchFamily="18" charset="0"/>
                      </a:rPr>
                      <m:t>⊨</m:t>
                    </m:r>
                    <m:r>
                      <a:rPr lang="en-US" i="1">
                        <a:latin typeface="Cambria Math" charset="0"/>
                        <a:ea typeface="Cambria Math" panose="02040503050406030204" pitchFamily="18" charset="0"/>
                      </a:rPr>
                      <m:t>𝐸𝐺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endParaRPr lang="en-US" dirty="0"/>
              </a:p>
              <a:p>
                <a:pPr marL="514350" indent="-514350">
                  <a:lnSpc>
                    <a:spcPct val="120000"/>
                  </a:lnSpc>
                  <a:spcBef>
                    <a:spcPts val="0"/>
                  </a:spcBef>
                  <a:buAutoNum type="arabicParenBoth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𝑞</m:t>
                    </m:r>
                    <m:r>
                      <a:rPr lang="en-US" i="1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and</a:t>
                </a:r>
              </a:p>
              <a:p>
                <a:pPr marL="514350" indent="-514350">
                  <a:lnSpc>
                    <a:spcPct val="120000"/>
                  </a:lnSpc>
                  <a:spcBef>
                    <a:spcPts val="0"/>
                  </a:spcBef>
                  <a:buAutoNum type="arabicParenBoth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∃</m:t>
                    </m:r>
                    <m:r>
                      <a:rPr lang="en-US" i="1">
                        <a:latin typeface="Cambria Math" charset="0"/>
                      </a:rPr>
                      <m:t>𝛼</m:t>
                    </m:r>
                    <m:r>
                      <a:rPr lang="en-US" i="1">
                        <a:latin typeface="Cambria Math" charset="0"/>
                      </a:rPr>
                      <m:t>∈</m:t>
                    </m:r>
                    <m:r>
                      <a:rPr lang="en-US" i="1">
                        <a:latin typeface="Cambria Math" charset="0"/>
                      </a:rPr>
                      <m:t>𝐸𝑥𝑒𝑐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  <m:r>
                          <a:rPr lang="en-US" i="1">
                            <a:latin typeface="Cambria Math" charset="0"/>
                            <a:ea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𝛼</m:t>
                    </m:r>
                    <m:r>
                      <a:rPr lang="en-US" i="1">
                        <a:latin typeface="Cambria Math" charset="0"/>
                      </a:rPr>
                      <m:t>.</m:t>
                    </m:r>
                    <m:r>
                      <a:rPr lang="en-US" i="1">
                        <a:latin typeface="Cambria Math" charset="0"/>
                      </a:rPr>
                      <m:t>𝑓𝑠𝑡𝑎𝑡𝑒</m:t>
                    </m:r>
                    <m:r>
                      <a:rPr lang="en-US" i="1">
                        <a:latin typeface="Cambria Math" charset="0"/>
                      </a:rPr>
                      <m:t>=</m:t>
                    </m:r>
                    <m:r>
                      <a:rPr lang="en-US" i="1">
                        <a:latin typeface="Cambria Math" charset="0"/>
                      </a:rPr>
                      <m:t>𝑞</m:t>
                    </m:r>
                    <m:r>
                      <a:rPr lang="en-US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𝛼</m:t>
                    </m:r>
                    <m:r>
                      <a:rPr lang="en-US" i="1">
                        <a:latin typeface="Cambria Math" charset="0"/>
                      </a:rPr>
                      <m:t>.</m:t>
                    </m:r>
                    <m:r>
                      <a:rPr lang="en-US" i="1">
                        <a:latin typeface="Cambria Math" charset="0"/>
                      </a:rPr>
                      <m:t>𝑙𝑠𝑡𝑎𝑡𝑒</m:t>
                    </m:r>
                  </m:oMath>
                </a14:m>
                <a:r>
                  <a:rPr lang="en-US" dirty="0"/>
                  <a:t> is in a nontrivial SCC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𝐶</m:t>
                    </m:r>
                  </m:oMath>
                </a14:m>
                <a:r>
                  <a:rPr lang="en-US" dirty="0"/>
                  <a:t> of the graph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b="1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b="1" dirty="0"/>
                  <a:t>Proof. </a:t>
                </a: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>
                        <a:latin typeface="Cambria Math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charset="0"/>
                        <a:ea typeface="Cambria Math" panose="02040503050406030204" pitchFamily="18" charset="0"/>
                      </a:rPr>
                      <m:t>q</m:t>
                    </m:r>
                    <m:r>
                      <a:rPr lang="en-US" i="1">
                        <a:latin typeface="Cambria Math" charset="0"/>
                        <a:ea typeface="Cambria Math" panose="02040503050406030204" pitchFamily="18" charset="0"/>
                      </a:rPr>
                      <m:t>⊨</m:t>
                    </m:r>
                    <m:r>
                      <a:rPr lang="en-US" i="1">
                        <a:latin typeface="Cambria Math" charset="0"/>
                        <a:ea typeface="Cambria Math" panose="02040503050406030204" pitchFamily="18" charset="0"/>
                      </a:rPr>
                      <m:t>𝐸𝐺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Consider any execution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charset="0"/>
                        <a:ea typeface="Cambria Math" panose="02040503050406030204" pitchFamily="18" charset="0"/>
                      </a:rPr>
                      <m:t>𝑓𝑠𝑡𝑎𝑡𝑒</m:t>
                    </m:r>
                    <m:r>
                      <a:rPr lang="en-US" b="0" i="1" smtClean="0">
                        <a:latin typeface="Cambria Math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Obviously,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charset="0"/>
                        <a:ea typeface="Cambria Math" panose="02040503050406030204" pitchFamily="18" charset="0"/>
                      </a:rPr>
                      <m:t>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so,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is finite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can be written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is finite and every state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repeats infinitely many times.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be the states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0" smtClean="0">
                        <a:latin typeface="Cambria Math" charset="0"/>
                        <a:ea typeface="Cambria Math" panose="02040503050406030204" pitchFamily="18" charset="0"/>
                      </a:rPr>
                      <m:t>. 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Consider any two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states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we observe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⇄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 </m:t>
                    </m:r>
                  </m:oMath>
                </a14:m>
                <a:r>
                  <a:rPr lang="en-US" dirty="0"/>
                  <a:t>and 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SCC.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Consider (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charset="0"/>
                        <a:ea typeface="Cambria Math" panose="02040503050406030204" pitchFamily="18" charset="0"/>
                      </a:rPr>
                      <m:t>1)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  <a:ea typeface="Cambria Math" panose="02040503050406030204" pitchFamily="18" charset="0"/>
                      </a:rPr>
                      <m:t>and</m:t>
                    </m:r>
                    <m:r>
                      <a:rPr lang="en-US" b="0" i="0" smtClean="0">
                        <a:latin typeface="Cambria Math" charset="0"/>
                        <a:ea typeface="Cambria Math" panose="02040503050406030204" pitchFamily="18" charset="0"/>
                      </a:rPr>
                      <m:t> (2)</m:t>
                    </m:r>
                    <m:r>
                      <a:rPr lang="en-US" i="1">
                        <a:latin typeface="Cambria Math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We construct a path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charset="0"/>
                        <a:ea typeface="Cambria Math" panose="02040503050406030204" pitchFamily="18" charset="0"/>
                      </a:rPr>
                      <m:t>𝑓𝑠𝑡𝑎𝑡𝑒</m:t>
                    </m:r>
                    <m:r>
                      <a:rPr lang="en-US" i="1">
                        <a:latin typeface="Cambria Math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visits some states infinitely often.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3045" y="304801"/>
                <a:ext cx="11007969" cy="6285780"/>
              </a:xfrm>
              <a:blipFill>
                <a:blip r:embed="rId2"/>
                <a:stretch>
                  <a:fillRect l="-922" t="-1010" r="-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Slides </a:t>
            </a:r>
            <a:r>
              <a:rPr lang="de-DE"/>
              <a:t>by </a:t>
            </a:r>
            <a:r>
              <a:rPr lang="en-US"/>
              <a:t>Sayan Mitra</a:t>
            </a:r>
            <a:r>
              <a:rPr lang="de-DE"/>
              <a:t> mitras@illinois.edu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58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745856" y="166627"/>
                <a:ext cx="4607943" cy="670045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𝐶h𝑒𝑐𝑘𝐸𝐺</m:t>
                    </m:r>
                    <m:r>
                      <a:rPr lang="en-US" i="1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, </m:t>
                    </m:r>
                    <m:r>
                      <a:rPr lang="en-US" i="1">
                        <a:latin typeface="Cambria Math" charset="0"/>
                      </a:rPr>
                      <m:t>𝑄</m:t>
                    </m:r>
                    <m:r>
                      <a:rPr lang="en-US" i="1">
                        <a:latin typeface="Cambria Math" charset="0"/>
                      </a:rPr>
                      <m:t>,</m:t>
                    </m:r>
                    <m:r>
                      <a:rPr lang="en-US" i="1">
                        <a:latin typeface="Cambria Math" charset="0"/>
                      </a:rPr>
                      <m:t>𝑇</m:t>
                    </m:r>
                    <m:r>
                      <a:rPr lang="en-US" i="1">
                        <a:latin typeface="Cambria Math" charset="0"/>
                      </a:rPr>
                      <m:t>,</m:t>
                    </m:r>
                    <m:r>
                      <a:rPr lang="en-US" i="1">
                        <a:latin typeface="Cambria Math" charset="0"/>
                      </a:rPr>
                      <m:t>𝐿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745856" y="166627"/>
                <a:ext cx="4607943" cy="670045"/>
              </a:xfrm>
              <a:blipFill>
                <a:blip r:embed="rId2"/>
                <a:stretch>
                  <a:fillRect l="-1928" r="-2204" b="-24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1" y="579196"/>
                <a:ext cx="9210136" cy="5257800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None/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𝑄</m:t>
                    </m:r>
                    <m:r>
                      <a:rPr lang="en-US" sz="2400" b="0" i="1" smtClean="0">
                        <a:latin typeface="Cambria Math" charset="0"/>
                      </a:rPr>
                      <m:t>′=</m:t>
                    </m:r>
                    <m:d>
                      <m:dPr>
                        <m:begChr m:val="{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</a:rPr>
                          <m:t>𝑞</m:t>
                        </m:r>
                        <m:r>
                          <a:rPr lang="en-US" sz="2400" i="1">
                            <a:latin typeface="Cambria Math" charset="0"/>
                          </a:rPr>
                          <m:t>∈</m:t>
                        </m:r>
                        <m:r>
                          <a:rPr lang="en-US" sz="2400" i="1">
                            <a:latin typeface="Cambria Math" charset="0"/>
                          </a:rPr>
                          <m:t>𝑄</m:t>
                        </m:r>
                        <m:r>
                          <a:rPr lang="en-US" sz="2400" i="1">
                            <a:latin typeface="Cambria Math" charset="0"/>
                          </a:rPr>
                          <m:t> </m:t>
                        </m:r>
                      </m:e>
                    </m:d>
                    <m:r>
                      <a:rPr lang="en-US" sz="2400" i="1">
                        <a:latin typeface="Cambria Math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charset="0"/>
                      </a:rPr>
                      <m:t>∈</m:t>
                    </m:r>
                    <m:r>
                      <a:rPr lang="en-US" sz="2400" i="1">
                        <a:latin typeface="Cambria Math" charset="0"/>
                      </a:rPr>
                      <m:t>𝑙𝑎𝑏𝑒𝑙</m:t>
                    </m:r>
                    <m:r>
                      <a:rPr lang="en-US" sz="2400" i="1">
                        <a:latin typeface="Cambria Math" charset="0"/>
                      </a:rPr>
                      <m:t>(</m:t>
                    </m:r>
                    <m:r>
                      <a:rPr lang="en-US" sz="2400" i="1">
                        <a:latin typeface="Cambria Math" charset="0"/>
                      </a:rPr>
                      <m:t>𝑞</m:t>
                    </m:r>
                    <m:r>
                      <a:rPr lang="en-US" sz="2400" i="1">
                        <a:latin typeface="Cambria Math" charset="0"/>
                      </a:rPr>
                      <m:t>)}</m:t>
                    </m:r>
                  </m:oMath>
                </a14:m>
                <a:endParaRPr lang="en-US" sz="2400" dirty="0"/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None/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ℂ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be the set of nontrivial SCCs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⟨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𝑄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𝑇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charset="0"/>
                      </a:rPr>
                      <m:t>⟩</m:t>
                    </m:r>
                  </m:oMath>
                </a14:m>
                <a:endParaRPr lang="en-US" sz="2400" b="1" dirty="0"/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charset="0"/>
                        </a:rPr>
                        <m:t>𝑻</m:t>
                      </m:r>
                      <m:r>
                        <a:rPr lang="en-US" sz="2400" b="1" i="1" smtClean="0">
                          <a:latin typeface="Cambria Math" charset="0"/>
                        </a:rPr>
                        <m:t>= 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charset="0"/>
                            </a:rPr>
                            <m:t>∪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𝐶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sz="2400" b="1" i="1" smtClean="0">
                              <a:latin typeface="Cambria Math" charset="0"/>
                            </a:rPr>
                            <m:t>∈ </m:t>
                          </m:r>
                          <m:r>
                            <a:rPr lang="en-US" sz="24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ℂ</m:t>
                          </m:r>
                        </m:sub>
                      </m:sSub>
                      <m:d>
                        <m:dPr>
                          <m:begChr m:val="{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𝑞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 </m:t>
                          </m:r>
                        </m:e>
                      </m:d>
                      <m:r>
                        <a:rPr lang="en-US" sz="2400" b="0" i="1" smtClean="0">
                          <a:latin typeface="Cambria Math" charset="0"/>
                        </a:rPr>
                        <m:t>𝑞</m:t>
                      </m:r>
                      <m:r>
                        <a:rPr lang="en-US" sz="2400" b="0" i="1" smtClean="0">
                          <a:latin typeface="Cambria Math" charset="0"/>
                        </a:rPr>
                        <m:t>∈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None/>
                </a:pPr>
                <a:r>
                  <a:rPr lang="en-US" sz="2400" dirty="0"/>
                  <a:t>for each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𝑞</m:t>
                    </m:r>
                    <m:r>
                      <a:rPr lang="en-US" sz="2400" i="1">
                        <a:latin typeface="Cambria Math" charset="0"/>
                      </a:rPr>
                      <m:t>∈</m:t>
                    </m:r>
                    <m:r>
                      <a:rPr lang="en-US" sz="2400" b="1" i="1" smtClean="0">
                        <a:latin typeface="Cambria Math" charset="0"/>
                      </a:rPr>
                      <m:t>𝑻</m:t>
                    </m:r>
                  </m:oMath>
                </a14:m>
                <a:endParaRPr lang="en-US" sz="2400" b="1" dirty="0"/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None/>
                </a:pPr>
                <a:r>
                  <a:rPr lang="en-US" sz="2400" dirty="0"/>
                  <a:t>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𝑙𝑎𝑏𝑒𝑙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</a:rPr>
                          <m:t>𝑞</m:t>
                        </m:r>
                      </m:e>
                    </m:d>
                    <m:r>
                      <a:rPr lang="en-US" sz="2400" i="1">
                        <a:latin typeface="Cambria Math" charset="0"/>
                      </a:rPr>
                      <m:t>≔</m:t>
                    </m:r>
                    <m:r>
                      <a:rPr lang="en-US" sz="2400" i="1">
                        <a:latin typeface="Cambria Math" charset="0"/>
                      </a:rPr>
                      <m:t>𝑙𝑎𝑏𝑒𝑙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</a:rPr>
                          <m:t>𝑞</m:t>
                        </m:r>
                      </m:e>
                    </m:d>
                    <m:r>
                      <a:rPr lang="en-US" sz="2400" i="1">
                        <a:latin typeface="Cambria Math" charset="0"/>
                      </a:rPr>
                      <m:t>∪{</m:t>
                    </m:r>
                    <m:r>
                      <a:rPr lang="en-US" sz="2400" i="1">
                        <a:latin typeface="Cambria Math" charset="0"/>
                      </a:rPr>
                      <m:t>𝐸𝐺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charset="0"/>
                      </a:rPr>
                      <m:t>}</m:t>
                    </m:r>
                  </m:oMath>
                </a14:m>
                <a:endParaRPr lang="en-US" sz="2400" i="1" dirty="0">
                  <a:latin typeface="Cambria Math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None/>
                </a:pPr>
                <a:r>
                  <a:rPr lang="en-US" sz="2400" dirty="0"/>
                  <a:t>while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charset="0"/>
                      </a:rPr>
                      <m:t>𝑻</m:t>
                    </m:r>
                    <m:r>
                      <a:rPr lang="en-US" sz="2400" i="1">
                        <a:latin typeface="Cambria Math" charset="0"/>
                      </a:rPr>
                      <m:t>≠∅ </m:t>
                    </m:r>
                  </m:oMath>
                </a14:m>
                <a:endParaRPr lang="en-US" sz="2400" dirty="0"/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None/>
                </a:pPr>
                <a:r>
                  <a:rPr lang="en-US" sz="2400" dirty="0"/>
                  <a:t>   for each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𝑞</m:t>
                    </m:r>
                    <m:r>
                      <a:rPr lang="en-US" sz="2400" i="1">
                        <a:latin typeface="Cambria Math" charset="0"/>
                      </a:rPr>
                      <m:t>′∈</m:t>
                    </m:r>
                    <m:r>
                      <a:rPr lang="en-US" sz="2400" b="1" i="1" smtClean="0">
                        <a:latin typeface="Cambria Math" charset="0"/>
                      </a:rPr>
                      <m:t>𝑻</m:t>
                    </m:r>
                  </m:oMath>
                </a14:m>
                <a:endParaRPr lang="en-US" sz="2400" b="1" dirty="0"/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None/>
                </a:pPr>
                <a:r>
                  <a:rPr lang="en-US" sz="2400" dirty="0"/>
                  <a:t>  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charset="0"/>
                      </a:rPr>
                      <m:t>𝑻</m:t>
                    </m:r>
                    <m:r>
                      <a:rPr lang="en-US" sz="2400" i="1">
                        <a:latin typeface="Cambria Math" charset="0"/>
                      </a:rPr>
                      <m:t>≔</m:t>
                    </m:r>
                    <m:r>
                      <a:rPr lang="en-US" sz="2400" b="1" i="1" smtClean="0">
                        <a:latin typeface="Cambria Math" charset="0"/>
                      </a:rPr>
                      <m:t>𝑻</m:t>
                    </m:r>
                    <m:r>
                      <a:rPr lang="en-US" sz="2400" i="1">
                        <a:latin typeface="Cambria Math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sz="2400" i="1">
                                <a:latin typeface="Cambria Math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None/>
                </a:pPr>
                <a:r>
                  <a:rPr lang="en-US" sz="2400" dirty="0"/>
                  <a:t>      for each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𝑞</m:t>
                    </m:r>
                    <m:r>
                      <a:rPr lang="en-US" sz="2400" b="0" i="1" smtClean="0">
                        <a:latin typeface="Cambria Math" charset="0"/>
                      </a:rPr>
                      <m:t>′</m:t>
                    </m:r>
                    <m:r>
                      <a:rPr lang="en-US" sz="2400" i="1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𝑄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𝑞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∈</m:t>
                    </m:r>
                    <m:r>
                      <a:rPr lang="en-US" sz="2400" b="0" i="1" smtClean="0">
                        <a:latin typeface="Cambria Math" charset="0"/>
                      </a:rPr>
                      <m:t>𝑇</m:t>
                    </m:r>
                    <m:r>
                      <a:rPr lang="en-US" sz="2400" b="0" i="1" smtClean="0">
                        <a:latin typeface="Cambria Math" charset="0"/>
                      </a:rPr>
                      <m:t>′</m:t>
                    </m:r>
                  </m:oMath>
                </a14:m>
                <a:endParaRPr lang="en-US" sz="2400" dirty="0"/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None/>
                </a:pPr>
                <a:r>
                  <a:rPr lang="en-US" sz="2400" dirty="0"/>
                  <a:t>        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charset="0"/>
                      </a:rPr>
                      <m:t>E</m:t>
                    </m:r>
                    <m:r>
                      <a:rPr lang="en-US" sz="2400" b="0" i="1" smtClean="0">
                        <a:latin typeface="Cambria Math" charset="0"/>
                      </a:rPr>
                      <m:t>𝐺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∉</m:t>
                    </m:r>
                    <m:r>
                      <a:rPr lang="en-US" sz="2400" i="1">
                        <a:latin typeface="Cambria Math" charset="0"/>
                      </a:rPr>
                      <m:t>𝑙𝑎𝑏𝑒𝑙</m:t>
                    </m:r>
                    <m:r>
                      <a:rPr lang="en-US" sz="2400" i="1">
                        <a:latin typeface="Cambria Math" charset="0"/>
                      </a:rPr>
                      <m:t>(</m:t>
                    </m:r>
                    <m:r>
                      <a:rPr lang="en-US" sz="2400" i="1">
                        <a:latin typeface="Cambria Math" charset="0"/>
                      </a:rPr>
                      <m:t>𝑞</m:t>
                    </m:r>
                    <m:r>
                      <a:rPr lang="en-US" sz="2400" b="0" i="1" smtClean="0">
                        <a:latin typeface="Cambria Math" charset="0"/>
                      </a:rPr>
                      <m:t>′</m:t>
                    </m:r>
                    <m:r>
                      <a:rPr lang="en-US" sz="2400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/>
                  <a:t> then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None/>
                </a:pPr>
                <a:r>
                  <a:rPr lang="en-US" sz="2400" dirty="0"/>
                  <a:t>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𝑙𝑎𝑏𝑒𝑙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</a:rPr>
                          <m:t>𝑞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′</m:t>
                        </m:r>
                      </m:e>
                    </m:d>
                    <m:r>
                      <a:rPr lang="en-US" sz="2400" i="1">
                        <a:latin typeface="Cambria Math" charset="0"/>
                      </a:rPr>
                      <m:t>≔</m:t>
                    </m:r>
                    <m:r>
                      <a:rPr lang="en-US" sz="2400" i="1">
                        <a:latin typeface="Cambria Math" charset="0"/>
                      </a:rPr>
                      <m:t>𝑙𝑎𝑏𝑒𝑙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i="1">
                        <a:latin typeface="Cambria Math" charset="0"/>
                      </a:rPr>
                      <m:t>∪{</m:t>
                    </m:r>
                    <m:r>
                      <a:rPr lang="en-US" sz="2400" i="1">
                        <a:latin typeface="Cambria Math" charset="0"/>
                      </a:rPr>
                      <m:t>𝐸𝐺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charset="0"/>
                      </a:rPr>
                      <m:t>}</m:t>
                    </m:r>
                  </m:oMath>
                </a14:m>
                <a:endParaRPr lang="en-US" sz="2400" dirty="0"/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None/>
                </a:pPr>
                <a:r>
                  <a:rPr lang="en-US" sz="2400" dirty="0"/>
                  <a:t>	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charset="0"/>
                      </a:rPr>
                      <m:t>𝑻</m:t>
                    </m:r>
                    <m:r>
                      <a:rPr lang="en-US" sz="2400" i="1">
                        <a:latin typeface="Cambria Math" charset="0"/>
                      </a:rPr>
                      <m:t>≔</m:t>
                    </m:r>
                    <m:r>
                      <a:rPr lang="en-US" sz="2400" b="1" i="1" smtClean="0">
                        <a:latin typeface="Cambria Math" charset="0"/>
                      </a:rPr>
                      <m:t>𝑻</m:t>
                    </m:r>
                    <m:r>
                      <a:rPr lang="en-US" sz="2400" i="1">
                        <a:latin typeface="Cambria Math" charset="0"/>
                      </a:rPr>
                      <m:t>∪{</m:t>
                    </m:r>
                    <m:r>
                      <a:rPr lang="en-US" sz="2400" i="1">
                        <a:latin typeface="Cambria Math" charset="0"/>
                      </a:rPr>
                      <m:t>𝑞</m:t>
                    </m:r>
                    <m:r>
                      <a:rPr lang="en-US" sz="2400" i="1">
                        <a:latin typeface="Cambria Math" charset="0"/>
                      </a:rPr>
                      <m:t>}</m:t>
                    </m:r>
                  </m:oMath>
                </a14:m>
                <a:endParaRPr lang="en-US" sz="2400" b="1" dirty="0">
                  <a:solidFill>
                    <a:srgbClr val="00B0F0"/>
                  </a:solidFill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None/>
                </a:pPr>
                <a:r>
                  <a:rPr lang="en-US" sz="2400" b="1" dirty="0">
                    <a:solidFill>
                      <a:srgbClr val="00B0F0"/>
                    </a:solidFill>
                  </a:rPr>
                  <a:t>Proposition. </a:t>
                </a:r>
                <a:r>
                  <a:rPr lang="en-US" sz="2400" dirty="0"/>
                  <a:t>For any state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𝑙𝑎𝑏𝑒𝑙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</a:rPr>
                          <m:t>𝑞</m:t>
                        </m:r>
                      </m:e>
                    </m:d>
                    <m:r>
                      <a:rPr lang="en-US" sz="2400" i="1">
                        <a:latin typeface="Cambria Math" charset="0"/>
                      </a:rPr>
                      <m:t>∋</m:t>
                    </m:r>
                    <m:r>
                      <a:rPr lang="en-US" sz="2400" i="1">
                        <a:latin typeface="Cambria Math" charset="0"/>
                      </a:rPr>
                      <m:t>𝐸𝐺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iff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𝑞</m:t>
                    </m:r>
                    <m:r>
                      <a:rPr lang="en-US" sz="2400" i="1">
                        <a:latin typeface="Cambria Math" charset="0"/>
                      </a:rPr>
                      <m:t>⊨</m:t>
                    </m:r>
                    <m:r>
                      <a:rPr lang="en-US" sz="2400" i="1">
                        <a:latin typeface="Cambria Math" charset="0"/>
                      </a:rPr>
                      <m:t>𝐸𝐺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None/>
                </a:pPr>
                <a:r>
                  <a:rPr lang="en-US" sz="2400" b="1" dirty="0">
                    <a:solidFill>
                      <a:srgbClr val="00B0F0"/>
                    </a:solidFill>
                  </a:rPr>
                  <a:t>Proposition. </a:t>
                </a:r>
                <a:r>
                  <a:rPr lang="en-US" sz="2400" dirty="0"/>
                  <a:t>Finite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𝑄</m:t>
                    </m:r>
                  </m:oMath>
                </a14:m>
                <a:r>
                  <a:rPr lang="en-US" sz="2400" dirty="0"/>
                  <a:t> therefore terminates and in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𝑄</m:t>
                            </m:r>
                          </m:e>
                        </m:d>
                        <m:r>
                          <a:rPr lang="en-US" sz="2400" i="1">
                            <a:latin typeface="Cambria Math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𝑇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/>
                  <a:t> steps.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None/>
                </a:pPr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579196"/>
                <a:ext cx="9210136" cy="5257800"/>
              </a:xfrm>
              <a:blipFill>
                <a:blip r:embed="rId3"/>
                <a:stretch>
                  <a:fillRect l="-1102" t="-723" b="-13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Slides </a:t>
            </a:r>
            <a:r>
              <a:rPr lang="de-DE"/>
              <a:t>by </a:t>
            </a:r>
            <a:r>
              <a:rPr lang="en-US"/>
              <a:t>Sayan Mitra</a:t>
            </a:r>
            <a:r>
              <a:rPr lang="de-DE"/>
              <a:t> mitras@illinois.edu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32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4550"/>
          </a:xfrm>
        </p:spPr>
        <p:txBody>
          <a:bodyPr/>
          <a:lstStyle/>
          <a:p>
            <a:r>
              <a:rPr lang="en-US" dirty="0"/>
              <a:t>Putting it all together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6957834"/>
                  </p:ext>
                </p:extLst>
              </p:nvPr>
            </p:nvGraphicFramePr>
            <p:xfrm>
              <a:off x="809585" y="2452350"/>
              <a:ext cx="10393392" cy="3108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11801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2753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indent="0">
                            <a:buFont typeface="+mj-lt"/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US" sz="2400" i="1" smtClean="0">
                                  <a:latin typeface="Cambria Math" charset="0"/>
                                </a:rPr>
                                <m:t>𝑓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𝑝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,</m:t>
                              </m:r>
                            </m:oMath>
                          </a14:m>
                          <a:r>
                            <a:rPr lang="en-US" sz="2400" b="0" dirty="0"/>
                            <a:t> </a:t>
                          </a:r>
                          <a:endParaRPr lang="en-US" sz="2400" i="1" dirty="0">
                            <a:latin typeface="Cambria Math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/>
                            <a:t>for some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𝑝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𝐴𝑃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,</m:t>
                              </m:r>
                            </m:oMath>
                          </a14:m>
                          <a:r>
                            <a:rPr lang="en-US" sz="2400" b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dirty="0" smtClean="0">
                                  <a:latin typeface="Cambria Math" charset="0"/>
                                </a:rPr>
                                <m:t>∀</m:t>
                              </m:r>
                              <m:r>
                                <a:rPr lang="en-US" sz="2400" b="0" i="1" dirty="0" smtClean="0">
                                  <a:latin typeface="Cambria Math" charset="0"/>
                                </a:rPr>
                                <m:t>𝑞</m:t>
                              </m:r>
                              <m:r>
                                <a:rPr lang="en-US" sz="2400" b="0" i="1" dirty="0" smtClean="0">
                                  <a:latin typeface="Cambria Math" charset="0"/>
                                </a:rPr>
                                <m:t>, </m:t>
                              </m:r>
                              <m:r>
                                <a:rPr lang="en-US" sz="2400" b="0" i="1" dirty="0" smtClean="0">
                                  <a:latin typeface="Cambria Math" charset="0"/>
                                </a:rPr>
                                <m:t>𝑙𝑎𝑏𝑒𝑙</m:t>
                              </m:r>
                              <m:d>
                                <m:d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dirty="0" smtClean="0">
                                      <a:latin typeface="Cambria Math" charset="0"/>
                                    </a:rPr>
                                    <m:t>𝑞</m:t>
                                  </m:r>
                                </m:e>
                              </m:d>
                              <m:r>
                                <a:rPr lang="en-US" sz="2400" b="0" i="1" dirty="0" smtClean="0">
                                  <a:latin typeface="Cambria Math" charset="0"/>
                                </a:rPr>
                                <m:t>≔</m:t>
                              </m:r>
                              <m:r>
                                <a:rPr lang="en-US" sz="2400" b="0" i="1" dirty="0" smtClean="0">
                                  <a:latin typeface="Cambria Math" charset="0"/>
                                </a:rPr>
                                <m:t>𝑙𝑎𝑏𝑒𝑙</m:t>
                              </m:r>
                              <m:d>
                                <m:d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dirty="0" smtClean="0">
                                      <a:latin typeface="Cambria Math" charset="0"/>
                                    </a:rPr>
                                    <m:t>𝑞</m:t>
                                  </m:r>
                                </m:e>
                              </m:d>
                              <m:r>
                                <a:rPr lang="en-US" sz="2400" b="0" i="1" dirty="0" smtClean="0">
                                  <a:latin typeface="Cambria Math" charset="0"/>
                                </a:rPr>
                                <m:t>∪{</m:t>
                              </m:r>
                              <m:r>
                                <a:rPr lang="en-US" sz="2400" b="0" i="1" dirty="0" smtClean="0">
                                  <a:latin typeface="Cambria Math" charset="0"/>
                                </a:rPr>
                                <m:t>𝑝</m:t>
                              </m:r>
                              <m:r>
                                <a:rPr lang="en-US" sz="2400" b="0" i="1" dirty="0" smtClean="0">
                                  <a:latin typeface="Cambria Math" charset="0"/>
                                </a:rPr>
                                <m:t>}</m:t>
                              </m:r>
                            </m:oMath>
                          </a14:m>
                          <a:endParaRPr lang="en-US" sz="2400" b="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indent="0">
                            <a:buFont typeface="+mj-lt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latin typeface="Cambria Math" charset="0"/>
                                  </a:rPr>
                                  <m:t>𝑓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=¬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if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∉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𝑙𝑎𝑏𝑒𝑙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𝑞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400" dirty="0"/>
                            <a:t> then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𝑙𝑎𝑏𝑒𝑙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𝑞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≔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𝑙𝑎𝑏𝑒𝑙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𝑞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∪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𝑓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indent="0">
                            <a:buFont typeface="+mj-lt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latin typeface="Cambria Math" charset="0"/>
                                  </a:rPr>
                                  <m:t>𝑓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∧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if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𝑙𝑎𝑏𝑒𝑙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𝑞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400" dirty="0"/>
                            <a:t> then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𝑙𝑎𝑏𝑒𝑙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𝑞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≔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𝑙𝑎𝑏𝑒𝑙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𝑞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∪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𝑓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indent="0">
                            <a:buFont typeface="+mj-lt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latin typeface="Cambria Math" charset="0"/>
                                  </a:rPr>
                                  <m:t>𝑓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𝐸𝑋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if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0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∃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1" smtClean="0">
                                  <a:latin typeface="Cambria Math" charset="0"/>
                                </a:rPr>
                                <m:t>Q</m:t>
                              </m:r>
                            </m:oMath>
                          </a14:m>
                          <a:r>
                            <a:rPr lang="en-US" sz="2400" dirty="0"/>
                            <a:t> such that</a:t>
                          </a:r>
                          <a:r>
                            <a:rPr lang="en-US" sz="2400" baseline="0" dirty="0"/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𝑞</m:t>
                                  </m:r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charset="0"/>
                                        </a:rPr>
                                        <m:t>𝑞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𝑇</m:t>
                              </m:r>
                            </m:oMath>
                          </a14:m>
                          <a:r>
                            <a:rPr lang="en-US" sz="2400" dirty="0"/>
                            <a:t> and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𝑙𝑎𝑏𝑒𝑙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charset="0"/>
                                        </a:rPr>
                                        <m:t>𝑞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en-US" sz="2400" dirty="0"/>
                            <a:t> then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𝑙𝑎𝑏𝑒𝑙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𝑞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≔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𝑙𝑎𝑏𝑒𝑙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𝑞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∪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𝑓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indent="0">
                            <a:buFont typeface="+mj-lt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latin typeface="Cambria Math" charset="0"/>
                                  </a:rPr>
                                  <m:t>𝑓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𝐸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𝑈</m:t>
                                    </m:r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𝐶h𝑒𝑐𝑘𝐸𝑈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𝑄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𝑇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𝐿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latin typeface="Cambria Math" charset="0"/>
                                  </a:rPr>
                                  <m:t>𝑓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𝐸𝐺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𝐶h𝑒𝑐𝑘𝐸𝐺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, 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𝑄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𝑇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𝐿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6957834"/>
                  </p:ext>
                </p:extLst>
              </p:nvPr>
            </p:nvGraphicFramePr>
            <p:xfrm>
              <a:off x="809585" y="2452350"/>
              <a:ext cx="10393392" cy="3108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11801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2753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8333" r="-233333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2857" t="-8333" b="-6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108333" r="-233333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2857" t="-108333" b="-5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208333" r="-233333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2857" t="-208333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170769" r="-233333" b="-12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2857" t="-170769" b="-121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488889" r="-233333" b="-119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2857" t="-488889" b="-1194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588889" r="-233333" b="-19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2857" t="-588889" b="-194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424991" y="1252239"/>
                <a:ext cx="11162580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/>
                  <a:t>Explicit model checking algorithm input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 sz="3200" i="1">
                        <a:latin typeface="Cambria Math" charset="0"/>
                        <a:ea typeface="Cambria Math" panose="02040503050406030204" pitchFamily="18" charset="0"/>
                      </a:rPr>
                      <m:t>⊨</m:t>
                    </m:r>
                    <m:r>
                      <a:rPr lang="en-US" sz="2800" i="1">
                        <a:latin typeface="Cambria Math" charset="0"/>
                      </a:rPr>
                      <m:t>𝑓</m:t>
                    </m:r>
                    <m:r>
                      <a:rPr lang="en-US" sz="2800" i="1">
                        <a:latin typeface="Cambria Math" charset="0"/>
                      </a:rPr>
                      <m:t>?</m:t>
                    </m:r>
                  </m:oMath>
                </a14:m>
                <a:endParaRPr lang="en-US" sz="3200" dirty="0"/>
              </a:p>
              <a:p>
                <a:r>
                  <a:rPr lang="en-US" sz="3200" dirty="0"/>
                  <a:t>Structural induction over CTL formula</a:t>
                </a:r>
                <a:endParaRPr lang="en-US" sz="3200" i="1" dirty="0">
                  <a:latin typeface="Cambria Math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91" y="1252239"/>
                <a:ext cx="11162580" cy="1077218"/>
              </a:xfrm>
              <a:prstGeom prst="rect">
                <a:avLst/>
              </a:prstGeom>
              <a:blipFill>
                <a:blip r:embed="rId3"/>
                <a:stretch>
                  <a:fillRect l="-1364" t="-6977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91220" y="5684203"/>
                <a:ext cx="1178224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00B0F0"/>
                    </a:solidFill>
                  </a:rPr>
                  <a:t>Proposition. </a:t>
                </a:r>
                <a:r>
                  <a:rPr lang="en-US" sz="2800" dirty="0"/>
                  <a:t>Overall complexity of CTL model checkign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𝑂</m:t>
                    </m:r>
                    <m:r>
                      <a:rPr lang="en-US" sz="2800" i="1">
                        <a:latin typeface="Cambria Math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charset="0"/>
                          </a:rPr>
                          <m:t>𝑓</m:t>
                        </m:r>
                      </m:e>
                    </m:d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charset="0"/>
                              </a:rPr>
                              <m:t>𝑄</m:t>
                            </m:r>
                          </m:e>
                        </m:d>
                        <m:r>
                          <a:rPr lang="en-US" sz="2800" i="1">
                            <a:latin typeface="Cambria Math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charset="0"/>
                              </a:rPr>
                              <m:t>𝑇</m:t>
                            </m:r>
                          </m:e>
                        </m:d>
                      </m:e>
                    </m:d>
                    <m:r>
                      <a:rPr lang="en-US" sz="2800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800" dirty="0"/>
                  <a:t> steps.</a:t>
                </a: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20" y="5684203"/>
                <a:ext cx="11782244" cy="523220"/>
              </a:xfrm>
              <a:prstGeom prst="rect">
                <a:avLst/>
              </a:prstGeom>
              <a:blipFill>
                <a:blip r:embed="rId4"/>
                <a:stretch>
                  <a:fillRect l="-1076" t="-11905" r="-108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Slides </a:t>
            </a:r>
            <a:r>
              <a:rPr lang="de-DE"/>
              <a:t>by </a:t>
            </a:r>
            <a:r>
              <a:rPr lang="en-US"/>
              <a:t>Sayan Mitra</a:t>
            </a:r>
            <a:r>
              <a:rPr lang="de-DE"/>
              <a:t> mitras@illinois.edu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8403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276604" y="475014"/>
            <a:ext cx="1306285" cy="131816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  <a:p>
            <a:pPr algn="ctr"/>
            <a:r>
              <a:rPr lang="en-US" sz="1400" dirty="0"/>
              <a:t>!Start</a:t>
            </a:r>
          </a:p>
          <a:p>
            <a:pPr algn="ctr"/>
            <a:r>
              <a:rPr lang="en-US" sz="1400" dirty="0"/>
              <a:t>!Close</a:t>
            </a:r>
          </a:p>
          <a:p>
            <a:pPr algn="ctr"/>
            <a:r>
              <a:rPr lang="en-US" sz="1400" dirty="0"/>
              <a:t>!Heat </a:t>
            </a:r>
          </a:p>
          <a:p>
            <a:pPr algn="ctr"/>
            <a:r>
              <a:rPr lang="en-US" sz="1400" dirty="0"/>
              <a:t>!Error</a:t>
            </a:r>
          </a:p>
        </p:txBody>
      </p:sp>
      <p:sp>
        <p:nvSpPr>
          <p:cNvPr id="5" name="Oval 4"/>
          <p:cNvSpPr/>
          <p:nvPr/>
        </p:nvSpPr>
        <p:spPr>
          <a:xfrm>
            <a:off x="2483923" y="2598718"/>
            <a:ext cx="1306285" cy="131816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r>
              <a:rPr lang="en-US" sz="1400" dirty="0"/>
              <a:t>Start</a:t>
            </a:r>
          </a:p>
          <a:p>
            <a:pPr algn="ctr"/>
            <a:r>
              <a:rPr lang="en-US" sz="1400" dirty="0"/>
              <a:t>!Close</a:t>
            </a:r>
          </a:p>
          <a:p>
            <a:pPr algn="ctr"/>
            <a:r>
              <a:rPr lang="en-US" sz="1400" dirty="0"/>
              <a:t>!Heat </a:t>
            </a:r>
          </a:p>
          <a:p>
            <a:pPr algn="ctr"/>
            <a:r>
              <a:rPr lang="en-US" sz="1400" dirty="0"/>
              <a:t>Error</a:t>
            </a:r>
          </a:p>
        </p:txBody>
      </p:sp>
      <p:sp>
        <p:nvSpPr>
          <p:cNvPr id="6" name="Oval 5"/>
          <p:cNvSpPr/>
          <p:nvPr/>
        </p:nvSpPr>
        <p:spPr>
          <a:xfrm>
            <a:off x="5276603" y="2598717"/>
            <a:ext cx="1306285" cy="131816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  <a:p>
            <a:pPr algn="ctr"/>
            <a:r>
              <a:rPr lang="en-US" sz="1400" dirty="0"/>
              <a:t>! Start</a:t>
            </a:r>
          </a:p>
          <a:p>
            <a:pPr algn="ctr"/>
            <a:r>
              <a:rPr lang="en-US" sz="1400" dirty="0"/>
              <a:t>Close</a:t>
            </a:r>
          </a:p>
          <a:p>
            <a:pPr algn="ctr"/>
            <a:r>
              <a:rPr lang="en-US" sz="1400" dirty="0"/>
              <a:t>!Heat </a:t>
            </a:r>
          </a:p>
          <a:p>
            <a:pPr algn="ctr"/>
            <a:r>
              <a:rPr lang="en-US" sz="1400" dirty="0"/>
              <a:t>!Error</a:t>
            </a:r>
          </a:p>
        </p:txBody>
      </p:sp>
      <p:sp>
        <p:nvSpPr>
          <p:cNvPr id="7" name="Oval 6"/>
          <p:cNvSpPr/>
          <p:nvPr/>
        </p:nvSpPr>
        <p:spPr>
          <a:xfrm>
            <a:off x="8069283" y="2662051"/>
            <a:ext cx="1306285" cy="131816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  <a:p>
            <a:pPr algn="ctr"/>
            <a:r>
              <a:rPr lang="en-US" sz="1400" dirty="0"/>
              <a:t>!Start</a:t>
            </a:r>
          </a:p>
          <a:p>
            <a:pPr algn="ctr"/>
            <a:r>
              <a:rPr lang="en-US" sz="1400" dirty="0"/>
              <a:t>Close</a:t>
            </a:r>
          </a:p>
          <a:p>
            <a:pPr algn="ctr"/>
            <a:r>
              <a:rPr lang="en-US" sz="1400" dirty="0"/>
              <a:t>Heat </a:t>
            </a:r>
          </a:p>
          <a:p>
            <a:pPr algn="ctr"/>
            <a:r>
              <a:rPr lang="en-US" sz="1400" dirty="0"/>
              <a:t>!Error</a:t>
            </a:r>
          </a:p>
        </p:txBody>
      </p:sp>
      <p:sp>
        <p:nvSpPr>
          <p:cNvPr id="8" name="Oval 7"/>
          <p:cNvSpPr/>
          <p:nvPr/>
        </p:nvSpPr>
        <p:spPr>
          <a:xfrm>
            <a:off x="5262748" y="4722420"/>
            <a:ext cx="1306285" cy="131816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  <a:p>
            <a:pPr algn="ctr"/>
            <a:r>
              <a:rPr lang="en-US" sz="1400" dirty="0"/>
              <a:t>Start</a:t>
            </a:r>
          </a:p>
          <a:p>
            <a:pPr algn="ctr"/>
            <a:r>
              <a:rPr lang="en-US" sz="1400" dirty="0"/>
              <a:t>Close</a:t>
            </a:r>
          </a:p>
          <a:p>
            <a:pPr algn="ctr"/>
            <a:r>
              <a:rPr lang="en-US" sz="1400" dirty="0"/>
              <a:t>!Heat </a:t>
            </a:r>
          </a:p>
          <a:p>
            <a:pPr algn="ctr"/>
            <a:r>
              <a:rPr lang="en-US" sz="1400" dirty="0"/>
              <a:t>!Error</a:t>
            </a:r>
          </a:p>
        </p:txBody>
      </p:sp>
      <p:sp>
        <p:nvSpPr>
          <p:cNvPr id="9" name="Oval 8"/>
          <p:cNvSpPr/>
          <p:nvPr/>
        </p:nvSpPr>
        <p:spPr>
          <a:xfrm>
            <a:off x="2483922" y="4722419"/>
            <a:ext cx="1306285" cy="131816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  <a:p>
            <a:pPr algn="ctr"/>
            <a:r>
              <a:rPr lang="en-US" sz="1400" dirty="0"/>
              <a:t>Start</a:t>
            </a:r>
          </a:p>
          <a:p>
            <a:pPr algn="ctr"/>
            <a:r>
              <a:rPr lang="en-US" sz="1400" dirty="0"/>
              <a:t>Close</a:t>
            </a:r>
          </a:p>
          <a:p>
            <a:pPr algn="ctr"/>
            <a:r>
              <a:rPr lang="en-US" sz="1400" dirty="0"/>
              <a:t>!Heat </a:t>
            </a:r>
          </a:p>
          <a:p>
            <a:pPr algn="ctr"/>
            <a:r>
              <a:rPr lang="en-US" sz="1400" dirty="0"/>
              <a:t>Error</a:t>
            </a:r>
          </a:p>
        </p:txBody>
      </p:sp>
      <p:sp>
        <p:nvSpPr>
          <p:cNvPr id="10" name="Oval 9"/>
          <p:cNvSpPr/>
          <p:nvPr/>
        </p:nvSpPr>
        <p:spPr>
          <a:xfrm>
            <a:off x="8069282" y="4722418"/>
            <a:ext cx="1306285" cy="131816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  <a:p>
            <a:pPr algn="ctr"/>
            <a:r>
              <a:rPr lang="en-US" sz="1400" dirty="0"/>
              <a:t>Start</a:t>
            </a:r>
          </a:p>
          <a:p>
            <a:pPr algn="ctr"/>
            <a:r>
              <a:rPr lang="en-US" sz="1400" dirty="0"/>
              <a:t>Close</a:t>
            </a:r>
          </a:p>
          <a:p>
            <a:pPr algn="ctr"/>
            <a:r>
              <a:rPr lang="en-US" sz="1400" dirty="0"/>
              <a:t>Heat </a:t>
            </a:r>
          </a:p>
          <a:p>
            <a:pPr algn="ctr"/>
            <a:r>
              <a:rPr lang="en-US" sz="1400" dirty="0"/>
              <a:t>!Error</a:t>
            </a:r>
          </a:p>
        </p:txBody>
      </p:sp>
      <p:cxnSp>
        <p:nvCxnSpPr>
          <p:cNvPr id="12" name="Straight Arrow Connector 11"/>
          <p:cNvCxnSpPr>
            <a:stCxn id="4" idx="2"/>
            <a:endCxn id="5" idx="0"/>
          </p:cNvCxnSpPr>
          <p:nvPr/>
        </p:nvCxnSpPr>
        <p:spPr>
          <a:xfrm flipH="1">
            <a:off x="3137065" y="1134095"/>
            <a:ext cx="2139538" cy="14646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404760" y="1600134"/>
            <a:ext cx="1" cy="11916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0"/>
            <a:endCxn id="4" idx="6"/>
          </p:cNvCxnSpPr>
          <p:nvPr/>
        </p:nvCxnSpPr>
        <p:spPr>
          <a:xfrm flipH="1" flipV="1">
            <a:off x="6582889" y="1134094"/>
            <a:ext cx="2139537" cy="15279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016049" y="1423842"/>
            <a:ext cx="1145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/>
              <a:t>Start oven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7472004" y="1423842"/>
            <a:ext cx="119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Open door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441771" y="2078963"/>
            <a:ext cx="118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Close door</a:t>
            </a:r>
          </a:p>
        </p:txBody>
      </p:sp>
      <p:cxnSp>
        <p:nvCxnSpPr>
          <p:cNvPr id="23" name="Straight Arrow Connector 22"/>
          <p:cNvCxnSpPr>
            <a:stCxn id="6" idx="1"/>
            <a:endCxn id="4" idx="3"/>
          </p:cNvCxnSpPr>
          <p:nvPr/>
        </p:nvCxnSpPr>
        <p:spPr>
          <a:xfrm flipV="1">
            <a:off x="5467904" y="1600134"/>
            <a:ext cx="1" cy="11916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095218" y="2078963"/>
            <a:ext cx="1194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Open door</a:t>
            </a:r>
          </a:p>
        </p:txBody>
      </p:sp>
      <p:cxnSp>
        <p:nvCxnSpPr>
          <p:cNvPr id="27" name="Straight Arrow Connector 26"/>
          <p:cNvCxnSpPr>
            <a:stCxn id="6" idx="4"/>
            <a:endCxn id="8" idx="0"/>
          </p:cNvCxnSpPr>
          <p:nvPr/>
        </p:nvCxnSpPr>
        <p:spPr>
          <a:xfrm flipH="1">
            <a:off x="5915891" y="3916877"/>
            <a:ext cx="13855" cy="8055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010102" y="4134982"/>
            <a:ext cx="1145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/>
              <a:t>Start oven</a:t>
            </a:r>
            <a:endParaRPr lang="en-US" dirty="0"/>
          </a:p>
        </p:txBody>
      </p:sp>
      <p:cxnSp>
        <p:nvCxnSpPr>
          <p:cNvPr id="32" name="Straight Arrow Connector 31"/>
          <p:cNvCxnSpPr>
            <a:stCxn id="8" idx="6"/>
            <a:endCxn id="10" idx="2"/>
          </p:cNvCxnSpPr>
          <p:nvPr/>
        </p:nvCxnSpPr>
        <p:spPr>
          <a:xfrm flipV="1">
            <a:off x="6569033" y="5381498"/>
            <a:ext cx="1500249" cy="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0" idx="0"/>
            <a:endCxn id="7" idx="4"/>
          </p:cNvCxnSpPr>
          <p:nvPr/>
        </p:nvCxnSpPr>
        <p:spPr>
          <a:xfrm flipV="1">
            <a:off x="8722425" y="3980211"/>
            <a:ext cx="1" cy="7422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7" idx="2"/>
            <a:endCxn id="6" idx="6"/>
          </p:cNvCxnSpPr>
          <p:nvPr/>
        </p:nvCxnSpPr>
        <p:spPr>
          <a:xfrm flipH="1" flipV="1">
            <a:off x="6582888" y="3257797"/>
            <a:ext cx="1486395" cy="633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6798180" y="4948833"/>
            <a:ext cx="1000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Warmup</a:t>
            </a:r>
          </a:p>
        </p:txBody>
      </p:sp>
      <p:sp>
        <p:nvSpPr>
          <p:cNvPr id="42" name="Rectangle 41"/>
          <p:cNvSpPr/>
          <p:nvPr/>
        </p:nvSpPr>
        <p:spPr>
          <a:xfrm>
            <a:off x="8669188" y="4170607"/>
            <a:ext cx="1412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Start cooking</a:t>
            </a:r>
          </a:p>
        </p:txBody>
      </p:sp>
      <p:cxnSp>
        <p:nvCxnSpPr>
          <p:cNvPr id="43" name="Straight Arrow Connector 42"/>
          <p:cNvCxnSpPr>
            <a:stCxn id="9" idx="7"/>
            <a:endCxn id="6" idx="3"/>
          </p:cNvCxnSpPr>
          <p:nvPr/>
        </p:nvCxnSpPr>
        <p:spPr>
          <a:xfrm flipV="1">
            <a:off x="3598905" y="3723838"/>
            <a:ext cx="1868998" cy="11916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4095217" y="4504314"/>
            <a:ext cx="702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Reset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2664584" y="3706947"/>
            <a:ext cx="1" cy="11916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1480496" y="4231502"/>
            <a:ext cx="1194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Open door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 flipH="1">
            <a:off x="3597135" y="3717232"/>
            <a:ext cx="1" cy="11916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580003" y="3738817"/>
            <a:ext cx="118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Close door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0753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276604" y="475014"/>
            <a:ext cx="1306285" cy="131816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  <a:p>
            <a:pPr algn="ctr"/>
            <a:r>
              <a:rPr lang="en-US" sz="1400" dirty="0"/>
              <a:t>!Start</a:t>
            </a:r>
          </a:p>
          <a:p>
            <a:pPr algn="ctr"/>
            <a:r>
              <a:rPr lang="en-US" sz="1400" dirty="0"/>
              <a:t>!Close</a:t>
            </a:r>
          </a:p>
          <a:p>
            <a:pPr algn="ctr"/>
            <a:r>
              <a:rPr lang="en-US" sz="1400" dirty="0"/>
              <a:t>!Heat </a:t>
            </a:r>
          </a:p>
          <a:p>
            <a:pPr algn="ctr"/>
            <a:r>
              <a:rPr lang="en-US" sz="1400" dirty="0"/>
              <a:t>!Error</a:t>
            </a:r>
          </a:p>
        </p:txBody>
      </p:sp>
      <p:sp>
        <p:nvSpPr>
          <p:cNvPr id="5" name="Oval 4"/>
          <p:cNvSpPr/>
          <p:nvPr/>
        </p:nvSpPr>
        <p:spPr>
          <a:xfrm>
            <a:off x="2483923" y="2598718"/>
            <a:ext cx="1306285" cy="131816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r>
              <a:rPr lang="en-US" sz="1400" dirty="0"/>
              <a:t>Start</a:t>
            </a:r>
          </a:p>
          <a:p>
            <a:pPr algn="ctr"/>
            <a:r>
              <a:rPr lang="en-US" sz="1400" dirty="0"/>
              <a:t>!Close</a:t>
            </a:r>
          </a:p>
          <a:p>
            <a:pPr algn="ctr"/>
            <a:r>
              <a:rPr lang="en-US" sz="1400" dirty="0"/>
              <a:t>!Heat </a:t>
            </a:r>
          </a:p>
          <a:p>
            <a:pPr algn="ctr"/>
            <a:r>
              <a:rPr lang="en-US" sz="1400" dirty="0"/>
              <a:t>Error</a:t>
            </a:r>
          </a:p>
        </p:txBody>
      </p:sp>
      <p:sp>
        <p:nvSpPr>
          <p:cNvPr id="6" name="Oval 5"/>
          <p:cNvSpPr/>
          <p:nvPr/>
        </p:nvSpPr>
        <p:spPr>
          <a:xfrm>
            <a:off x="5276603" y="2598717"/>
            <a:ext cx="1306285" cy="131816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  <a:p>
            <a:pPr algn="ctr"/>
            <a:r>
              <a:rPr lang="en-US" sz="1400" dirty="0"/>
              <a:t>! Start</a:t>
            </a:r>
          </a:p>
          <a:p>
            <a:pPr algn="ctr"/>
            <a:r>
              <a:rPr lang="en-US" sz="1400" dirty="0"/>
              <a:t>Close</a:t>
            </a:r>
          </a:p>
          <a:p>
            <a:pPr algn="ctr"/>
            <a:r>
              <a:rPr lang="en-US" sz="1400" dirty="0"/>
              <a:t>!Heat </a:t>
            </a:r>
          </a:p>
          <a:p>
            <a:pPr algn="ctr"/>
            <a:r>
              <a:rPr lang="en-US" sz="1400" dirty="0"/>
              <a:t>!Error</a:t>
            </a:r>
          </a:p>
        </p:txBody>
      </p:sp>
      <p:sp>
        <p:nvSpPr>
          <p:cNvPr id="7" name="Oval 6"/>
          <p:cNvSpPr/>
          <p:nvPr/>
        </p:nvSpPr>
        <p:spPr>
          <a:xfrm>
            <a:off x="8069283" y="2662051"/>
            <a:ext cx="1306285" cy="131816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  <a:p>
            <a:pPr algn="ctr"/>
            <a:r>
              <a:rPr lang="en-US" sz="1400" dirty="0"/>
              <a:t>!Start</a:t>
            </a:r>
          </a:p>
          <a:p>
            <a:pPr algn="ctr"/>
            <a:r>
              <a:rPr lang="en-US" sz="1400" dirty="0"/>
              <a:t>Close</a:t>
            </a:r>
          </a:p>
          <a:p>
            <a:pPr algn="ctr"/>
            <a:r>
              <a:rPr lang="en-US" sz="1400" dirty="0"/>
              <a:t>Heat </a:t>
            </a:r>
          </a:p>
          <a:p>
            <a:pPr algn="ctr"/>
            <a:r>
              <a:rPr lang="en-US" sz="1400" dirty="0"/>
              <a:t>!Error</a:t>
            </a:r>
          </a:p>
        </p:txBody>
      </p:sp>
      <p:sp>
        <p:nvSpPr>
          <p:cNvPr id="8" name="Oval 7"/>
          <p:cNvSpPr/>
          <p:nvPr/>
        </p:nvSpPr>
        <p:spPr>
          <a:xfrm>
            <a:off x="5262748" y="4722420"/>
            <a:ext cx="1306285" cy="131816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  <a:p>
            <a:pPr algn="ctr"/>
            <a:r>
              <a:rPr lang="en-US" sz="1400" dirty="0"/>
              <a:t>Start</a:t>
            </a:r>
          </a:p>
          <a:p>
            <a:pPr algn="ctr"/>
            <a:r>
              <a:rPr lang="en-US" sz="1400" dirty="0"/>
              <a:t>Close</a:t>
            </a:r>
          </a:p>
          <a:p>
            <a:pPr algn="ctr"/>
            <a:r>
              <a:rPr lang="en-US" sz="1400" dirty="0"/>
              <a:t>!Heat </a:t>
            </a:r>
          </a:p>
          <a:p>
            <a:pPr algn="ctr"/>
            <a:r>
              <a:rPr lang="en-US" sz="1400" dirty="0"/>
              <a:t>!Error</a:t>
            </a:r>
          </a:p>
        </p:txBody>
      </p:sp>
      <p:sp>
        <p:nvSpPr>
          <p:cNvPr id="9" name="Oval 8"/>
          <p:cNvSpPr/>
          <p:nvPr/>
        </p:nvSpPr>
        <p:spPr>
          <a:xfrm>
            <a:off x="2483922" y="4722419"/>
            <a:ext cx="1306285" cy="131816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  <a:p>
            <a:pPr algn="ctr"/>
            <a:r>
              <a:rPr lang="en-US" sz="1400" dirty="0"/>
              <a:t>Start</a:t>
            </a:r>
          </a:p>
          <a:p>
            <a:pPr algn="ctr"/>
            <a:r>
              <a:rPr lang="en-US" sz="1400" dirty="0"/>
              <a:t>Close</a:t>
            </a:r>
          </a:p>
          <a:p>
            <a:pPr algn="ctr"/>
            <a:r>
              <a:rPr lang="en-US" sz="1400" dirty="0"/>
              <a:t>!Heat </a:t>
            </a:r>
          </a:p>
          <a:p>
            <a:pPr algn="ctr"/>
            <a:r>
              <a:rPr lang="en-US" sz="1400" dirty="0"/>
              <a:t>Error</a:t>
            </a:r>
          </a:p>
        </p:txBody>
      </p:sp>
      <p:sp>
        <p:nvSpPr>
          <p:cNvPr id="10" name="Oval 9"/>
          <p:cNvSpPr/>
          <p:nvPr/>
        </p:nvSpPr>
        <p:spPr>
          <a:xfrm>
            <a:off x="8069282" y="4722418"/>
            <a:ext cx="1306285" cy="131816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  <a:p>
            <a:pPr algn="ctr"/>
            <a:r>
              <a:rPr lang="en-US" sz="1400" dirty="0"/>
              <a:t>Start</a:t>
            </a:r>
          </a:p>
          <a:p>
            <a:pPr algn="ctr"/>
            <a:r>
              <a:rPr lang="en-US" sz="1400" dirty="0"/>
              <a:t>Close</a:t>
            </a:r>
          </a:p>
          <a:p>
            <a:pPr algn="ctr"/>
            <a:r>
              <a:rPr lang="en-US" sz="1400" dirty="0"/>
              <a:t>Heat </a:t>
            </a:r>
          </a:p>
          <a:p>
            <a:pPr algn="ctr"/>
            <a:r>
              <a:rPr lang="en-US" sz="1400" dirty="0"/>
              <a:t>!Error</a:t>
            </a:r>
          </a:p>
        </p:txBody>
      </p:sp>
      <p:cxnSp>
        <p:nvCxnSpPr>
          <p:cNvPr id="12" name="Straight Arrow Connector 11"/>
          <p:cNvCxnSpPr>
            <a:stCxn id="4" idx="2"/>
            <a:endCxn id="5" idx="0"/>
          </p:cNvCxnSpPr>
          <p:nvPr/>
        </p:nvCxnSpPr>
        <p:spPr>
          <a:xfrm flipH="1">
            <a:off x="3137065" y="1134095"/>
            <a:ext cx="2139538" cy="14646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404760" y="1600134"/>
            <a:ext cx="1" cy="11916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0"/>
            <a:endCxn id="4" idx="6"/>
          </p:cNvCxnSpPr>
          <p:nvPr/>
        </p:nvCxnSpPr>
        <p:spPr>
          <a:xfrm flipH="1" flipV="1">
            <a:off x="6582889" y="1134094"/>
            <a:ext cx="2139537" cy="15279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016049" y="1423842"/>
            <a:ext cx="1145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/>
              <a:t>Start oven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7472004" y="1423842"/>
            <a:ext cx="119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Open door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441771" y="2078963"/>
            <a:ext cx="118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Close door</a:t>
            </a:r>
          </a:p>
        </p:txBody>
      </p:sp>
      <p:cxnSp>
        <p:nvCxnSpPr>
          <p:cNvPr id="23" name="Straight Arrow Connector 22"/>
          <p:cNvCxnSpPr>
            <a:stCxn id="6" idx="1"/>
            <a:endCxn id="4" idx="3"/>
          </p:cNvCxnSpPr>
          <p:nvPr/>
        </p:nvCxnSpPr>
        <p:spPr>
          <a:xfrm flipV="1">
            <a:off x="5467904" y="1600134"/>
            <a:ext cx="1" cy="11916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095218" y="2078963"/>
            <a:ext cx="1194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Open door</a:t>
            </a:r>
          </a:p>
        </p:txBody>
      </p:sp>
      <p:cxnSp>
        <p:nvCxnSpPr>
          <p:cNvPr id="27" name="Straight Arrow Connector 26"/>
          <p:cNvCxnSpPr>
            <a:stCxn id="6" idx="4"/>
            <a:endCxn id="8" idx="0"/>
          </p:cNvCxnSpPr>
          <p:nvPr/>
        </p:nvCxnSpPr>
        <p:spPr>
          <a:xfrm flipH="1">
            <a:off x="5915891" y="3916877"/>
            <a:ext cx="13855" cy="8055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010102" y="4134982"/>
            <a:ext cx="1145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/>
              <a:t>Start oven</a:t>
            </a:r>
            <a:endParaRPr lang="en-US" dirty="0"/>
          </a:p>
        </p:txBody>
      </p:sp>
      <p:cxnSp>
        <p:nvCxnSpPr>
          <p:cNvPr id="32" name="Straight Arrow Connector 31"/>
          <p:cNvCxnSpPr>
            <a:stCxn id="8" idx="6"/>
            <a:endCxn id="10" idx="2"/>
          </p:cNvCxnSpPr>
          <p:nvPr/>
        </p:nvCxnSpPr>
        <p:spPr>
          <a:xfrm flipV="1">
            <a:off x="6569033" y="5381498"/>
            <a:ext cx="1500249" cy="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0" idx="0"/>
            <a:endCxn id="7" idx="4"/>
          </p:cNvCxnSpPr>
          <p:nvPr/>
        </p:nvCxnSpPr>
        <p:spPr>
          <a:xfrm flipV="1">
            <a:off x="8722425" y="3980211"/>
            <a:ext cx="1" cy="7422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7" idx="2"/>
            <a:endCxn id="6" idx="6"/>
          </p:cNvCxnSpPr>
          <p:nvPr/>
        </p:nvCxnSpPr>
        <p:spPr>
          <a:xfrm flipH="1" flipV="1">
            <a:off x="6582888" y="3257797"/>
            <a:ext cx="1486395" cy="633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6798180" y="4948833"/>
            <a:ext cx="1000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Warmup</a:t>
            </a:r>
          </a:p>
        </p:txBody>
      </p:sp>
      <p:sp>
        <p:nvSpPr>
          <p:cNvPr id="42" name="Rectangle 41"/>
          <p:cNvSpPr/>
          <p:nvPr/>
        </p:nvSpPr>
        <p:spPr>
          <a:xfrm>
            <a:off x="8669188" y="4170607"/>
            <a:ext cx="1412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Start cooking</a:t>
            </a:r>
          </a:p>
        </p:txBody>
      </p:sp>
      <p:cxnSp>
        <p:nvCxnSpPr>
          <p:cNvPr id="43" name="Straight Arrow Connector 42"/>
          <p:cNvCxnSpPr>
            <a:stCxn id="9" idx="7"/>
            <a:endCxn id="6" idx="3"/>
          </p:cNvCxnSpPr>
          <p:nvPr/>
        </p:nvCxnSpPr>
        <p:spPr>
          <a:xfrm flipV="1">
            <a:off x="3598905" y="3723838"/>
            <a:ext cx="1868998" cy="11916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4095217" y="4504314"/>
            <a:ext cx="702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Reset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2664584" y="3706947"/>
            <a:ext cx="1" cy="11916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1480496" y="4231502"/>
            <a:ext cx="1194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Open door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 flipH="1">
            <a:off x="3597135" y="3717232"/>
            <a:ext cx="1" cy="11916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580003" y="3738817"/>
            <a:ext cx="118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Close door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63453" y="463463"/>
            <a:ext cx="2132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AG</a:t>
            </a:r>
            <a:r>
              <a:rPr lang="en-US" dirty="0"/>
              <a:t> (Start -&gt; </a:t>
            </a:r>
            <a:r>
              <a:rPr lang="en-US" b="1" dirty="0"/>
              <a:t>AF</a:t>
            </a:r>
            <a:r>
              <a:rPr lang="en-US" dirty="0"/>
              <a:t> Heat)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700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276604" y="475014"/>
            <a:ext cx="1306285" cy="131816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  <a:p>
            <a:pPr algn="ctr"/>
            <a:r>
              <a:rPr lang="en-US" sz="1400" dirty="0"/>
              <a:t>!Start</a:t>
            </a:r>
          </a:p>
          <a:p>
            <a:pPr algn="ctr"/>
            <a:r>
              <a:rPr lang="en-US" sz="1400" dirty="0"/>
              <a:t>!Close</a:t>
            </a:r>
          </a:p>
          <a:p>
            <a:pPr algn="ctr"/>
            <a:r>
              <a:rPr lang="en-US" sz="1400" dirty="0"/>
              <a:t>!Heat </a:t>
            </a:r>
          </a:p>
          <a:p>
            <a:pPr algn="ctr"/>
            <a:r>
              <a:rPr lang="en-US" sz="1400" dirty="0"/>
              <a:t>!Error</a:t>
            </a:r>
          </a:p>
        </p:txBody>
      </p:sp>
      <p:sp>
        <p:nvSpPr>
          <p:cNvPr id="5" name="Oval 4"/>
          <p:cNvSpPr/>
          <p:nvPr/>
        </p:nvSpPr>
        <p:spPr>
          <a:xfrm>
            <a:off x="2483923" y="2598718"/>
            <a:ext cx="1306285" cy="131816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r>
              <a:rPr lang="en-US" sz="1400" dirty="0"/>
              <a:t>Start</a:t>
            </a:r>
          </a:p>
          <a:p>
            <a:pPr algn="ctr"/>
            <a:r>
              <a:rPr lang="en-US" sz="1400" dirty="0"/>
              <a:t>!Close</a:t>
            </a:r>
          </a:p>
          <a:p>
            <a:pPr algn="ctr"/>
            <a:r>
              <a:rPr lang="en-US" sz="1400" dirty="0"/>
              <a:t>!Heat </a:t>
            </a:r>
          </a:p>
          <a:p>
            <a:pPr algn="ctr"/>
            <a:r>
              <a:rPr lang="en-US" sz="1400" dirty="0"/>
              <a:t>Error</a:t>
            </a:r>
          </a:p>
        </p:txBody>
      </p:sp>
      <p:sp>
        <p:nvSpPr>
          <p:cNvPr id="6" name="Oval 5"/>
          <p:cNvSpPr/>
          <p:nvPr/>
        </p:nvSpPr>
        <p:spPr>
          <a:xfrm>
            <a:off x="5276603" y="2598717"/>
            <a:ext cx="1306285" cy="131816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  <a:p>
            <a:pPr algn="ctr"/>
            <a:r>
              <a:rPr lang="en-US" sz="1400" dirty="0"/>
              <a:t>! Start</a:t>
            </a:r>
          </a:p>
          <a:p>
            <a:pPr algn="ctr"/>
            <a:r>
              <a:rPr lang="en-US" sz="1400" dirty="0"/>
              <a:t>Close</a:t>
            </a:r>
          </a:p>
          <a:p>
            <a:pPr algn="ctr"/>
            <a:r>
              <a:rPr lang="en-US" sz="1400" dirty="0"/>
              <a:t>!Heat </a:t>
            </a:r>
          </a:p>
          <a:p>
            <a:pPr algn="ctr"/>
            <a:r>
              <a:rPr lang="en-US" sz="1400" dirty="0"/>
              <a:t>!Error</a:t>
            </a:r>
          </a:p>
        </p:txBody>
      </p:sp>
      <p:sp>
        <p:nvSpPr>
          <p:cNvPr id="7" name="Oval 6"/>
          <p:cNvSpPr/>
          <p:nvPr/>
        </p:nvSpPr>
        <p:spPr>
          <a:xfrm>
            <a:off x="8069283" y="2662051"/>
            <a:ext cx="1306285" cy="131816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  <a:p>
            <a:pPr algn="ctr"/>
            <a:r>
              <a:rPr lang="en-US" sz="1400" dirty="0"/>
              <a:t>!Start</a:t>
            </a:r>
          </a:p>
          <a:p>
            <a:pPr algn="ctr"/>
            <a:r>
              <a:rPr lang="en-US" sz="1400" dirty="0"/>
              <a:t>Close</a:t>
            </a:r>
          </a:p>
          <a:p>
            <a:pPr algn="ctr"/>
            <a:r>
              <a:rPr lang="en-US" sz="1400" dirty="0"/>
              <a:t>Heat </a:t>
            </a:r>
          </a:p>
          <a:p>
            <a:pPr algn="ctr"/>
            <a:r>
              <a:rPr lang="en-US" sz="1400" dirty="0"/>
              <a:t>!Error</a:t>
            </a:r>
          </a:p>
        </p:txBody>
      </p:sp>
      <p:sp>
        <p:nvSpPr>
          <p:cNvPr id="8" name="Oval 7"/>
          <p:cNvSpPr/>
          <p:nvPr/>
        </p:nvSpPr>
        <p:spPr>
          <a:xfrm>
            <a:off x="5262748" y="4722420"/>
            <a:ext cx="1306285" cy="131816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  <a:p>
            <a:pPr algn="ctr"/>
            <a:r>
              <a:rPr lang="en-US" sz="1400" dirty="0"/>
              <a:t>Start</a:t>
            </a:r>
          </a:p>
          <a:p>
            <a:pPr algn="ctr"/>
            <a:r>
              <a:rPr lang="en-US" sz="1400" dirty="0"/>
              <a:t>Close</a:t>
            </a:r>
          </a:p>
          <a:p>
            <a:pPr algn="ctr"/>
            <a:r>
              <a:rPr lang="en-US" sz="1400" dirty="0"/>
              <a:t>!Heat </a:t>
            </a:r>
          </a:p>
          <a:p>
            <a:pPr algn="ctr"/>
            <a:r>
              <a:rPr lang="en-US" sz="1400" dirty="0"/>
              <a:t>!Error</a:t>
            </a:r>
          </a:p>
        </p:txBody>
      </p:sp>
      <p:sp>
        <p:nvSpPr>
          <p:cNvPr id="9" name="Oval 8"/>
          <p:cNvSpPr/>
          <p:nvPr/>
        </p:nvSpPr>
        <p:spPr>
          <a:xfrm>
            <a:off x="2483922" y="4722419"/>
            <a:ext cx="1306285" cy="131816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  <a:p>
            <a:pPr algn="ctr"/>
            <a:r>
              <a:rPr lang="en-US" sz="1400" dirty="0"/>
              <a:t>Start</a:t>
            </a:r>
          </a:p>
          <a:p>
            <a:pPr algn="ctr"/>
            <a:r>
              <a:rPr lang="en-US" sz="1400" dirty="0"/>
              <a:t>Close</a:t>
            </a:r>
          </a:p>
          <a:p>
            <a:pPr algn="ctr"/>
            <a:r>
              <a:rPr lang="en-US" sz="1400" dirty="0"/>
              <a:t>!Heat </a:t>
            </a:r>
          </a:p>
          <a:p>
            <a:pPr algn="ctr"/>
            <a:r>
              <a:rPr lang="en-US" sz="1400" dirty="0"/>
              <a:t>Error</a:t>
            </a:r>
          </a:p>
        </p:txBody>
      </p:sp>
      <p:sp>
        <p:nvSpPr>
          <p:cNvPr id="10" name="Oval 9"/>
          <p:cNvSpPr/>
          <p:nvPr/>
        </p:nvSpPr>
        <p:spPr>
          <a:xfrm>
            <a:off x="8069282" y="4722418"/>
            <a:ext cx="1306285" cy="131816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  <a:p>
            <a:pPr algn="ctr"/>
            <a:r>
              <a:rPr lang="en-US" sz="1400" dirty="0"/>
              <a:t>Start</a:t>
            </a:r>
          </a:p>
          <a:p>
            <a:pPr algn="ctr"/>
            <a:r>
              <a:rPr lang="en-US" sz="1400" dirty="0"/>
              <a:t>Close</a:t>
            </a:r>
          </a:p>
          <a:p>
            <a:pPr algn="ctr"/>
            <a:r>
              <a:rPr lang="en-US" sz="1400" dirty="0"/>
              <a:t>Heat </a:t>
            </a:r>
          </a:p>
          <a:p>
            <a:pPr algn="ctr"/>
            <a:r>
              <a:rPr lang="en-US" sz="1400" dirty="0"/>
              <a:t>!Error</a:t>
            </a:r>
          </a:p>
        </p:txBody>
      </p:sp>
      <p:cxnSp>
        <p:nvCxnSpPr>
          <p:cNvPr id="12" name="Straight Arrow Connector 11"/>
          <p:cNvCxnSpPr>
            <a:stCxn id="4" idx="2"/>
            <a:endCxn id="5" idx="0"/>
          </p:cNvCxnSpPr>
          <p:nvPr/>
        </p:nvCxnSpPr>
        <p:spPr>
          <a:xfrm flipH="1">
            <a:off x="3137065" y="1134095"/>
            <a:ext cx="2139538" cy="14646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404760" y="1600134"/>
            <a:ext cx="1" cy="11916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0"/>
            <a:endCxn id="4" idx="6"/>
          </p:cNvCxnSpPr>
          <p:nvPr/>
        </p:nvCxnSpPr>
        <p:spPr>
          <a:xfrm flipH="1" flipV="1">
            <a:off x="6582889" y="1134094"/>
            <a:ext cx="2139537" cy="15279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016049" y="1423842"/>
            <a:ext cx="1145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/>
              <a:t>Start oven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7472004" y="1423842"/>
            <a:ext cx="119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Open door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441771" y="2078963"/>
            <a:ext cx="118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Close door</a:t>
            </a:r>
          </a:p>
        </p:txBody>
      </p:sp>
      <p:cxnSp>
        <p:nvCxnSpPr>
          <p:cNvPr id="23" name="Straight Arrow Connector 22"/>
          <p:cNvCxnSpPr>
            <a:stCxn id="6" idx="1"/>
            <a:endCxn id="4" idx="3"/>
          </p:cNvCxnSpPr>
          <p:nvPr/>
        </p:nvCxnSpPr>
        <p:spPr>
          <a:xfrm flipV="1">
            <a:off x="5467904" y="1600134"/>
            <a:ext cx="1" cy="11916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095218" y="2078963"/>
            <a:ext cx="1194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Open door</a:t>
            </a:r>
          </a:p>
        </p:txBody>
      </p:sp>
      <p:cxnSp>
        <p:nvCxnSpPr>
          <p:cNvPr id="27" name="Straight Arrow Connector 26"/>
          <p:cNvCxnSpPr>
            <a:stCxn id="6" idx="4"/>
            <a:endCxn id="8" idx="0"/>
          </p:cNvCxnSpPr>
          <p:nvPr/>
        </p:nvCxnSpPr>
        <p:spPr>
          <a:xfrm flipH="1">
            <a:off x="5915891" y="3916877"/>
            <a:ext cx="13855" cy="8055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010102" y="4134982"/>
            <a:ext cx="1145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/>
              <a:t>Start oven</a:t>
            </a:r>
            <a:endParaRPr lang="en-US" dirty="0"/>
          </a:p>
        </p:txBody>
      </p:sp>
      <p:cxnSp>
        <p:nvCxnSpPr>
          <p:cNvPr id="32" name="Straight Arrow Connector 31"/>
          <p:cNvCxnSpPr>
            <a:stCxn id="8" idx="6"/>
            <a:endCxn id="10" idx="2"/>
          </p:cNvCxnSpPr>
          <p:nvPr/>
        </p:nvCxnSpPr>
        <p:spPr>
          <a:xfrm flipV="1">
            <a:off x="6569033" y="5381498"/>
            <a:ext cx="1500249" cy="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0" idx="0"/>
            <a:endCxn id="7" idx="4"/>
          </p:cNvCxnSpPr>
          <p:nvPr/>
        </p:nvCxnSpPr>
        <p:spPr>
          <a:xfrm flipV="1">
            <a:off x="8722425" y="3980211"/>
            <a:ext cx="1" cy="7422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7" idx="2"/>
            <a:endCxn id="6" idx="6"/>
          </p:cNvCxnSpPr>
          <p:nvPr/>
        </p:nvCxnSpPr>
        <p:spPr>
          <a:xfrm flipH="1" flipV="1">
            <a:off x="6582888" y="3257797"/>
            <a:ext cx="1486395" cy="633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6798180" y="4948833"/>
            <a:ext cx="1000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Warmup</a:t>
            </a:r>
          </a:p>
        </p:txBody>
      </p:sp>
      <p:sp>
        <p:nvSpPr>
          <p:cNvPr id="42" name="Rectangle 41"/>
          <p:cNvSpPr/>
          <p:nvPr/>
        </p:nvSpPr>
        <p:spPr>
          <a:xfrm>
            <a:off x="8669188" y="4170607"/>
            <a:ext cx="1412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Start cooking</a:t>
            </a:r>
          </a:p>
        </p:txBody>
      </p:sp>
      <p:cxnSp>
        <p:nvCxnSpPr>
          <p:cNvPr id="43" name="Straight Arrow Connector 42"/>
          <p:cNvCxnSpPr>
            <a:stCxn id="9" idx="7"/>
            <a:endCxn id="6" idx="3"/>
          </p:cNvCxnSpPr>
          <p:nvPr/>
        </p:nvCxnSpPr>
        <p:spPr>
          <a:xfrm flipV="1">
            <a:off x="3598905" y="3723838"/>
            <a:ext cx="1868998" cy="11916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4095217" y="4504314"/>
            <a:ext cx="702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Reset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2664584" y="3706947"/>
            <a:ext cx="1" cy="11916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1480496" y="4231502"/>
            <a:ext cx="1194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Open door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 flipH="1">
            <a:off x="3597135" y="3717232"/>
            <a:ext cx="1" cy="11916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580003" y="3738817"/>
            <a:ext cx="118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Close door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463453" y="463463"/>
                <a:ext cx="23471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! EF</a:t>
                </a:r>
                <a:r>
                  <a:rPr lang="en-US" dirty="0"/>
                  <a:t> (Start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∧ </m:t>
                    </m:r>
                  </m:oMath>
                </a14:m>
                <a:r>
                  <a:rPr lang="en-US" b="1" dirty="0"/>
                  <a:t>EG</a:t>
                </a:r>
                <a:r>
                  <a:rPr lang="en-US" dirty="0"/>
                  <a:t> ! Heat)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453" y="463463"/>
                <a:ext cx="2347117" cy="369332"/>
              </a:xfrm>
              <a:prstGeom prst="rect">
                <a:avLst/>
              </a:prstGeom>
              <a:blipFill>
                <a:blip r:embed="rId2"/>
                <a:stretch>
                  <a:fillRect l="-1613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077775" y="888792"/>
                <a:ext cx="30060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! [</a:t>
                </a:r>
                <a:r>
                  <a:rPr lang="en-US" dirty="0"/>
                  <a:t>True </a:t>
                </a:r>
                <a:r>
                  <a:rPr lang="en-US" b="1" dirty="0"/>
                  <a:t>EU</a:t>
                </a:r>
                <a:r>
                  <a:rPr lang="en-US" dirty="0"/>
                  <a:t> (Start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∧ </m:t>
                    </m:r>
                  </m:oMath>
                </a14:m>
                <a:r>
                  <a:rPr lang="en-US" b="1" dirty="0"/>
                  <a:t>EG</a:t>
                </a:r>
                <a:r>
                  <a:rPr lang="en-US" dirty="0"/>
                  <a:t> ! Heat)]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7775" y="888792"/>
                <a:ext cx="3006079" cy="369332"/>
              </a:xfrm>
              <a:prstGeom prst="rect">
                <a:avLst/>
              </a:prstGeom>
              <a:blipFill>
                <a:blip r:embed="rId3"/>
                <a:stretch>
                  <a:fillRect l="-1688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148AAF2-1AD8-3941-B6A0-CDE4B8B9A54F}"/>
                  </a:ext>
                </a:extLst>
              </p14:cNvPr>
              <p14:cNvContentPartPr/>
              <p14:nvPr/>
            </p14:nvContentPartPr>
            <p14:xfrm>
              <a:off x="1962000" y="418320"/>
              <a:ext cx="3143880" cy="10681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148AAF2-1AD8-3941-B6A0-CDE4B8B9A54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52640" y="408960"/>
                <a:ext cx="3162600" cy="108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60634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276604" y="475014"/>
            <a:ext cx="1306285" cy="131816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  <a:p>
            <a:pPr algn="ctr"/>
            <a:r>
              <a:rPr lang="en-US" sz="1400" dirty="0"/>
              <a:t>!Start</a:t>
            </a:r>
          </a:p>
          <a:p>
            <a:pPr algn="ctr"/>
            <a:r>
              <a:rPr lang="en-US" sz="1400" dirty="0"/>
              <a:t>!Close</a:t>
            </a:r>
          </a:p>
          <a:p>
            <a:pPr algn="ctr"/>
            <a:r>
              <a:rPr lang="en-US" sz="1400" dirty="0">
                <a:solidFill>
                  <a:srgbClr val="00B0F0"/>
                </a:solidFill>
              </a:rPr>
              <a:t>!Heat </a:t>
            </a:r>
          </a:p>
          <a:p>
            <a:pPr algn="ctr"/>
            <a:r>
              <a:rPr lang="en-US" sz="1400" dirty="0"/>
              <a:t>!Error</a:t>
            </a:r>
          </a:p>
        </p:txBody>
      </p:sp>
      <p:sp>
        <p:nvSpPr>
          <p:cNvPr id="5" name="Oval 4"/>
          <p:cNvSpPr/>
          <p:nvPr/>
        </p:nvSpPr>
        <p:spPr>
          <a:xfrm>
            <a:off x="2483923" y="2598718"/>
            <a:ext cx="1306285" cy="131816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Start</a:t>
            </a:r>
          </a:p>
          <a:p>
            <a:pPr algn="ctr"/>
            <a:r>
              <a:rPr lang="en-US" sz="1400" dirty="0"/>
              <a:t>!Close</a:t>
            </a:r>
          </a:p>
          <a:p>
            <a:pPr algn="ctr"/>
            <a:r>
              <a:rPr lang="en-US" sz="1400" dirty="0">
                <a:solidFill>
                  <a:srgbClr val="00B0F0"/>
                </a:solidFill>
              </a:rPr>
              <a:t>!Heat </a:t>
            </a:r>
          </a:p>
          <a:p>
            <a:pPr algn="ctr"/>
            <a:r>
              <a:rPr lang="en-US" sz="1400" dirty="0"/>
              <a:t>Error</a:t>
            </a:r>
          </a:p>
        </p:txBody>
      </p:sp>
      <p:sp>
        <p:nvSpPr>
          <p:cNvPr id="6" name="Oval 5"/>
          <p:cNvSpPr/>
          <p:nvPr/>
        </p:nvSpPr>
        <p:spPr>
          <a:xfrm>
            <a:off x="5276603" y="2598717"/>
            <a:ext cx="1306285" cy="131816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  <a:p>
            <a:pPr algn="ctr"/>
            <a:r>
              <a:rPr lang="en-US" sz="1400" dirty="0"/>
              <a:t>! Start</a:t>
            </a:r>
          </a:p>
          <a:p>
            <a:pPr algn="ctr"/>
            <a:r>
              <a:rPr lang="en-US" sz="1400" dirty="0"/>
              <a:t>Close</a:t>
            </a:r>
          </a:p>
          <a:p>
            <a:pPr algn="ctr"/>
            <a:r>
              <a:rPr lang="en-US" sz="1400" dirty="0">
                <a:solidFill>
                  <a:srgbClr val="00B0F0"/>
                </a:solidFill>
              </a:rPr>
              <a:t>!Heat </a:t>
            </a:r>
          </a:p>
          <a:p>
            <a:pPr algn="ctr"/>
            <a:r>
              <a:rPr lang="en-US" sz="1400" dirty="0"/>
              <a:t>!Error</a:t>
            </a:r>
          </a:p>
        </p:txBody>
      </p:sp>
      <p:sp>
        <p:nvSpPr>
          <p:cNvPr id="7" name="Oval 6"/>
          <p:cNvSpPr/>
          <p:nvPr/>
        </p:nvSpPr>
        <p:spPr>
          <a:xfrm>
            <a:off x="8069283" y="2662051"/>
            <a:ext cx="1306285" cy="131816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  <a:p>
            <a:pPr algn="ctr"/>
            <a:r>
              <a:rPr lang="en-US" sz="1400" dirty="0"/>
              <a:t>!Start</a:t>
            </a:r>
          </a:p>
          <a:p>
            <a:pPr algn="ctr"/>
            <a:r>
              <a:rPr lang="en-US" sz="1400" dirty="0"/>
              <a:t>Close</a:t>
            </a:r>
          </a:p>
          <a:p>
            <a:pPr algn="ctr"/>
            <a:r>
              <a:rPr lang="en-US" sz="1400" dirty="0"/>
              <a:t>Heat </a:t>
            </a:r>
          </a:p>
          <a:p>
            <a:pPr algn="ctr"/>
            <a:r>
              <a:rPr lang="en-US" sz="1400" dirty="0"/>
              <a:t>!Error</a:t>
            </a:r>
          </a:p>
        </p:txBody>
      </p:sp>
      <p:sp>
        <p:nvSpPr>
          <p:cNvPr id="8" name="Oval 7"/>
          <p:cNvSpPr/>
          <p:nvPr/>
        </p:nvSpPr>
        <p:spPr>
          <a:xfrm>
            <a:off x="5262748" y="4722420"/>
            <a:ext cx="1306285" cy="131816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Start</a:t>
            </a:r>
          </a:p>
          <a:p>
            <a:pPr algn="ctr"/>
            <a:r>
              <a:rPr lang="en-US" sz="1400" dirty="0"/>
              <a:t>Close</a:t>
            </a:r>
          </a:p>
          <a:p>
            <a:pPr algn="ctr"/>
            <a:r>
              <a:rPr lang="en-US" sz="1400" dirty="0">
                <a:solidFill>
                  <a:srgbClr val="00B0F0"/>
                </a:solidFill>
              </a:rPr>
              <a:t>!Heat </a:t>
            </a:r>
          </a:p>
          <a:p>
            <a:pPr algn="ctr"/>
            <a:r>
              <a:rPr lang="en-US" sz="1400" dirty="0"/>
              <a:t>!Error</a:t>
            </a:r>
          </a:p>
        </p:txBody>
      </p:sp>
      <p:sp>
        <p:nvSpPr>
          <p:cNvPr id="9" name="Oval 8"/>
          <p:cNvSpPr/>
          <p:nvPr/>
        </p:nvSpPr>
        <p:spPr>
          <a:xfrm>
            <a:off x="2483922" y="4722419"/>
            <a:ext cx="1306285" cy="131816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Start</a:t>
            </a:r>
          </a:p>
          <a:p>
            <a:pPr algn="ctr"/>
            <a:r>
              <a:rPr lang="en-US" sz="1400" dirty="0"/>
              <a:t>Close</a:t>
            </a:r>
          </a:p>
          <a:p>
            <a:pPr algn="ctr"/>
            <a:r>
              <a:rPr lang="en-US" sz="1400" dirty="0">
                <a:solidFill>
                  <a:srgbClr val="00B0F0"/>
                </a:solidFill>
              </a:rPr>
              <a:t>!Heat </a:t>
            </a:r>
          </a:p>
          <a:p>
            <a:pPr algn="ctr"/>
            <a:r>
              <a:rPr lang="en-US" sz="1400" dirty="0"/>
              <a:t>Error</a:t>
            </a:r>
          </a:p>
        </p:txBody>
      </p:sp>
      <p:sp>
        <p:nvSpPr>
          <p:cNvPr id="10" name="Oval 9"/>
          <p:cNvSpPr/>
          <p:nvPr/>
        </p:nvSpPr>
        <p:spPr>
          <a:xfrm>
            <a:off x="8069282" y="4722418"/>
            <a:ext cx="1306285" cy="131816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Start</a:t>
            </a:r>
          </a:p>
          <a:p>
            <a:pPr algn="ctr"/>
            <a:r>
              <a:rPr lang="en-US" sz="1400" dirty="0"/>
              <a:t>Close</a:t>
            </a:r>
          </a:p>
          <a:p>
            <a:pPr algn="ctr"/>
            <a:r>
              <a:rPr lang="en-US" sz="1400" dirty="0"/>
              <a:t>Heat </a:t>
            </a:r>
          </a:p>
          <a:p>
            <a:pPr algn="ctr"/>
            <a:r>
              <a:rPr lang="en-US" sz="1400" dirty="0"/>
              <a:t>!Error</a:t>
            </a:r>
          </a:p>
        </p:txBody>
      </p:sp>
      <p:cxnSp>
        <p:nvCxnSpPr>
          <p:cNvPr id="12" name="Straight Arrow Connector 11"/>
          <p:cNvCxnSpPr>
            <a:stCxn id="4" idx="2"/>
            <a:endCxn id="5" idx="0"/>
          </p:cNvCxnSpPr>
          <p:nvPr/>
        </p:nvCxnSpPr>
        <p:spPr>
          <a:xfrm flipH="1">
            <a:off x="3137065" y="1134095"/>
            <a:ext cx="2139538" cy="14646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404760" y="1600134"/>
            <a:ext cx="1" cy="11916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0"/>
            <a:endCxn id="4" idx="6"/>
          </p:cNvCxnSpPr>
          <p:nvPr/>
        </p:nvCxnSpPr>
        <p:spPr>
          <a:xfrm flipH="1" flipV="1">
            <a:off x="6582889" y="1134094"/>
            <a:ext cx="2139537" cy="15279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016049" y="1423842"/>
            <a:ext cx="1145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/>
              <a:t>Start oven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7472004" y="1423842"/>
            <a:ext cx="119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Open door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441771" y="2078963"/>
            <a:ext cx="118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Close door</a:t>
            </a:r>
          </a:p>
        </p:txBody>
      </p:sp>
      <p:cxnSp>
        <p:nvCxnSpPr>
          <p:cNvPr id="23" name="Straight Arrow Connector 22"/>
          <p:cNvCxnSpPr>
            <a:stCxn id="6" idx="1"/>
            <a:endCxn id="4" idx="3"/>
          </p:cNvCxnSpPr>
          <p:nvPr/>
        </p:nvCxnSpPr>
        <p:spPr>
          <a:xfrm flipV="1">
            <a:off x="5467904" y="1600134"/>
            <a:ext cx="1" cy="11916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095218" y="2078963"/>
            <a:ext cx="1194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Open door</a:t>
            </a:r>
          </a:p>
        </p:txBody>
      </p:sp>
      <p:cxnSp>
        <p:nvCxnSpPr>
          <p:cNvPr id="27" name="Straight Arrow Connector 26"/>
          <p:cNvCxnSpPr>
            <a:stCxn id="6" idx="4"/>
            <a:endCxn id="8" idx="0"/>
          </p:cNvCxnSpPr>
          <p:nvPr/>
        </p:nvCxnSpPr>
        <p:spPr>
          <a:xfrm flipH="1">
            <a:off x="5915891" y="3916877"/>
            <a:ext cx="13855" cy="8055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010102" y="4134982"/>
            <a:ext cx="1145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/>
              <a:t>Start oven</a:t>
            </a:r>
            <a:endParaRPr lang="en-US" dirty="0"/>
          </a:p>
        </p:txBody>
      </p:sp>
      <p:cxnSp>
        <p:nvCxnSpPr>
          <p:cNvPr id="32" name="Straight Arrow Connector 31"/>
          <p:cNvCxnSpPr>
            <a:stCxn id="8" idx="6"/>
            <a:endCxn id="10" idx="2"/>
          </p:cNvCxnSpPr>
          <p:nvPr/>
        </p:nvCxnSpPr>
        <p:spPr>
          <a:xfrm flipV="1">
            <a:off x="6569033" y="5381498"/>
            <a:ext cx="1500249" cy="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0" idx="0"/>
            <a:endCxn id="7" idx="4"/>
          </p:cNvCxnSpPr>
          <p:nvPr/>
        </p:nvCxnSpPr>
        <p:spPr>
          <a:xfrm flipV="1">
            <a:off x="8722425" y="3980211"/>
            <a:ext cx="1" cy="7422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7" idx="2"/>
            <a:endCxn id="6" idx="6"/>
          </p:cNvCxnSpPr>
          <p:nvPr/>
        </p:nvCxnSpPr>
        <p:spPr>
          <a:xfrm flipH="1" flipV="1">
            <a:off x="6582888" y="3257797"/>
            <a:ext cx="1486395" cy="633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6798180" y="4948833"/>
            <a:ext cx="1000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Warmup</a:t>
            </a:r>
          </a:p>
        </p:txBody>
      </p:sp>
      <p:sp>
        <p:nvSpPr>
          <p:cNvPr id="42" name="Rectangle 41"/>
          <p:cNvSpPr/>
          <p:nvPr/>
        </p:nvSpPr>
        <p:spPr>
          <a:xfrm>
            <a:off x="8669188" y="4170607"/>
            <a:ext cx="1412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Start cooking</a:t>
            </a:r>
          </a:p>
        </p:txBody>
      </p:sp>
      <p:cxnSp>
        <p:nvCxnSpPr>
          <p:cNvPr id="43" name="Straight Arrow Connector 42"/>
          <p:cNvCxnSpPr>
            <a:stCxn id="9" idx="7"/>
            <a:endCxn id="6" idx="3"/>
          </p:cNvCxnSpPr>
          <p:nvPr/>
        </p:nvCxnSpPr>
        <p:spPr>
          <a:xfrm flipV="1">
            <a:off x="3598905" y="3723838"/>
            <a:ext cx="1868998" cy="11916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4095217" y="4504314"/>
            <a:ext cx="702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Reset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2664584" y="3706947"/>
            <a:ext cx="1" cy="11916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1480496" y="4231502"/>
            <a:ext cx="1194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Open door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 flipH="1">
            <a:off x="3597135" y="3717232"/>
            <a:ext cx="1" cy="11916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580003" y="3738817"/>
            <a:ext cx="118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Close door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463453" y="463463"/>
                <a:ext cx="23471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! EF</a:t>
                </a:r>
                <a:r>
                  <a:rPr lang="en-US" dirty="0"/>
                  <a:t> (Start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∧ </m:t>
                    </m:r>
                  </m:oMath>
                </a14:m>
                <a:r>
                  <a:rPr lang="en-US" b="1" dirty="0"/>
                  <a:t>EG</a:t>
                </a:r>
                <a:r>
                  <a:rPr lang="en-US" dirty="0"/>
                  <a:t> ! Heat)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453" y="463463"/>
                <a:ext cx="2347117" cy="369332"/>
              </a:xfrm>
              <a:prstGeom prst="rect">
                <a:avLst/>
              </a:prstGeom>
              <a:blipFill>
                <a:blip r:embed="rId2"/>
                <a:stretch>
                  <a:fillRect l="-1613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077775" y="888792"/>
                <a:ext cx="30060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! [</a:t>
                </a:r>
                <a:r>
                  <a:rPr lang="en-US" dirty="0"/>
                  <a:t>True </a:t>
                </a:r>
                <a:r>
                  <a:rPr lang="en-US" b="1" dirty="0"/>
                  <a:t>EU</a:t>
                </a:r>
                <a:r>
                  <a:rPr lang="en-US" dirty="0"/>
                  <a:t> (</a:t>
                </a:r>
                <a:r>
                  <a:rPr lang="en-US" dirty="0">
                    <a:solidFill>
                      <a:srgbClr val="FF0000"/>
                    </a:solidFill>
                  </a:rPr>
                  <a:t>Start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∧ </m:t>
                    </m:r>
                  </m:oMath>
                </a14:m>
                <a:r>
                  <a:rPr lang="en-US" b="1" dirty="0"/>
                  <a:t>EG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B0F0"/>
                    </a:solidFill>
                  </a:rPr>
                  <a:t>! Heat</a:t>
                </a:r>
                <a:r>
                  <a:rPr lang="en-US" dirty="0"/>
                  <a:t>)]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7775" y="888792"/>
                <a:ext cx="3006079" cy="369332"/>
              </a:xfrm>
              <a:prstGeom prst="rect">
                <a:avLst/>
              </a:prstGeom>
              <a:blipFill>
                <a:blip r:embed="rId3"/>
                <a:stretch>
                  <a:fillRect l="-1688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0047331-259E-4643-80AC-67E7DEEB2BDE}"/>
                  </a:ext>
                </a:extLst>
              </p14:cNvPr>
              <p14:cNvContentPartPr/>
              <p14:nvPr/>
            </p14:nvContentPartPr>
            <p14:xfrm>
              <a:off x="3867120" y="1320840"/>
              <a:ext cx="927360" cy="129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0047331-259E-4643-80AC-67E7DEEB2BD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57760" y="1311480"/>
                <a:ext cx="946080" cy="3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25773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276604" y="475014"/>
            <a:ext cx="1306285" cy="1318161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  <a:p>
            <a:pPr algn="ctr"/>
            <a:r>
              <a:rPr lang="en-US" sz="1400" dirty="0"/>
              <a:t>!Start</a:t>
            </a:r>
          </a:p>
          <a:p>
            <a:pPr algn="ctr"/>
            <a:r>
              <a:rPr lang="en-US" sz="1400" dirty="0"/>
              <a:t>!Close</a:t>
            </a:r>
          </a:p>
          <a:p>
            <a:pPr algn="ctr"/>
            <a:r>
              <a:rPr lang="en-US" sz="1400" dirty="0">
                <a:solidFill>
                  <a:srgbClr val="00B0F0"/>
                </a:solidFill>
              </a:rPr>
              <a:t>!Heat </a:t>
            </a:r>
          </a:p>
          <a:p>
            <a:pPr algn="ctr"/>
            <a:r>
              <a:rPr lang="en-US" sz="1400" dirty="0"/>
              <a:t>!Error</a:t>
            </a:r>
          </a:p>
        </p:txBody>
      </p:sp>
      <p:sp>
        <p:nvSpPr>
          <p:cNvPr id="5" name="Oval 4"/>
          <p:cNvSpPr/>
          <p:nvPr/>
        </p:nvSpPr>
        <p:spPr>
          <a:xfrm>
            <a:off x="2483923" y="2598718"/>
            <a:ext cx="1306285" cy="1318161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Start</a:t>
            </a:r>
          </a:p>
          <a:p>
            <a:pPr algn="ctr"/>
            <a:r>
              <a:rPr lang="en-US" sz="1400" dirty="0"/>
              <a:t>!Close</a:t>
            </a:r>
          </a:p>
          <a:p>
            <a:pPr algn="ctr"/>
            <a:r>
              <a:rPr lang="en-US" sz="1400" dirty="0">
                <a:solidFill>
                  <a:srgbClr val="00B0F0"/>
                </a:solidFill>
              </a:rPr>
              <a:t>!Heat </a:t>
            </a:r>
          </a:p>
          <a:p>
            <a:pPr algn="ctr"/>
            <a:r>
              <a:rPr lang="en-US" sz="1400" dirty="0"/>
              <a:t>Error</a:t>
            </a:r>
          </a:p>
        </p:txBody>
      </p:sp>
      <p:sp>
        <p:nvSpPr>
          <p:cNvPr id="6" name="Oval 5"/>
          <p:cNvSpPr/>
          <p:nvPr/>
        </p:nvSpPr>
        <p:spPr>
          <a:xfrm>
            <a:off x="5276603" y="2598717"/>
            <a:ext cx="1306285" cy="1318161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  <a:p>
            <a:pPr algn="ctr"/>
            <a:r>
              <a:rPr lang="en-US" sz="1400" dirty="0"/>
              <a:t>! Start</a:t>
            </a:r>
          </a:p>
          <a:p>
            <a:pPr algn="ctr"/>
            <a:r>
              <a:rPr lang="en-US" sz="1400" dirty="0"/>
              <a:t>Close</a:t>
            </a:r>
          </a:p>
          <a:p>
            <a:pPr algn="ctr"/>
            <a:r>
              <a:rPr lang="en-US" sz="1400" dirty="0">
                <a:solidFill>
                  <a:srgbClr val="00B0F0"/>
                </a:solidFill>
              </a:rPr>
              <a:t>!Heat </a:t>
            </a:r>
          </a:p>
          <a:p>
            <a:pPr algn="ctr"/>
            <a:r>
              <a:rPr lang="en-US" sz="1400" dirty="0"/>
              <a:t>!Error</a:t>
            </a:r>
          </a:p>
        </p:txBody>
      </p:sp>
      <p:sp>
        <p:nvSpPr>
          <p:cNvPr id="7" name="Oval 6"/>
          <p:cNvSpPr/>
          <p:nvPr/>
        </p:nvSpPr>
        <p:spPr>
          <a:xfrm>
            <a:off x="8069283" y="2662051"/>
            <a:ext cx="1306285" cy="131816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  <a:p>
            <a:pPr algn="ctr"/>
            <a:r>
              <a:rPr lang="en-US" sz="1400" dirty="0"/>
              <a:t>!Start</a:t>
            </a:r>
          </a:p>
          <a:p>
            <a:pPr algn="ctr"/>
            <a:r>
              <a:rPr lang="en-US" sz="1400" dirty="0"/>
              <a:t>Close</a:t>
            </a:r>
          </a:p>
          <a:p>
            <a:pPr algn="ctr"/>
            <a:r>
              <a:rPr lang="en-US" sz="1400" dirty="0"/>
              <a:t>Heat </a:t>
            </a:r>
          </a:p>
          <a:p>
            <a:pPr algn="ctr"/>
            <a:r>
              <a:rPr lang="en-US" sz="1400" dirty="0"/>
              <a:t>!Error</a:t>
            </a:r>
          </a:p>
        </p:txBody>
      </p:sp>
      <p:sp>
        <p:nvSpPr>
          <p:cNvPr id="8" name="Oval 7"/>
          <p:cNvSpPr/>
          <p:nvPr/>
        </p:nvSpPr>
        <p:spPr>
          <a:xfrm>
            <a:off x="5262748" y="4722420"/>
            <a:ext cx="1306285" cy="131816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Start</a:t>
            </a:r>
          </a:p>
          <a:p>
            <a:pPr algn="ctr"/>
            <a:r>
              <a:rPr lang="en-US" sz="1400" dirty="0"/>
              <a:t>Close</a:t>
            </a:r>
          </a:p>
          <a:p>
            <a:pPr algn="ctr"/>
            <a:r>
              <a:rPr lang="en-US" sz="1400" dirty="0">
                <a:solidFill>
                  <a:srgbClr val="00B0F0"/>
                </a:solidFill>
              </a:rPr>
              <a:t>!Heat </a:t>
            </a:r>
          </a:p>
          <a:p>
            <a:pPr algn="ctr"/>
            <a:r>
              <a:rPr lang="en-US" sz="1400" dirty="0"/>
              <a:t>!Error</a:t>
            </a:r>
          </a:p>
        </p:txBody>
      </p:sp>
      <p:sp>
        <p:nvSpPr>
          <p:cNvPr id="9" name="Oval 8"/>
          <p:cNvSpPr/>
          <p:nvPr/>
        </p:nvSpPr>
        <p:spPr>
          <a:xfrm>
            <a:off x="2483922" y="4722419"/>
            <a:ext cx="1306285" cy="1318161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Start</a:t>
            </a:r>
          </a:p>
          <a:p>
            <a:pPr algn="ctr"/>
            <a:r>
              <a:rPr lang="en-US" sz="1400" dirty="0"/>
              <a:t>Close</a:t>
            </a:r>
          </a:p>
          <a:p>
            <a:pPr algn="ctr"/>
            <a:r>
              <a:rPr lang="en-US" sz="1400" dirty="0">
                <a:solidFill>
                  <a:srgbClr val="00B0F0"/>
                </a:solidFill>
              </a:rPr>
              <a:t>!Heat </a:t>
            </a:r>
          </a:p>
          <a:p>
            <a:pPr algn="ctr"/>
            <a:r>
              <a:rPr lang="en-US" sz="1400" dirty="0"/>
              <a:t>Error</a:t>
            </a:r>
          </a:p>
        </p:txBody>
      </p:sp>
      <p:sp>
        <p:nvSpPr>
          <p:cNvPr id="10" name="Oval 9"/>
          <p:cNvSpPr/>
          <p:nvPr/>
        </p:nvSpPr>
        <p:spPr>
          <a:xfrm>
            <a:off x="8069282" y="4722418"/>
            <a:ext cx="1306285" cy="131816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Start</a:t>
            </a:r>
          </a:p>
          <a:p>
            <a:pPr algn="ctr"/>
            <a:r>
              <a:rPr lang="en-US" sz="1400" dirty="0"/>
              <a:t>Close</a:t>
            </a:r>
          </a:p>
          <a:p>
            <a:pPr algn="ctr"/>
            <a:r>
              <a:rPr lang="en-US" sz="1400" dirty="0"/>
              <a:t>Heat </a:t>
            </a:r>
          </a:p>
          <a:p>
            <a:pPr algn="ctr"/>
            <a:r>
              <a:rPr lang="en-US" sz="1400" dirty="0"/>
              <a:t>!Error</a:t>
            </a:r>
          </a:p>
        </p:txBody>
      </p:sp>
      <p:cxnSp>
        <p:nvCxnSpPr>
          <p:cNvPr id="12" name="Straight Arrow Connector 11"/>
          <p:cNvCxnSpPr>
            <a:stCxn id="4" idx="2"/>
            <a:endCxn id="5" idx="0"/>
          </p:cNvCxnSpPr>
          <p:nvPr/>
        </p:nvCxnSpPr>
        <p:spPr>
          <a:xfrm flipH="1">
            <a:off x="3137065" y="1134095"/>
            <a:ext cx="2139538" cy="14646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404760" y="1600134"/>
            <a:ext cx="1" cy="11916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0"/>
            <a:endCxn id="4" idx="6"/>
          </p:cNvCxnSpPr>
          <p:nvPr/>
        </p:nvCxnSpPr>
        <p:spPr>
          <a:xfrm flipH="1" flipV="1">
            <a:off x="6582889" y="1134094"/>
            <a:ext cx="2139537" cy="15279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016049" y="1423842"/>
            <a:ext cx="1145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/>
              <a:t>Start oven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7472004" y="1423842"/>
            <a:ext cx="119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Open door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441771" y="2078963"/>
            <a:ext cx="118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Close door</a:t>
            </a:r>
          </a:p>
        </p:txBody>
      </p:sp>
      <p:cxnSp>
        <p:nvCxnSpPr>
          <p:cNvPr id="23" name="Straight Arrow Connector 22"/>
          <p:cNvCxnSpPr>
            <a:stCxn id="6" idx="1"/>
            <a:endCxn id="4" idx="3"/>
          </p:cNvCxnSpPr>
          <p:nvPr/>
        </p:nvCxnSpPr>
        <p:spPr>
          <a:xfrm flipV="1">
            <a:off x="5467904" y="1600134"/>
            <a:ext cx="1" cy="11916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095218" y="2078963"/>
            <a:ext cx="1194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Open door</a:t>
            </a:r>
          </a:p>
        </p:txBody>
      </p:sp>
      <p:cxnSp>
        <p:nvCxnSpPr>
          <p:cNvPr id="27" name="Straight Arrow Connector 26"/>
          <p:cNvCxnSpPr>
            <a:stCxn id="6" idx="4"/>
            <a:endCxn id="8" idx="0"/>
          </p:cNvCxnSpPr>
          <p:nvPr/>
        </p:nvCxnSpPr>
        <p:spPr>
          <a:xfrm flipH="1">
            <a:off x="5915891" y="3916877"/>
            <a:ext cx="13855" cy="8055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010102" y="4134982"/>
            <a:ext cx="1145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/>
              <a:t>Start oven</a:t>
            </a:r>
            <a:endParaRPr lang="en-US" dirty="0"/>
          </a:p>
        </p:txBody>
      </p:sp>
      <p:cxnSp>
        <p:nvCxnSpPr>
          <p:cNvPr id="32" name="Straight Arrow Connector 31"/>
          <p:cNvCxnSpPr>
            <a:stCxn id="8" idx="6"/>
            <a:endCxn id="10" idx="2"/>
          </p:cNvCxnSpPr>
          <p:nvPr/>
        </p:nvCxnSpPr>
        <p:spPr>
          <a:xfrm flipV="1">
            <a:off x="6569033" y="5381498"/>
            <a:ext cx="1500249" cy="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0" idx="0"/>
            <a:endCxn id="7" idx="4"/>
          </p:cNvCxnSpPr>
          <p:nvPr/>
        </p:nvCxnSpPr>
        <p:spPr>
          <a:xfrm flipV="1">
            <a:off x="8722425" y="3980211"/>
            <a:ext cx="1" cy="7422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7" idx="2"/>
            <a:endCxn id="6" idx="6"/>
          </p:cNvCxnSpPr>
          <p:nvPr/>
        </p:nvCxnSpPr>
        <p:spPr>
          <a:xfrm flipH="1" flipV="1">
            <a:off x="6582888" y="3257797"/>
            <a:ext cx="1486395" cy="633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6798180" y="4948833"/>
            <a:ext cx="1000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Warmup</a:t>
            </a:r>
          </a:p>
        </p:txBody>
      </p:sp>
      <p:sp>
        <p:nvSpPr>
          <p:cNvPr id="42" name="Rectangle 41"/>
          <p:cNvSpPr/>
          <p:nvPr/>
        </p:nvSpPr>
        <p:spPr>
          <a:xfrm>
            <a:off x="8669188" y="4170607"/>
            <a:ext cx="1412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Start cooking</a:t>
            </a:r>
          </a:p>
        </p:txBody>
      </p:sp>
      <p:cxnSp>
        <p:nvCxnSpPr>
          <p:cNvPr id="43" name="Straight Arrow Connector 42"/>
          <p:cNvCxnSpPr>
            <a:stCxn id="9" idx="7"/>
            <a:endCxn id="6" idx="3"/>
          </p:cNvCxnSpPr>
          <p:nvPr/>
        </p:nvCxnSpPr>
        <p:spPr>
          <a:xfrm flipV="1">
            <a:off x="3598905" y="3723838"/>
            <a:ext cx="1868998" cy="11916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4095217" y="4504314"/>
            <a:ext cx="702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Reset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2664584" y="3706947"/>
            <a:ext cx="1" cy="11916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1480496" y="4231502"/>
            <a:ext cx="1194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Open door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 flipH="1">
            <a:off x="3597135" y="3717232"/>
            <a:ext cx="1" cy="11916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580003" y="3738817"/>
            <a:ext cx="118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Close door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74604" y="136712"/>
                <a:ext cx="2297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! EF</a:t>
                </a:r>
                <a:r>
                  <a:rPr lang="en-US" dirty="0"/>
                  <a:t> (Start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EG</a:t>
                </a:r>
                <a:r>
                  <a:rPr lang="en-US" dirty="0"/>
                  <a:t> ! Heat)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604" y="136712"/>
                <a:ext cx="2297424" cy="369332"/>
              </a:xfrm>
              <a:prstGeom prst="rect">
                <a:avLst/>
              </a:prstGeom>
              <a:blipFill>
                <a:blip r:embed="rId2"/>
                <a:stretch>
                  <a:fillRect l="-2198" t="-6667" r="-1099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1760467" y="410946"/>
            <a:ext cx="1322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Start,</a:t>
            </a:r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! Heat</a:t>
            </a:r>
          </a:p>
          <a:p>
            <a:r>
              <a:rPr lang="en-US" b="1" dirty="0"/>
              <a:t>EG</a:t>
            </a:r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! Heat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812941" y="189889"/>
            <a:ext cx="2383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Nontrivial SCC of </a:t>
            </a:r>
            <a:r>
              <a:rPr lang="en-US" dirty="0">
                <a:solidFill>
                  <a:srgbClr val="00B0F0"/>
                </a:solidFill>
              </a:rPr>
              <a:t>! Heat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861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276604" y="475014"/>
            <a:ext cx="1306285" cy="1318161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  <a:p>
            <a:pPr algn="ctr"/>
            <a:r>
              <a:rPr lang="en-US" sz="1400" dirty="0"/>
              <a:t>!Start</a:t>
            </a:r>
          </a:p>
          <a:p>
            <a:pPr algn="ctr"/>
            <a:r>
              <a:rPr lang="en-US" sz="1400" dirty="0"/>
              <a:t>!Close</a:t>
            </a:r>
          </a:p>
          <a:p>
            <a:pPr algn="ctr"/>
            <a:r>
              <a:rPr lang="en-US" sz="1400" dirty="0">
                <a:solidFill>
                  <a:srgbClr val="00B0F0"/>
                </a:solidFill>
              </a:rPr>
              <a:t>!Heat </a:t>
            </a:r>
          </a:p>
          <a:p>
            <a:pPr algn="ctr"/>
            <a:r>
              <a:rPr lang="en-US" sz="1400" dirty="0"/>
              <a:t>!Error</a:t>
            </a:r>
          </a:p>
        </p:txBody>
      </p:sp>
      <p:sp>
        <p:nvSpPr>
          <p:cNvPr id="5" name="Oval 4"/>
          <p:cNvSpPr/>
          <p:nvPr/>
        </p:nvSpPr>
        <p:spPr>
          <a:xfrm>
            <a:off x="2483923" y="2598718"/>
            <a:ext cx="1306285" cy="1318161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Start</a:t>
            </a:r>
          </a:p>
          <a:p>
            <a:pPr algn="ctr"/>
            <a:r>
              <a:rPr lang="en-US" sz="1400" dirty="0"/>
              <a:t>!Close</a:t>
            </a:r>
          </a:p>
          <a:p>
            <a:pPr algn="ctr"/>
            <a:r>
              <a:rPr lang="en-US" sz="1400" dirty="0">
                <a:solidFill>
                  <a:srgbClr val="00B0F0"/>
                </a:solidFill>
              </a:rPr>
              <a:t>!Heat </a:t>
            </a:r>
          </a:p>
          <a:p>
            <a:pPr algn="ctr"/>
            <a:r>
              <a:rPr lang="en-US" sz="1400" dirty="0"/>
              <a:t>Error</a:t>
            </a:r>
          </a:p>
        </p:txBody>
      </p:sp>
      <p:sp>
        <p:nvSpPr>
          <p:cNvPr id="6" name="Oval 5"/>
          <p:cNvSpPr/>
          <p:nvPr/>
        </p:nvSpPr>
        <p:spPr>
          <a:xfrm>
            <a:off x="5276603" y="2598717"/>
            <a:ext cx="1306285" cy="1318161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  <a:p>
            <a:pPr algn="ctr"/>
            <a:r>
              <a:rPr lang="en-US" sz="1400" dirty="0"/>
              <a:t>! Start</a:t>
            </a:r>
          </a:p>
          <a:p>
            <a:pPr algn="ctr"/>
            <a:r>
              <a:rPr lang="en-US" sz="1400" dirty="0"/>
              <a:t>Close</a:t>
            </a:r>
          </a:p>
          <a:p>
            <a:pPr algn="ctr"/>
            <a:r>
              <a:rPr lang="en-US" sz="1400" dirty="0">
                <a:solidFill>
                  <a:srgbClr val="00B0F0"/>
                </a:solidFill>
              </a:rPr>
              <a:t>!Heat </a:t>
            </a:r>
          </a:p>
          <a:p>
            <a:pPr algn="ctr"/>
            <a:r>
              <a:rPr lang="en-US" sz="1400" dirty="0"/>
              <a:t>!Error</a:t>
            </a:r>
          </a:p>
        </p:txBody>
      </p:sp>
      <p:sp>
        <p:nvSpPr>
          <p:cNvPr id="7" name="Oval 6"/>
          <p:cNvSpPr/>
          <p:nvPr/>
        </p:nvSpPr>
        <p:spPr>
          <a:xfrm>
            <a:off x="8069283" y="2662051"/>
            <a:ext cx="1306285" cy="131816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  <a:p>
            <a:pPr algn="ctr"/>
            <a:r>
              <a:rPr lang="en-US" sz="1400" dirty="0"/>
              <a:t>!Start</a:t>
            </a:r>
          </a:p>
          <a:p>
            <a:pPr algn="ctr"/>
            <a:r>
              <a:rPr lang="en-US" sz="1400" dirty="0"/>
              <a:t>Close</a:t>
            </a:r>
          </a:p>
          <a:p>
            <a:pPr algn="ctr"/>
            <a:r>
              <a:rPr lang="en-US" sz="1400" dirty="0"/>
              <a:t>Heat </a:t>
            </a:r>
          </a:p>
          <a:p>
            <a:pPr algn="ctr"/>
            <a:r>
              <a:rPr lang="en-US" sz="1400" dirty="0"/>
              <a:t>!Error</a:t>
            </a:r>
          </a:p>
        </p:txBody>
      </p:sp>
      <p:sp>
        <p:nvSpPr>
          <p:cNvPr id="8" name="Oval 7"/>
          <p:cNvSpPr/>
          <p:nvPr/>
        </p:nvSpPr>
        <p:spPr>
          <a:xfrm>
            <a:off x="5262748" y="4722420"/>
            <a:ext cx="1306285" cy="131816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Start</a:t>
            </a:r>
          </a:p>
          <a:p>
            <a:pPr algn="ctr"/>
            <a:r>
              <a:rPr lang="en-US" sz="1400" dirty="0"/>
              <a:t>Close</a:t>
            </a:r>
          </a:p>
          <a:p>
            <a:pPr algn="ctr"/>
            <a:r>
              <a:rPr lang="en-US" sz="1400" dirty="0">
                <a:solidFill>
                  <a:srgbClr val="00B0F0"/>
                </a:solidFill>
              </a:rPr>
              <a:t>!Heat </a:t>
            </a:r>
          </a:p>
          <a:p>
            <a:pPr algn="ctr"/>
            <a:r>
              <a:rPr lang="en-US" sz="1400" dirty="0"/>
              <a:t>!Error</a:t>
            </a:r>
          </a:p>
        </p:txBody>
      </p:sp>
      <p:sp>
        <p:nvSpPr>
          <p:cNvPr id="9" name="Oval 8"/>
          <p:cNvSpPr/>
          <p:nvPr/>
        </p:nvSpPr>
        <p:spPr>
          <a:xfrm>
            <a:off x="2483922" y="4722419"/>
            <a:ext cx="1306285" cy="1318161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Start</a:t>
            </a:r>
          </a:p>
          <a:p>
            <a:pPr algn="ctr"/>
            <a:r>
              <a:rPr lang="en-US" sz="1400" dirty="0"/>
              <a:t>Close</a:t>
            </a:r>
          </a:p>
          <a:p>
            <a:pPr algn="ctr"/>
            <a:r>
              <a:rPr lang="en-US" sz="1400" dirty="0">
                <a:solidFill>
                  <a:srgbClr val="00B0F0"/>
                </a:solidFill>
              </a:rPr>
              <a:t>!Heat </a:t>
            </a:r>
          </a:p>
          <a:p>
            <a:pPr algn="ctr"/>
            <a:r>
              <a:rPr lang="en-US" sz="1400" dirty="0"/>
              <a:t>Error</a:t>
            </a:r>
          </a:p>
        </p:txBody>
      </p:sp>
      <p:sp>
        <p:nvSpPr>
          <p:cNvPr id="10" name="Oval 9"/>
          <p:cNvSpPr/>
          <p:nvPr/>
        </p:nvSpPr>
        <p:spPr>
          <a:xfrm>
            <a:off x="8069282" y="4722418"/>
            <a:ext cx="1306285" cy="131816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Start</a:t>
            </a:r>
          </a:p>
          <a:p>
            <a:pPr algn="ctr"/>
            <a:r>
              <a:rPr lang="en-US" sz="1400" dirty="0"/>
              <a:t>Close</a:t>
            </a:r>
          </a:p>
          <a:p>
            <a:pPr algn="ctr"/>
            <a:r>
              <a:rPr lang="en-US" sz="1400" dirty="0"/>
              <a:t>Heat </a:t>
            </a:r>
          </a:p>
          <a:p>
            <a:pPr algn="ctr"/>
            <a:r>
              <a:rPr lang="en-US" sz="1400" dirty="0"/>
              <a:t>!Error</a:t>
            </a:r>
          </a:p>
        </p:txBody>
      </p:sp>
      <p:cxnSp>
        <p:nvCxnSpPr>
          <p:cNvPr id="12" name="Straight Arrow Connector 11"/>
          <p:cNvCxnSpPr>
            <a:stCxn id="4" idx="2"/>
            <a:endCxn id="5" idx="0"/>
          </p:cNvCxnSpPr>
          <p:nvPr/>
        </p:nvCxnSpPr>
        <p:spPr>
          <a:xfrm flipH="1">
            <a:off x="3137065" y="1134095"/>
            <a:ext cx="2139538" cy="14646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404760" y="1600134"/>
            <a:ext cx="1" cy="11916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0"/>
            <a:endCxn id="4" idx="6"/>
          </p:cNvCxnSpPr>
          <p:nvPr/>
        </p:nvCxnSpPr>
        <p:spPr>
          <a:xfrm flipH="1" flipV="1">
            <a:off x="6582889" y="1134094"/>
            <a:ext cx="2139537" cy="15279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016049" y="1423842"/>
            <a:ext cx="1145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/>
              <a:t>Start oven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7472004" y="1423842"/>
            <a:ext cx="119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Open door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441771" y="2078963"/>
            <a:ext cx="118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Close door</a:t>
            </a:r>
          </a:p>
        </p:txBody>
      </p:sp>
      <p:cxnSp>
        <p:nvCxnSpPr>
          <p:cNvPr id="23" name="Straight Arrow Connector 22"/>
          <p:cNvCxnSpPr>
            <a:stCxn id="6" idx="1"/>
            <a:endCxn id="4" idx="3"/>
          </p:cNvCxnSpPr>
          <p:nvPr/>
        </p:nvCxnSpPr>
        <p:spPr>
          <a:xfrm flipV="1">
            <a:off x="5467904" y="1600134"/>
            <a:ext cx="1" cy="11916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095218" y="2078963"/>
            <a:ext cx="1194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Open door</a:t>
            </a:r>
          </a:p>
        </p:txBody>
      </p:sp>
      <p:cxnSp>
        <p:nvCxnSpPr>
          <p:cNvPr id="27" name="Straight Arrow Connector 26"/>
          <p:cNvCxnSpPr>
            <a:stCxn id="6" idx="4"/>
            <a:endCxn id="8" idx="0"/>
          </p:cNvCxnSpPr>
          <p:nvPr/>
        </p:nvCxnSpPr>
        <p:spPr>
          <a:xfrm flipH="1">
            <a:off x="5915891" y="3916877"/>
            <a:ext cx="13855" cy="8055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010102" y="4134982"/>
            <a:ext cx="1145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/>
              <a:t>Start oven</a:t>
            </a:r>
            <a:endParaRPr lang="en-US" dirty="0"/>
          </a:p>
        </p:txBody>
      </p:sp>
      <p:cxnSp>
        <p:nvCxnSpPr>
          <p:cNvPr id="32" name="Straight Arrow Connector 31"/>
          <p:cNvCxnSpPr>
            <a:stCxn id="8" idx="6"/>
            <a:endCxn id="10" idx="2"/>
          </p:cNvCxnSpPr>
          <p:nvPr/>
        </p:nvCxnSpPr>
        <p:spPr>
          <a:xfrm flipV="1">
            <a:off x="6569033" y="5381498"/>
            <a:ext cx="1500249" cy="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0" idx="0"/>
            <a:endCxn id="7" idx="4"/>
          </p:cNvCxnSpPr>
          <p:nvPr/>
        </p:nvCxnSpPr>
        <p:spPr>
          <a:xfrm flipV="1">
            <a:off x="8722425" y="3980211"/>
            <a:ext cx="1" cy="7422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7" idx="2"/>
            <a:endCxn id="6" idx="6"/>
          </p:cNvCxnSpPr>
          <p:nvPr/>
        </p:nvCxnSpPr>
        <p:spPr>
          <a:xfrm flipH="1" flipV="1">
            <a:off x="6582888" y="3257797"/>
            <a:ext cx="1486395" cy="633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6798180" y="4948833"/>
            <a:ext cx="1000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Warmup</a:t>
            </a:r>
          </a:p>
        </p:txBody>
      </p:sp>
      <p:sp>
        <p:nvSpPr>
          <p:cNvPr id="42" name="Rectangle 41"/>
          <p:cNvSpPr/>
          <p:nvPr/>
        </p:nvSpPr>
        <p:spPr>
          <a:xfrm>
            <a:off x="8669188" y="4170607"/>
            <a:ext cx="1412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Start cooking</a:t>
            </a:r>
          </a:p>
        </p:txBody>
      </p:sp>
      <p:cxnSp>
        <p:nvCxnSpPr>
          <p:cNvPr id="43" name="Straight Arrow Connector 42"/>
          <p:cNvCxnSpPr>
            <a:stCxn id="9" idx="7"/>
            <a:endCxn id="6" idx="3"/>
          </p:cNvCxnSpPr>
          <p:nvPr/>
        </p:nvCxnSpPr>
        <p:spPr>
          <a:xfrm flipV="1">
            <a:off x="3598905" y="3723838"/>
            <a:ext cx="1868998" cy="11916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4095217" y="4504314"/>
            <a:ext cx="702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Reset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2664584" y="3706947"/>
            <a:ext cx="1" cy="11916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1480496" y="4231502"/>
            <a:ext cx="1194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Open door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 flipH="1">
            <a:off x="3597135" y="3717232"/>
            <a:ext cx="1" cy="11916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580003" y="3738817"/>
            <a:ext cx="118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Close door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74604" y="136712"/>
                <a:ext cx="2297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! EF</a:t>
                </a:r>
                <a:r>
                  <a:rPr lang="en-US" dirty="0"/>
                  <a:t> (Start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EG</a:t>
                </a:r>
                <a:r>
                  <a:rPr lang="en-US" dirty="0"/>
                  <a:t> ! Heat)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604" y="136712"/>
                <a:ext cx="2297424" cy="369332"/>
              </a:xfrm>
              <a:prstGeom prst="rect">
                <a:avLst/>
              </a:prstGeom>
              <a:blipFill>
                <a:blip r:embed="rId2"/>
                <a:stretch>
                  <a:fillRect l="-2198" t="-6667" r="-1099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1760467" y="410946"/>
            <a:ext cx="1322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Start,</a:t>
            </a:r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! Heat</a:t>
            </a:r>
          </a:p>
          <a:p>
            <a:r>
              <a:rPr lang="en-US" b="1" dirty="0"/>
              <a:t>EG</a:t>
            </a:r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! Heat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812941" y="189890"/>
            <a:ext cx="2898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Set of states that can reach n</a:t>
            </a:r>
          </a:p>
          <a:p>
            <a:r>
              <a:rPr lang="en-US" dirty="0">
                <a:solidFill>
                  <a:srgbClr val="FF0000"/>
                </a:solidFill>
              </a:rPr>
              <a:t>nontrivial SCC of </a:t>
            </a:r>
            <a:r>
              <a:rPr lang="en-US" dirty="0">
                <a:solidFill>
                  <a:srgbClr val="00B0F0"/>
                </a:solidFill>
              </a:rPr>
              <a:t>! Heat</a:t>
            </a:r>
          </a:p>
        </p:txBody>
      </p:sp>
      <p:sp>
        <p:nvSpPr>
          <p:cNvPr id="3" name="Rectangle 2"/>
          <p:cNvSpPr/>
          <p:nvPr/>
        </p:nvSpPr>
        <p:spPr>
          <a:xfrm>
            <a:off x="4362470" y="33728"/>
            <a:ext cx="8698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/>
              <a:t>EG</a:t>
            </a:r>
            <a:r>
              <a:rPr lang="en-US" sz="1400"/>
              <a:t> </a:t>
            </a:r>
            <a:r>
              <a:rPr lang="en-US" sz="1400">
                <a:solidFill>
                  <a:srgbClr val="00B0F0"/>
                </a:solidFill>
              </a:rPr>
              <a:t>! </a:t>
            </a:r>
            <a:r>
              <a:rPr lang="en-US" sz="1400" dirty="0">
                <a:solidFill>
                  <a:srgbClr val="00B0F0"/>
                </a:solidFill>
              </a:rPr>
              <a:t>Heat</a:t>
            </a:r>
            <a:endParaRPr lang="en-US" sz="1400" dirty="0"/>
          </a:p>
        </p:txBody>
      </p:sp>
      <p:sp>
        <p:nvSpPr>
          <p:cNvPr id="34" name="Rectangle 33"/>
          <p:cNvSpPr/>
          <p:nvPr/>
        </p:nvSpPr>
        <p:spPr>
          <a:xfrm>
            <a:off x="1580568" y="2294407"/>
            <a:ext cx="8698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EG</a:t>
            </a:r>
            <a:r>
              <a:rPr lang="en-US" sz="1400" dirty="0"/>
              <a:t> </a:t>
            </a:r>
            <a:r>
              <a:rPr lang="en-US" sz="1400" dirty="0">
                <a:solidFill>
                  <a:srgbClr val="00B0F0"/>
                </a:solidFill>
              </a:rPr>
              <a:t>! Heat</a:t>
            </a:r>
            <a:endParaRPr lang="en-US" sz="1400" dirty="0"/>
          </a:p>
        </p:txBody>
      </p:sp>
      <p:sp>
        <p:nvSpPr>
          <p:cNvPr id="36" name="Rectangle 35"/>
          <p:cNvSpPr/>
          <p:nvPr/>
        </p:nvSpPr>
        <p:spPr>
          <a:xfrm>
            <a:off x="1524000" y="5886690"/>
            <a:ext cx="8698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/>
              <a:t>EG</a:t>
            </a:r>
            <a:r>
              <a:rPr lang="en-US" sz="1400"/>
              <a:t> </a:t>
            </a:r>
            <a:r>
              <a:rPr lang="en-US" sz="1400">
                <a:solidFill>
                  <a:srgbClr val="00B0F0"/>
                </a:solidFill>
              </a:rPr>
              <a:t>! </a:t>
            </a:r>
            <a:r>
              <a:rPr lang="en-US" sz="1400" dirty="0">
                <a:solidFill>
                  <a:srgbClr val="00B0F0"/>
                </a:solidFill>
              </a:rPr>
              <a:t>Heat</a:t>
            </a:r>
            <a:endParaRPr lang="en-US" sz="1400" dirty="0"/>
          </a:p>
        </p:txBody>
      </p:sp>
      <p:sp>
        <p:nvSpPr>
          <p:cNvPr id="37" name="Rectangle 36"/>
          <p:cNvSpPr/>
          <p:nvPr/>
        </p:nvSpPr>
        <p:spPr>
          <a:xfrm>
            <a:off x="4129622" y="2734085"/>
            <a:ext cx="8698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EG</a:t>
            </a:r>
            <a:r>
              <a:rPr lang="en-US" sz="1400" dirty="0"/>
              <a:t> </a:t>
            </a:r>
            <a:r>
              <a:rPr lang="en-US" sz="1400" dirty="0">
                <a:solidFill>
                  <a:srgbClr val="00B0F0"/>
                </a:solidFill>
              </a:rPr>
              <a:t>! Heat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759908" y="990341"/>
                <a:ext cx="17572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Start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EG</a:t>
                </a:r>
                <a:r>
                  <a:rPr lang="en-US" dirty="0"/>
                  <a:t> ! Heat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908" y="990341"/>
                <a:ext cx="1757212" cy="369332"/>
              </a:xfrm>
              <a:prstGeom prst="rect">
                <a:avLst/>
              </a:prstGeom>
              <a:blipFill>
                <a:blip r:embed="rId3"/>
                <a:stretch>
                  <a:fillRect l="-2878" t="-6667" r="-1439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591AEC5-2ECC-174C-9062-068D45C250F2}"/>
                  </a:ext>
                </a:extLst>
              </p14:cNvPr>
              <p14:cNvContentPartPr/>
              <p14:nvPr/>
            </p14:nvContentPartPr>
            <p14:xfrm>
              <a:off x="1828800" y="1332720"/>
              <a:ext cx="1587960" cy="457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591AEC5-2ECC-174C-9062-068D45C250F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19440" y="1323360"/>
                <a:ext cx="1606680" cy="6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1090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B8924-B323-C947-90D1-EE10BD246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and safety in the real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DDE08-EF29-0D4B-B1CC-2CA7380CD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b="1" dirty="0"/>
              <a:t>Requirements analysis: </a:t>
            </a:r>
            <a:r>
              <a:rPr lang="en-US" dirty="0"/>
              <a:t>Set of tasks that ultimately lead to the determination and documentation of the design requirements that the product must meet: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/>
              <a:t>E.g. “0 to 60 mph in 4 seconds on flat road”,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/>
              <a:t>“Petrol car can emit no more than 60mg/km” EURO 6.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b="1" dirty="0"/>
              <a:t>Safety standards: </a:t>
            </a:r>
            <a:r>
              <a:rPr lang="en-US" dirty="0"/>
              <a:t>Provide </a:t>
            </a:r>
            <a:r>
              <a:rPr lang="en-US" i="1" dirty="0"/>
              <a:t>guidelines</a:t>
            </a:r>
            <a:r>
              <a:rPr lang="en-US" dirty="0"/>
              <a:t> and </a:t>
            </a:r>
            <a:r>
              <a:rPr lang="en-US" i="1" dirty="0"/>
              <a:t>processes</a:t>
            </a:r>
            <a:r>
              <a:rPr lang="en-US" dirty="0"/>
              <a:t> for developing safety-critical systems.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/>
              <a:t>E.g. DO-178C standard is enforced by the FAA for certifying aviation software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/>
              <a:t>ISO2626 is used for functional safety of cars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/>
              <a:t>Standards for Advanced Autonomous and AI-enabled systems are being developed</a:t>
            </a:r>
          </a:p>
        </p:txBody>
      </p:sp>
    </p:spTree>
    <p:extLst>
      <p:ext uri="{BB962C8B-B14F-4D97-AF65-F5344CB8AC3E}">
        <p14:creationId xmlns:p14="http://schemas.microsoft.com/office/powerpoint/2010/main" val="1754361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276604" y="475014"/>
            <a:ext cx="1306285" cy="131816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  <a:p>
            <a:pPr algn="ctr"/>
            <a:r>
              <a:rPr lang="en-US" sz="1400" dirty="0"/>
              <a:t>!Start</a:t>
            </a:r>
          </a:p>
          <a:p>
            <a:pPr algn="ctr"/>
            <a:r>
              <a:rPr lang="en-US" sz="1400" dirty="0"/>
              <a:t>!Close</a:t>
            </a:r>
          </a:p>
          <a:p>
            <a:pPr algn="ctr"/>
            <a:r>
              <a:rPr lang="en-US" sz="1400" dirty="0">
                <a:solidFill>
                  <a:srgbClr val="00B0F0"/>
                </a:solidFill>
              </a:rPr>
              <a:t>!Heat </a:t>
            </a:r>
          </a:p>
          <a:p>
            <a:pPr algn="ctr"/>
            <a:r>
              <a:rPr lang="en-US" sz="1400" dirty="0"/>
              <a:t>!Error</a:t>
            </a:r>
          </a:p>
        </p:txBody>
      </p:sp>
      <p:sp>
        <p:nvSpPr>
          <p:cNvPr id="5" name="Oval 4"/>
          <p:cNvSpPr/>
          <p:nvPr/>
        </p:nvSpPr>
        <p:spPr>
          <a:xfrm>
            <a:off x="2483923" y="2598718"/>
            <a:ext cx="1306285" cy="131816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Start</a:t>
            </a:r>
          </a:p>
          <a:p>
            <a:pPr algn="ctr"/>
            <a:r>
              <a:rPr lang="en-US" sz="1400" dirty="0"/>
              <a:t>!Close</a:t>
            </a:r>
          </a:p>
          <a:p>
            <a:pPr algn="ctr"/>
            <a:r>
              <a:rPr lang="en-US" sz="1400" dirty="0">
                <a:solidFill>
                  <a:srgbClr val="00B0F0"/>
                </a:solidFill>
              </a:rPr>
              <a:t>!Heat </a:t>
            </a:r>
          </a:p>
          <a:p>
            <a:pPr algn="ctr"/>
            <a:r>
              <a:rPr lang="en-US" sz="1400" dirty="0"/>
              <a:t>Error</a:t>
            </a:r>
          </a:p>
        </p:txBody>
      </p:sp>
      <p:sp>
        <p:nvSpPr>
          <p:cNvPr id="6" name="Oval 5"/>
          <p:cNvSpPr/>
          <p:nvPr/>
        </p:nvSpPr>
        <p:spPr>
          <a:xfrm>
            <a:off x="5276603" y="2598717"/>
            <a:ext cx="1306285" cy="131816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  <a:p>
            <a:pPr algn="ctr"/>
            <a:r>
              <a:rPr lang="en-US" sz="1400" dirty="0"/>
              <a:t>! Start</a:t>
            </a:r>
          </a:p>
          <a:p>
            <a:pPr algn="ctr"/>
            <a:r>
              <a:rPr lang="en-US" sz="1400" dirty="0"/>
              <a:t>Close</a:t>
            </a:r>
          </a:p>
          <a:p>
            <a:pPr algn="ctr"/>
            <a:r>
              <a:rPr lang="en-US" sz="1400" dirty="0">
                <a:solidFill>
                  <a:srgbClr val="00B0F0"/>
                </a:solidFill>
              </a:rPr>
              <a:t>!Heat </a:t>
            </a:r>
          </a:p>
          <a:p>
            <a:pPr algn="ctr"/>
            <a:r>
              <a:rPr lang="en-US" sz="1400" dirty="0"/>
              <a:t>!Error</a:t>
            </a:r>
          </a:p>
        </p:txBody>
      </p:sp>
      <p:sp>
        <p:nvSpPr>
          <p:cNvPr id="7" name="Oval 6"/>
          <p:cNvSpPr/>
          <p:nvPr/>
        </p:nvSpPr>
        <p:spPr>
          <a:xfrm>
            <a:off x="8069283" y="2662051"/>
            <a:ext cx="1306285" cy="131816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  <a:p>
            <a:pPr algn="ctr"/>
            <a:r>
              <a:rPr lang="en-US" sz="1400" dirty="0"/>
              <a:t>!Start</a:t>
            </a:r>
          </a:p>
          <a:p>
            <a:pPr algn="ctr"/>
            <a:r>
              <a:rPr lang="en-US" sz="1400" dirty="0"/>
              <a:t>Close</a:t>
            </a:r>
          </a:p>
          <a:p>
            <a:pPr algn="ctr"/>
            <a:r>
              <a:rPr lang="en-US" sz="1400" dirty="0"/>
              <a:t>Heat </a:t>
            </a:r>
          </a:p>
          <a:p>
            <a:pPr algn="ctr"/>
            <a:r>
              <a:rPr lang="en-US" sz="1400" dirty="0"/>
              <a:t>!Error</a:t>
            </a:r>
          </a:p>
        </p:txBody>
      </p:sp>
      <p:sp>
        <p:nvSpPr>
          <p:cNvPr id="8" name="Oval 7"/>
          <p:cNvSpPr/>
          <p:nvPr/>
        </p:nvSpPr>
        <p:spPr>
          <a:xfrm>
            <a:off x="5262748" y="4722420"/>
            <a:ext cx="1306285" cy="131816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Start</a:t>
            </a:r>
          </a:p>
          <a:p>
            <a:pPr algn="ctr"/>
            <a:r>
              <a:rPr lang="en-US" sz="1400" dirty="0"/>
              <a:t>Close</a:t>
            </a:r>
          </a:p>
          <a:p>
            <a:pPr algn="ctr"/>
            <a:r>
              <a:rPr lang="en-US" sz="1400" dirty="0">
                <a:solidFill>
                  <a:srgbClr val="00B0F0"/>
                </a:solidFill>
              </a:rPr>
              <a:t>!Heat </a:t>
            </a:r>
          </a:p>
          <a:p>
            <a:pPr algn="ctr"/>
            <a:r>
              <a:rPr lang="en-US" sz="1400" dirty="0"/>
              <a:t>!Error</a:t>
            </a:r>
          </a:p>
        </p:txBody>
      </p:sp>
      <p:sp>
        <p:nvSpPr>
          <p:cNvPr id="9" name="Oval 8"/>
          <p:cNvSpPr/>
          <p:nvPr/>
        </p:nvSpPr>
        <p:spPr>
          <a:xfrm>
            <a:off x="2483922" y="4722419"/>
            <a:ext cx="1306285" cy="131816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Start</a:t>
            </a:r>
          </a:p>
          <a:p>
            <a:pPr algn="ctr"/>
            <a:r>
              <a:rPr lang="en-US" sz="1400" dirty="0"/>
              <a:t>Close</a:t>
            </a:r>
          </a:p>
          <a:p>
            <a:pPr algn="ctr"/>
            <a:r>
              <a:rPr lang="en-US" sz="1400" dirty="0">
                <a:solidFill>
                  <a:srgbClr val="00B0F0"/>
                </a:solidFill>
              </a:rPr>
              <a:t>!Heat </a:t>
            </a:r>
          </a:p>
          <a:p>
            <a:pPr algn="ctr"/>
            <a:r>
              <a:rPr lang="en-US" sz="1400" dirty="0"/>
              <a:t>Error</a:t>
            </a:r>
          </a:p>
        </p:txBody>
      </p:sp>
      <p:sp>
        <p:nvSpPr>
          <p:cNvPr id="10" name="Oval 9"/>
          <p:cNvSpPr/>
          <p:nvPr/>
        </p:nvSpPr>
        <p:spPr>
          <a:xfrm>
            <a:off x="8069282" y="4722418"/>
            <a:ext cx="1306285" cy="131816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Start</a:t>
            </a:r>
          </a:p>
          <a:p>
            <a:pPr algn="ctr"/>
            <a:r>
              <a:rPr lang="en-US" sz="1400" dirty="0"/>
              <a:t>Close</a:t>
            </a:r>
          </a:p>
          <a:p>
            <a:pPr algn="ctr"/>
            <a:r>
              <a:rPr lang="en-US" sz="1400" dirty="0"/>
              <a:t>Heat </a:t>
            </a:r>
          </a:p>
          <a:p>
            <a:pPr algn="ctr"/>
            <a:r>
              <a:rPr lang="en-US" sz="1400" dirty="0"/>
              <a:t>!Error</a:t>
            </a:r>
          </a:p>
        </p:txBody>
      </p:sp>
      <p:cxnSp>
        <p:nvCxnSpPr>
          <p:cNvPr id="12" name="Straight Arrow Connector 11"/>
          <p:cNvCxnSpPr>
            <a:stCxn id="4" idx="2"/>
            <a:endCxn id="5" idx="0"/>
          </p:cNvCxnSpPr>
          <p:nvPr/>
        </p:nvCxnSpPr>
        <p:spPr>
          <a:xfrm flipH="1">
            <a:off x="3137065" y="1134095"/>
            <a:ext cx="2139538" cy="14646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404760" y="1600134"/>
            <a:ext cx="1" cy="11916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0"/>
            <a:endCxn id="4" idx="6"/>
          </p:cNvCxnSpPr>
          <p:nvPr/>
        </p:nvCxnSpPr>
        <p:spPr>
          <a:xfrm flipH="1" flipV="1">
            <a:off x="6582889" y="1134094"/>
            <a:ext cx="2139537" cy="15279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016049" y="1423842"/>
            <a:ext cx="1145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/>
              <a:t>Start oven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7472004" y="1423842"/>
            <a:ext cx="119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Open door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441771" y="2078963"/>
            <a:ext cx="118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Close door</a:t>
            </a:r>
          </a:p>
        </p:txBody>
      </p:sp>
      <p:cxnSp>
        <p:nvCxnSpPr>
          <p:cNvPr id="23" name="Straight Arrow Connector 22"/>
          <p:cNvCxnSpPr>
            <a:stCxn id="6" idx="1"/>
            <a:endCxn id="4" idx="3"/>
          </p:cNvCxnSpPr>
          <p:nvPr/>
        </p:nvCxnSpPr>
        <p:spPr>
          <a:xfrm flipV="1">
            <a:off x="5467904" y="1600134"/>
            <a:ext cx="1" cy="11916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095218" y="2078963"/>
            <a:ext cx="1194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Open door</a:t>
            </a:r>
          </a:p>
        </p:txBody>
      </p:sp>
      <p:cxnSp>
        <p:nvCxnSpPr>
          <p:cNvPr id="27" name="Straight Arrow Connector 26"/>
          <p:cNvCxnSpPr>
            <a:stCxn id="6" idx="4"/>
            <a:endCxn id="8" idx="0"/>
          </p:cNvCxnSpPr>
          <p:nvPr/>
        </p:nvCxnSpPr>
        <p:spPr>
          <a:xfrm flipH="1">
            <a:off x="5915891" y="3916877"/>
            <a:ext cx="13855" cy="8055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010102" y="4134982"/>
            <a:ext cx="1145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/>
              <a:t>Start oven</a:t>
            </a:r>
            <a:endParaRPr lang="en-US" dirty="0"/>
          </a:p>
        </p:txBody>
      </p:sp>
      <p:cxnSp>
        <p:nvCxnSpPr>
          <p:cNvPr id="32" name="Straight Arrow Connector 31"/>
          <p:cNvCxnSpPr>
            <a:stCxn id="8" idx="6"/>
            <a:endCxn id="10" idx="2"/>
          </p:cNvCxnSpPr>
          <p:nvPr/>
        </p:nvCxnSpPr>
        <p:spPr>
          <a:xfrm flipV="1">
            <a:off x="6569033" y="5381498"/>
            <a:ext cx="1500249" cy="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0" idx="0"/>
            <a:endCxn id="7" idx="4"/>
          </p:cNvCxnSpPr>
          <p:nvPr/>
        </p:nvCxnSpPr>
        <p:spPr>
          <a:xfrm flipV="1">
            <a:off x="8722425" y="3980211"/>
            <a:ext cx="1" cy="7422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7" idx="2"/>
            <a:endCxn id="6" idx="6"/>
          </p:cNvCxnSpPr>
          <p:nvPr/>
        </p:nvCxnSpPr>
        <p:spPr>
          <a:xfrm flipH="1" flipV="1">
            <a:off x="6582888" y="3257797"/>
            <a:ext cx="1486395" cy="633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6798180" y="4948833"/>
            <a:ext cx="1000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Warmup</a:t>
            </a:r>
          </a:p>
        </p:txBody>
      </p:sp>
      <p:sp>
        <p:nvSpPr>
          <p:cNvPr id="42" name="Rectangle 41"/>
          <p:cNvSpPr/>
          <p:nvPr/>
        </p:nvSpPr>
        <p:spPr>
          <a:xfrm>
            <a:off x="8669188" y="4170607"/>
            <a:ext cx="1412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Start cooking</a:t>
            </a:r>
          </a:p>
        </p:txBody>
      </p:sp>
      <p:cxnSp>
        <p:nvCxnSpPr>
          <p:cNvPr id="43" name="Straight Arrow Connector 42"/>
          <p:cNvCxnSpPr>
            <a:stCxn id="9" idx="7"/>
            <a:endCxn id="6" idx="3"/>
          </p:cNvCxnSpPr>
          <p:nvPr/>
        </p:nvCxnSpPr>
        <p:spPr>
          <a:xfrm flipV="1">
            <a:off x="3598905" y="3723838"/>
            <a:ext cx="1868998" cy="11916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4095217" y="4504314"/>
            <a:ext cx="702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Reset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2664584" y="3706947"/>
            <a:ext cx="1" cy="11916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1480496" y="4231502"/>
            <a:ext cx="1194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Open door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 flipH="1">
            <a:off x="3597135" y="3717232"/>
            <a:ext cx="1" cy="11916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580003" y="3738817"/>
            <a:ext cx="118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Close door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74604" y="136712"/>
                <a:ext cx="2297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! EF</a:t>
                </a:r>
                <a:r>
                  <a:rPr lang="en-US" dirty="0"/>
                  <a:t> (Start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EG</a:t>
                </a:r>
                <a:r>
                  <a:rPr lang="en-US" dirty="0"/>
                  <a:t> ! Heat)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604" y="136712"/>
                <a:ext cx="2297424" cy="369332"/>
              </a:xfrm>
              <a:prstGeom prst="rect">
                <a:avLst/>
              </a:prstGeom>
              <a:blipFill>
                <a:blip r:embed="rId2"/>
                <a:stretch>
                  <a:fillRect l="-2198" t="-6667" r="-1099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1760467" y="410946"/>
            <a:ext cx="1322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Start,</a:t>
            </a:r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! Heat</a:t>
            </a:r>
          </a:p>
          <a:p>
            <a:r>
              <a:rPr lang="en-US" b="1" dirty="0"/>
              <a:t>EG</a:t>
            </a:r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! Heat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362470" y="33728"/>
            <a:ext cx="8698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/>
              <a:t>EG</a:t>
            </a:r>
            <a:r>
              <a:rPr lang="en-US" sz="1400"/>
              <a:t> </a:t>
            </a:r>
            <a:r>
              <a:rPr lang="en-US" sz="1400">
                <a:solidFill>
                  <a:srgbClr val="00B0F0"/>
                </a:solidFill>
              </a:rPr>
              <a:t>! </a:t>
            </a:r>
            <a:r>
              <a:rPr lang="en-US" sz="1400" dirty="0">
                <a:solidFill>
                  <a:srgbClr val="00B0F0"/>
                </a:solidFill>
              </a:rPr>
              <a:t>Heat</a:t>
            </a:r>
            <a:endParaRPr lang="en-US" sz="1400" dirty="0"/>
          </a:p>
        </p:txBody>
      </p:sp>
      <p:sp>
        <p:nvSpPr>
          <p:cNvPr id="34" name="Rectangle 33"/>
          <p:cNvSpPr/>
          <p:nvPr/>
        </p:nvSpPr>
        <p:spPr>
          <a:xfrm>
            <a:off x="1580568" y="2294407"/>
            <a:ext cx="8698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EG</a:t>
            </a:r>
            <a:r>
              <a:rPr lang="en-US" sz="1400" dirty="0"/>
              <a:t> </a:t>
            </a:r>
            <a:r>
              <a:rPr lang="en-US" sz="1400" dirty="0">
                <a:solidFill>
                  <a:srgbClr val="00B0F0"/>
                </a:solidFill>
              </a:rPr>
              <a:t>! Heat</a:t>
            </a:r>
            <a:endParaRPr lang="en-US" sz="1400" dirty="0"/>
          </a:p>
        </p:txBody>
      </p:sp>
      <p:sp>
        <p:nvSpPr>
          <p:cNvPr id="36" name="Rectangle 35"/>
          <p:cNvSpPr/>
          <p:nvPr/>
        </p:nvSpPr>
        <p:spPr>
          <a:xfrm>
            <a:off x="1524000" y="5886690"/>
            <a:ext cx="8698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/>
              <a:t>EG</a:t>
            </a:r>
            <a:r>
              <a:rPr lang="en-US" sz="1400"/>
              <a:t> </a:t>
            </a:r>
            <a:r>
              <a:rPr lang="en-US" sz="1400">
                <a:solidFill>
                  <a:srgbClr val="00B0F0"/>
                </a:solidFill>
              </a:rPr>
              <a:t>! </a:t>
            </a:r>
            <a:r>
              <a:rPr lang="en-US" sz="1400" dirty="0">
                <a:solidFill>
                  <a:srgbClr val="00B0F0"/>
                </a:solidFill>
              </a:rPr>
              <a:t>Heat</a:t>
            </a:r>
            <a:endParaRPr lang="en-US" sz="1400" dirty="0"/>
          </a:p>
        </p:txBody>
      </p:sp>
      <p:sp>
        <p:nvSpPr>
          <p:cNvPr id="37" name="Rectangle 36"/>
          <p:cNvSpPr/>
          <p:nvPr/>
        </p:nvSpPr>
        <p:spPr>
          <a:xfrm>
            <a:off x="4129622" y="2734085"/>
            <a:ext cx="8698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EG</a:t>
            </a:r>
            <a:r>
              <a:rPr lang="en-US" sz="1400" dirty="0"/>
              <a:t> </a:t>
            </a:r>
            <a:r>
              <a:rPr lang="en-US" sz="1400" dirty="0">
                <a:solidFill>
                  <a:srgbClr val="00B0F0"/>
                </a:solidFill>
              </a:rPr>
              <a:t>! Heat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759908" y="990341"/>
                <a:ext cx="17572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Start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EG</a:t>
                </a:r>
                <a:r>
                  <a:rPr lang="en-US" dirty="0"/>
                  <a:t> ! Heat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908" y="990341"/>
                <a:ext cx="1757212" cy="369332"/>
              </a:xfrm>
              <a:prstGeom prst="rect">
                <a:avLst/>
              </a:prstGeom>
              <a:blipFill>
                <a:blip r:embed="rId3"/>
                <a:stretch>
                  <a:fillRect l="-2878" t="-6667" r="-1439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594823" y="2107799"/>
                <a:ext cx="140628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/>
                  <a:t>Start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sz="1400" dirty="0"/>
                  <a:t> </a:t>
                </a:r>
                <a:r>
                  <a:rPr lang="en-US" sz="1400" b="1" dirty="0"/>
                  <a:t>EG</a:t>
                </a:r>
                <a:r>
                  <a:rPr lang="en-US" sz="1400" dirty="0"/>
                  <a:t> ! Heat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4823" y="2107799"/>
                <a:ext cx="1406282" cy="307777"/>
              </a:xfrm>
              <a:prstGeom prst="rect">
                <a:avLst/>
              </a:prstGeom>
              <a:blipFill>
                <a:blip r:embed="rId4"/>
                <a:stretch>
                  <a:fillRect l="-180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1517034" y="6088687"/>
                <a:ext cx="140628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/>
                  <a:t>Start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sz="1400" dirty="0"/>
                  <a:t> </a:t>
                </a:r>
                <a:r>
                  <a:rPr lang="en-US" sz="1400" b="1" dirty="0"/>
                  <a:t>EG</a:t>
                </a:r>
                <a:r>
                  <a:rPr lang="en-US" sz="1400" dirty="0"/>
                  <a:t> ! Heat</a:t>
                </a: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034" y="6088687"/>
                <a:ext cx="1406282" cy="307777"/>
              </a:xfrm>
              <a:prstGeom prst="rect">
                <a:avLst/>
              </a:prstGeom>
              <a:blipFill>
                <a:blip r:embed="rId5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32345A3-BFFD-7C4D-8C5B-9B49115F334A}"/>
                  </a:ext>
                </a:extLst>
              </p14:cNvPr>
              <p14:cNvContentPartPr/>
              <p14:nvPr/>
            </p14:nvContentPartPr>
            <p14:xfrm>
              <a:off x="1930320" y="463680"/>
              <a:ext cx="1994400" cy="446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32345A3-BFFD-7C4D-8C5B-9B49115F334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20960" y="454320"/>
                <a:ext cx="2013120" cy="6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41772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276604" y="475014"/>
            <a:ext cx="1306285" cy="131816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  <a:p>
            <a:pPr algn="ctr"/>
            <a:r>
              <a:rPr lang="en-US" sz="1400" dirty="0"/>
              <a:t>!Start</a:t>
            </a:r>
          </a:p>
          <a:p>
            <a:pPr algn="ctr"/>
            <a:r>
              <a:rPr lang="en-US" sz="1400" dirty="0"/>
              <a:t>!Close</a:t>
            </a:r>
          </a:p>
          <a:p>
            <a:pPr algn="ctr"/>
            <a:r>
              <a:rPr lang="en-US" sz="1400" dirty="0">
                <a:solidFill>
                  <a:srgbClr val="00B0F0"/>
                </a:solidFill>
              </a:rPr>
              <a:t>!Heat </a:t>
            </a:r>
          </a:p>
          <a:p>
            <a:pPr algn="ctr"/>
            <a:r>
              <a:rPr lang="en-US" sz="1400" dirty="0"/>
              <a:t>!Error</a:t>
            </a:r>
          </a:p>
        </p:txBody>
      </p:sp>
      <p:sp>
        <p:nvSpPr>
          <p:cNvPr id="5" name="Oval 4"/>
          <p:cNvSpPr/>
          <p:nvPr/>
        </p:nvSpPr>
        <p:spPr>
          <a:xfrm>
            <a:off x="2483923" y="2598718"/>
            <a:ext cx="1306285" cy="131816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Start</a:t>
            </a:r>
          </a:p>
          <a:p>
            <a:pPr algn="ctr"/>
            <a:r>
              <a:rPr lang="en-US" sz="1400" dirty="0"/>
              <a:t>!Close</a:t>
            </a:r>
          </a:p>
          <a:p>
            <a:pPr algn="ctr"/>
            <a:r>
              <a:rPr lang="en-US" sz="1400" dirty="0">
                <a:solidFill>
                  <a:srgbClr val="00B0F0"/>
                </a:solidFill>
              </a:rPr>
              <a:t>!Heat </a:t>
            </a:r>
          </a:p>
          <a:p>
            <a:pPr algn="ctr"/>
            <a:r>
              <a:rPr lang="en-US" sz="1400" dirty="0"/>
              <a:t>Error</a:t>
            </a:r>
          </a:p>
        </p:txBody>
      </p:sp>
      <p:sp>
        <p:nvSpPr>
          <p:cNvPr id="6" name="Oval 5"/>
          <p:cNvSpPr/>
          <p:nvPr/>
        </p:nvSpPr>
        <p:spPr>
          <a:xfrm>
            <a:off x="5276603" y="2598717"/>
            <a:ext cx="1306285" cy="131816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  <a:p>
            <a:pPr algn="ctr"/>
            <a:r>
              <a:rPr lang="en-US" sz="1400" dirty="0"/>
              <a:t>! Start</a:t>
            </a:r>
          </a:p>
          <a:p>
            <a:pPr algn="ctr"/>
            <a:r>
              <a:rPr lang="en-US" sz="1400" dirty="0"/>
              <a:t>Close</a:t>
            </a:r>
          </a:p>
          <a:p>
            <a:pPr algn="ctr"/>
            <a:r>
              <a:rPr lang="en-US" sz="1400" dirty="0">
                <a:solidFill>
                  <a:srgbClr val="00B0F0"/>
                </a:solidFill>
              </a:rPr>
              <a:t>!Heat </a:t>
            </a:r>
          </a:p>
          <a:p>
            <a:pPr algn="ctr"/>
            <a:r>
              <a:rPr lang="en-US" sz="1400" dirty="0"/>
              <a:t>!Error</a:t>
            </a:r>
          </a:p>
        </p:txBody>
      </p:sp>
      <p:sp>
        <p:nvSpPr>
          <p:cNvPr id="7" name="Oval 6"/>
          <p:cNvSpPr/>
          <p:nvPr/>
        </p:nvSpPr>
        <p:spPr>
          <a:xfrm>
            <a:off x="8069283" y="2662051"/>
            <a:ext cx="1306285" cy="131816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  <a:p>
            <a:pPr algn="ctr"/>
            <a:r>
              <a:rPr lang="en-US" sz="1400" dirty="0"/>
              <a:t>!Start</a:t>
            </a:r>
          </a:p>
          <a:p>
            <a:pPr algn="ctr"/>
            <a:r>
              <a:rPr lang="en-US" sz="1400" dirty="0"/>
              <a:t>Close</a:t>
            </a:r>
          </a:p>
          <a:p>
            <a:pPr algn="ctr"/>
            <a:r>
              <a:rPr lang="en-US" sz="1400" dirty="0"/>
              <a:t>Heat </a:t>
            </a:r>
          </a:p>
          <a:p>
            <a:pPr algn="ctr"/>
            <a:r>
              <a:rPr lang="en-US" sz="1400" dirty="0"/>
              <a:t>!Error</a:t>
            </a:r>
          </a:p>
        </p:txBody>
      </p:sp>
      <p:sp>
        <p:nvSpPr>
          <p:cNvPr id="8" name="Oval 7"/>
          <p:cNvSpPr/>
          <p:nvPr/>
        </p:nvSpPr>
        <p:spPr>
          <a:xfrm>
            <a:off x="5262748" y="4722420"/>
            <a:ext cx="1306285" cy="131816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Start</a:t>
            </a:r>
          </a:p>
          <a:p>
            <a:pPr algn="ctr"/>
            <a:r>
              <a:rPr lang="en-US" sz="1400" dirty="0"/>
              <a:t>Close</a:t>
            </a:r>
          </a:p>
          <a:p>
            <a:pPr algn="ctr"/>
            <a:r>
              <a:rPr lang="en-US" sz="1400" dirty="0">
                <a:solidFill>
                  <a:srgbClr val="00B0F0"/>
                </a:solidFill>
              </a:rPr>
              <a:t>!Heat </a:t>
            </a:r>
          </a:p>
          <a:p>
            <a:pPr algn="ctr"/>
            <a:r>
              <a:rPr lang="en-US" sz="1400" dirty="0"/>
              <a:t>!Error</a:t>
            </a:r>
          </a:p>
        </p:txBody>
      </p:sp>
      <p:sp>
        <p:nvSpPr>
          <p:cNvPr id="9" name="Oval 8"/>
          <p:cNvSpPr/>
          <p:nvPr/>
        </p:nvSpPr>
        <p:spPr>
          <a:xfrm>
            <a:off x="2483922" y="4722419"/>
            <a:ext cx="1306285" cy="131816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Start</a:t>
            </a:r>
          </a:p>
          <a:p>
            <a:pPr algn="ctr"/>
            <a:r>
              <a:rPr lang="en-US" sz="1400" dirty="0"/>
              <a:t>Close</a:t>
            </a:r>
          </a:p>
          <a:p>
            <a:pPr algn="ctr"/>
            <a:r>
              <a:rPr lang="en-US" sz="1400" dirty="0">
                <a:solidFill>
                  <a:srgbClr val="00B0F0"/>
                </a:solidFill>
              </a:rPr>
              <a:t>!Heat </a:t>
            </a:r>
          </a:p>
          <a:p>
            <a:pPr algn="ctr"/>
            <a:r>
              <a:rPr lang="en-US" sz="1400" dirty="0"/>
              <a:t>Error</a:t>
            </a:r>
          </a:p>
        </p:txBody>
      </p:sp>
      <p:sp>
        <p:nvSpPr>
          <p:cNvPr id="10" name="Oval 9"/>
          <p:cNvSpPr/>
          <p:nvPr/>
        </p:nvSpPr>
        <p:spPr>
          <a:xfrm>
            <a:off x="8069282" y="4722418"/>
            <a:ext cx="1306285" cy="131816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Start</a:t>
            </a:r>
          </a:p>
          <a:p>
            <a:pPr algn="ctr"/>
            <a:r>
              <a:rPr lang="en-US" sz="1400" dirty="0"/>
              <a:t>Close</a:t>
            </a:r>
          </a:p>
          <a:p>
            <a:pPr algn="ctr"/>
            <a:r>
              <a:rPr lang="en-US" sz="1400" dirty="0"/>
              <a:t>Heat </a:t>
            </a:r>
          </a:p>
          <a:p>
            <a:pPr algn="ctr"/>
            <a:r>
              <a:rPr lang="en-US" sz="1400" dirty="0"/>
              <a:t>!Error</a:t>
            </a:r>
          </a:p>
        </p:txBody>
      </p:sp>
      <p:cxnSp>
        <p:nvCxnSpPr>
          <p:cNvPr id="12" name="Straight Arrow Connector 11"/>
          <p:cNvCxnSpPr>
            <a:stCxn id="4" idx="2"/>
            <a:endCxn id="5" idx="0"/>
          </p:cNvCxnSpPr>
          <p:nvPr/>
        </p:nvCxnSpPr>
        <p:spPr>
          <a:xfrm flipH="1">
            <a:off x="3137065" y="1134095"/>
            <a:ext cx="2139538" cy="14646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404760" y="1600134"/>
            <a:ext cx="1" cy="11916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0"/>
            <a:endCxn id="4" idx="6"/>
          </p:cNvCxnSpPr>
          <p:nvPr/>
        </p:nvCxnSpPr>
        <p:spPr>
          <a:xfrm flipH="1" flipV="1">
            <a:off x="6582889" y="1134094"/>
            <a:ext cx="2139537" cy="15279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056552" y="1563735"/>
            <a:ext cx="1145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/>
              <a:t>Start oven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7472004" y="1423842"/>
            <a:ext cx="119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Open door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441771" y="2078963"/>
            <a:ext cx="118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Close door</a:t>
            </a:r>
          </a:p>
        </p:txBody>
      </p:sp>
      <p:cxnSp>
        <p:nvCxnSpPr>
          <p:cNvPr id="23" name="Straight Arrow Connector 22"/>
          <p:cNvCxnSpPr>
            <a:stCxn id="6" idx="1"/>
            <a:endCxn id="4" idx="3"/>
          </p:cNvCxnSpPr>
          <p:nvPr/>
        </p:nvCxnSpPr>
        <p:spPr>
          <a:xfrm flipV="1">
            <a:off x="5467904" y="1600134"/>
            <a:ext cx="1" cy="11916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095218" y="2078963"/>
            <a:ext cx="1194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Open door</a:t>
            </a:r>
          </a:p>
        </p:txBody>
      </p:sp>
      <p:cxnSp>
        <p:nvCxnSpPr>
          <p:cNvPr id="27" name="Straight Arrow Connector 26"/>
          <p:cNvCxnSpPr>
            <a:stCxn id="6" idx="4"/>
            <a:endCxn id="8" idx="0"/>
          </p:cNvCxnSpPr>
          <p:nvPr/>
        </p:nvCxnSpPr>
        <p:spPr>
          <a:xfrm flipH="1">
            <a:off x="5915891" y="3916877"/>
            <a:ext cx="13855" cy="8055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010102" y="4134982"/>
            <a:ext cx="1145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/>
              <a:t>Start oven</a:t>
            </a:r>
            <a:endParaRPr lang="en-US" dirty="0"/>
          </a:p>
        </p:txBody>
      </p:sp>
      <p:cxnSp>
        <p:nvCxnSpPr>
          <p:cNvPr id="32" name="Straight Arrow Connector 31"/>
          <p:cNvCxnSpPr>
            <a:stCxn id="8" idx="6"/>
            <a:endCxn id="10" idx="2"/>
          </p:cNvCxnSpPr>
          <p:nvPr/>
        </p:nvCxnSpPr>
        <p:spPr>
          <a:xfrm flipV="1">
            <a:off x="6569033" y="5381498"/>
            <a:ext cx="1500249" cy="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0" idx="0"/>
            <a:endCxn id="7" idx="4"/>
          </p:cNvCxnSpPr>
          <p:nvPr/>
        </p:nvCxnSpPr>
        <p:spPr>
          <a:xfrm flipV="1">
            <a:off x="8722425" y="3980211"/>
            <a:ext cx="1" cy="7422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7" idx="2"/>
            <a:endCxn id="6" idx="6"/>
          </p:cNvCxnSpPr>
          <p:nvPr/>
        </p:nvCxnSpPr>
        <p:spPr>
          <a:xfrm flipH="1" flipV="1">
            <a:off x="6582888" y="3257797"/>
            <a:ext cx="1486395" cy="633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6798180" y="4948833"/>
            <a:ext cx="1000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Warmup</a:t>
            </a:r>
          </a:p>
        </p:txBody>
      </p:sp>
      <p:sp>
        <p:nvSpPr>
          <p:cNvPr id="42" name="Rectangle 41"/>
          <p:cNvSpPr/>
          <p:nvPr/>
        </p:nvSpPr>
        <p:spPr>
          <a:xfrm>
            <a:off x="8669188" y="4170607"/>
            <a:ext cx="1412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Start cooking</a:t>
            </a:r>
          </a:p>
        </p:txBody>
      </p:sp>
      <p:cxnSp>
        <p:nvCxnSpPr>
          <p:cNvPr id="43" name="Straight Arrow Connector 42"/>
          <p:cNvCxnSpPr>
            <a:stCxn id="9" idx="7"/>
            <a:endCxn id="6" idx="3"/>
          </p:cNvCxnSpPr>
          <p:nvPr/>
        </p:nvCxnSpPr>
        <p:spPr>
          <a:xfrm flipV="1">
            <a:off x="3598905" y="3723838"/>
            <a:ext cx="1868998" cy="11916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4095217" y="4504314"/>
            <a:ext cx="702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Reset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2664584" y="3706947"/>
            <a:ext cx="1" cy="11916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1480496" y="4231502"/>
            <a:ext cx="1194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Open door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 flipH="1">
            <a:off x="3597135" y="3717232"/>
            <a:ext cx="1" cy="11916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580003" y="3738817"/>
            <a:ext cx="118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Close door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74604" y="136712"/>
                <a:ext cx="2297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! EF</a:t>
                </a:r>
                <a:r>
                  <a:rPr lang="en-US" dirty="0"/>
                  <a:t> (Start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EG</a:t>
                </a:r>
                <a:r>
                  <a:rPr lang="en-US" dirty="0"/>
                  <a:t> ! Heat)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604" y="136712"/>
                <a:ext cx="2297424" cy="369332"/>
              </a:xfrm>
              <a:prstGeom prst="rect">
                <a:avLst/>
              </a:prstGeom>
              <a:blipFill>
                <a:blip r:embed="rId2"/>
                <a:stretch>
                  <a:fillRect l="-2198" t="-6667" r="-1099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1760467" y="410946"/>
            <a:ext cx="1322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Start,</a:t>
            </a:r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! Heat</a:t>
            </a:r>
          </a:p>
          <a:p>
            <a:r>
              <a:rPr lang="en-US" b="1" dirty="0"/>
              <a:t>EG</a:t>
            </a:r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! Heat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362470" y="33728"/>
            <a:ext cx="8698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/>
              <a:t>EG</a:t>
            </a:r>
            <a:r>
              <a:rPr lang="en-US" sz="1400"/>
              <a:t> </a:t>
            </a:r>
            <a:r>
              <a:rPr lang="en-US" sz="1400">
                <a:solidFill>
                  <a:srgbClr val="00B0F0"/>
                </a:solidFill>
              </a:rPr>
              <a:t>! </a:t>
            </a:r>
            <a:r>
              <a:rPr lang="en-US" sz="1400" dirty="0">
                <a:solidFill>
                  <a:srgbClr val="00B0F0"/>
                </a:solidFill>
              </a:rPr>
              <a:t>Heat</a:t>
            </a:r>
            <a:endParaRPr lang="en-US" sz="1400" dirty="0"/>
          </a:p>
        </p:txBody>
      </p:sp>
      <p:sp>
        <p:nvSpPr>
          <p:cNvPr id="34" name="Rectangle 33"/>
          <p:cNvSpPr/>
          <p:nvPr/>
        </p:nvSpPr>
        <p:spPr>
          <a:xfrm>
            <a:off x="1580568" y="2294407"/>
            <a:ext cx="8698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EG</a:t>
            </a:r>
            <a:r>
              <a:rPr lang="en-US" sz="1400" dirty="0"/>
              <a:t> </a:t>
            </a:r>
            <a:r>
              <a:rPr lang="en-US" sz="1400" dirty="0">
                <a:solidFill>
                  <a:srgbClr val="00B0F0"/>
                </a:solidFill>
              </a:rPr>
              <a:t>! Heat</a:t>
            </a:r>
            <a:endParaRPr lang="en-US" sz="1400" dirty="0"/>
          </a:p>
        </p:txBody>
      </p:sp>
      <p:sp>
        <p:nvSpPr>
          <p:cNvPr id="36" name="Rectangle 35"/>
          <p:cNvSpPr/>
          <p:nvPr/>
        </p:nvSpPr>
        <p:spPr>
          <a:xfrm>
            <a:off x="1524000" y="5886690"/>
            <a:ext cx="8698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/>
              <a:t>EG</a:t>
            </a:r>
            <a:r>
              <a:rPr lang="en-US" sz="1400"/>
              <a:t> </a:t>
            </a:r>
            <a:r>
              <a:rPr lang="en-US" sz="1400">
                <a:solidFill>
                  <a:srgbClr val="00B0F0"/>
                </a:solidFill>
              </a:rPr>
              <a:t>! </a:t>
            </a:r>
            <a:r>
              <a:rPr lang="en-US" sz="1400" dirty="0">
                <a:solidFill>
                  <a:srgbClr val="00B0F0"/>
                </a:solidFill>
              </a:rPr>
              <a:t>Heat</a:t>
            </a:r>
            <a:endParaRPr lang="en-US" sz="1400" dirty="0"/>
          </a:p>
        </p:txBody>
      </p:sp>
      <p:sp>
        <p:nvSpPr>
          <p:cNvPr id="37" name="Rectangle 36"/>
          <p:cNvSpPr/>
          <p:nvPr/>
        </p:nvSpPr>
        <p:spPr>
          <a:xfrm>
            <a:off x="4129622" y="2734085"/>
            <a:ext cx="8698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EG</a:t>
            </a:r>
            <a:r>
              <a:rPr lang="en-US" sz="1400" dirty="0"/>
              <a:t> </a:t>
            </a:r>
            <a:r>
              <a:rPr lang="en-US" sz="1400" dirty="0">
                <a:solidFill>
                  <a:srgbClr val="00B0F0"/>
                </a:solidFill>
              </a:rPr>
              <a:t>! Heat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760466" y="940294"/>
                <a:ext cx="17572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Start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EG</a:t>
                </a:r>
                <a:r>
                  <a:rPr lang="en-US" dirty="0"/>
                  <a:t> ! Heat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466" y="940294"/>
                <a:ext cx="1757212" cy="369332"/>
              </a:xfrm>
              <a:prstGeom prst="rect">
                <a:avLst/>
              </a:prstGeom>
              <a:blipFill>
                <a:blip r:embed="rId3"/>
                <a:stretch>
                  <a:fillRect l="-2878" t="-3333" r="-1439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594823" y="2107799"/>
                <a:ext cx="140628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/>
                  <a:t>Start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sz="1400" dirty="0"/>
                  <a:t> </a:t>
                </a:r>
                <a:r>
                  <a:rPr lang="en-US" sz="1400" b="1" dirty="0"/>
                  <a:t>EG</a:t>
                </a:r>
                <a:r>
                  <a:rPr lang="en-US" sz="1400" dirty="0"/>
                  <a:t> ! Heat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4823" y="2107799"/>
                <a:ext cx="1406282" cy="307777"/>
              </a:xfrm>
              <a:prstGeom prst="rect">
                <a:avLst/>
              </a:prstGeom>
              <a:blipFill>
                <a:blip r:embed="rId4"/>
                <a:stretch>
                  <a:fillRect l="-180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1517034" y="6088687"/>
                <a:ext cx="140628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/>
                  <a:t>Start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sz="1400" dirty="0"/>
                  <a:t> </a:t>
                </a:r>
                <a:r>
                  <a:rPr lang="en-US" sz="1400" b="1" dirty="0"/>
                  <a:t>EG</a:t>
                </a:r>
                <a:r>
                  <a:rPr lang="en-US" sz="1400" dirty="0"/>
                  <a:t> ! Heat</a:t>
                </a: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034" y="6088687"/>
                <a:ext cx="1406282" cy="307777"/>
              </a:xfrm>
              <a:prstGeom prst="rect">
                <a:avLst/>
              </a:prstGeom>
              <a:blipFill>
                <a:blip r:embed="rId5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761574" y="1230802"/>
                <a:ext cx="21691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EF </a:t>
                </a:r>
                <a:r>
                  <a:rPr lang="en-US" dirty="0"/>
                  <a:t>(Start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EG</a:t>
                </a:r>
                <a:r>
                  <a:rPr lang="en-US" dirty="0"/>
                  <a:t> ! Heat)</a:t>
                </a: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574" y="1230802"/>
                <a:ext cx="2169184" cy="369332"/>
              </a:xfrm>
              <a:prstGeom prst="rect">
                <a:avLst/>
              </a:prstGeom>
              <a:blipFill>
                <a:blip r:embed="rId6"/>
                <a:stretch>
                  <a:fillRect l="-2326" t="-6667" r="-116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025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276604" y="475014"/>
            <a:ext cx="1306285" cy="131816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  <a:p>
            <a:pPr algn="ctr"/>
            <a:r>
              <a:rPr lang="en-US" sz="1400" dirty="0"/>
              <a:t>!Start</a:t>
            </a:r>
          </a:p>
          <a:p>
            <a:pPr algn="ctr"/>
            <a:r>
              <a:rPr lang="en-US" sz="1400" dirty="0"/>
              <a:t>!Close</a:t>
            </a:r>
          </a:p>
          <a:p>
            <a:pPr algn="ctr"/>
            <a:r>
              <a:rPr lang="en-US" sz="1400" dirty="0">
                <a:solidFill>
                  <a:srgbClr val="00B0F0"/>
                </a:solidFill>
              </a:rPr>
              <a:t>!Heat </a:t>
            </a:r>
          </a:p>
          <a:p>
            <a:pPr algn="ctr"/>
            <a:r>
              <a:rPr lang="en-US" sz="1400" dirty="0"/>
              <a:t>!Error</a:t>
            </a:r>
          </a:p>
        </p:txBody>
      </p:sp>
      <p:sp>
        <p:nvSpPr>
          <p:cNvPr id="5" name="Oval 4"/>
          <p:cNvSpPr/>
          <p:nvPr/>
        </p:nvSpPr>
        <p:spPr>
          <a:xfrm>
            <a:off x="2483923" y="2598718"/>
            <a:ext cx="1306285" cy="1318161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Start</a:t>
            </a:r>
          </a:p>
          <a:p>
            <a:pPr algn="ctr"/>
            <a:r>
              <a:rPr lang="en-US" sz="1400" dirty="0"/>
              <a:t>!Close</a:t>
            </a:r>
          </a:p>
          <a:p>
            <a:pPr algn="ctr"/>
            <a:r>
              <a:rPr lang="en-US" sz="1400" dirty="0">
                <a:solidFill>
                  <a:srgbClr val="00B0F0"/>
                </a:solidFill>
              </a:rPr>
              <a:t>!Heat </a:t>
            </a:r>
          </a:p>
          <a:p>
            <a:pPr algn="ctr"/>
            <a:r>
              <a:rPr lang="en-US" sz="1400" dirty="0"/>
              <a:t>Error</a:t>
            </a:r>
          </a:p>
        </p:txBody>
      </p:sp>
      <p:sp>
        <p:nvSpPr>
          <p:cNvPr id="6" name="Oval 5"/>
          <p:cNvSpPr/>
          <p:nvPr/>
        </p:nvSpPr>
        <p:spPr>
          <a:xfrm>
            <a:off x="5276603" y="2598717"/>
            <a:ext cx="1306285" cy="131816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  <a:p>
            <a:pPr algn="ctr"/>
            <a:r>
              <a:rPr lang="en-US" sz="1400" dirty="0"/>
              <a:t>! Start</a:t>
            </a:r>
          </a:p>
          <a:p>
            <a:pPr algn="ctr"/>
            <a:r>
              <a:rPr lang="en-US" sz="1400" dirty="0"/>
              <a:t>Close</a:t>
            </a:r>
          </a:p>
          <a:p>
            <a:pPr algn="ctr"/>
            <a:r>
              <a:rPr lang="en-US" sz="1400" dirty="0">
                <a:solidFill>
                  <a:srgbClr val="00B0F0"/>
                </a:solidFill>
              </a:rPr>
              <a:t>!Heat </a:t>
            </a:r>
          </a:p>
          <a:p>
            <a:pPr algn="ctr"/>
            <a:r>
              <a:rPr lang="en-US" sz="1400" dirty="0"/>
              <a:t>!Error</a:t>
            </a:r>
          </a:p>
        </p:txBody>
      </p:sp>
      <p:sp>
        <p:nvSpPr>
          <p:cNvPr id="7" name="Oval 6"/>
          <p:cNvSpPr/>
          <p:nvPr/>
        </p:nvSpPr>
        <p:spPr>
          <a:xfrm>
            <a:off x="8069283" y="2662051"/>
            <a:ext cx="1306285" cy="131816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  <a:p>
            <a:pPr algn="ctr"/>
            <a:r>
              <a:rPr lang="en-US" sz="1400" dirty="0"/>
              <a:t>!Start</a:t>
            </a:r>
          </a:p>
          <a:p>
            <a:pPr algn="ctr"/>
            <a:r>
              <a:rPr lang="en-US" sz="1400" dirty="0"/>
              <a:t>Close</a:t>
            </a:r>
          </a:p>
          <a:p>
            <a:pPr algn="ctr"/>
            <a:r>
              <a:rPr lang="en-US" sz="1400" dirty="0"/>
              <a:t>Heat </a:t>
            </a:r>
          </a:p>
          <a:p>
            <a:pPr algn="ctr"/>
            <a:r>
              <a:rPr lang="en-US" sz="1400" dirty="0"/>
              <a:t>!Error</a:t>
            </a:r>
          </a:p>
        </p:txBody>
      </p:sp>
      <p:sp>
        <p:nvSpPr>
          <p:cNvPr id="8" name="Oval 7"/>
          <p:cNvSpPr/>
          <p:nvPr/>
        </p:nvSpPr>
        <p:spPr>
          <a:xfrm>
            <a:off x="5262748" y="4722420"/>
            <a:ext cx="1306285" cy="131816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Start</a:t>
            </a:r>
          </a:p>
          <a:p>
            <a:pPr algn="ctr"/>
            <a:r>
              <a:rPr lang="en-US" sz="1400" dirty="0"/>
              <a:t>Close</a:t>
            </a:r>
          </a:p>
          <a:p>
            <a:pPr algn="ctr"/>
            <a:r>
              <a:rPr lang="en-US" sz="1400" dirty="0">
                <a:solidFill>
                  <a:srgbClr val="00B0F0"/>
                </a:solidFill>
              </a:rPr>
              <a:t>!Heat </a:t>
            </a:r>
          </a:p>
          <a:p>
            <a:pPr algn="ctr"/>
            <a:r>
              <a:rPr lang="en-US" sz="1400" dirty="0"/>
              <a:t>!Error</a:t>
            </a:r>
          </a:p>
        </p:txBody>
      </p:sp>
      <p:sp>
        <p:nvSpPr>
          <p:cNvPr id="9" name="Oval 8"/>
          <p:cNvSpPr/>
          <p:nvPr/>
        </p:nvSpPr>
        <p:spPr>
          <a:xfrm>
            <a:off x="2483922" y="4722419"/>
            <a:ext cx="1306285" cy="1318161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Start</a:t>
            </a:r>
          </a:p>
          <a:p>
            <a:pPr algn="ctr"/>
            <a:r>
              <a:rPr lang="en-US" sz="1400" dirty="0"/>
              <a:t>Close</a:t>
            </a:r>
          </a:p>
          <a:p>
            <a:pPr algn="ctr"/>
            <a:r>
              <a:rPr lang="en-US" sz="1400" dirty="0">
                <a:solidFill>
                  <a:srgbClr val="00B0F0"/>
                </a:solidFill>
              </a:rPr>
              <a:t>!Heat </a:t>
            </a:r>
          </a:p>
          <a:p>
            <a:pPr algn="ctr"/>
            <a:r>
              <a:rPr lang="en-US" sz="1400" dirty="0"/>
              <a:t>Error</a:t>
            </a:r>
          </a:p>
        </p:txBody>
      </p:sp>
      <p:sp>
        <p:nvSpPr>
          <p:cNvPr id="10" name="Oval 9"/>
          <p:cNvSpPr/>
          <p:nvPr/>
        </p:nvSpPr>
        <p:spPr>
          <a:xfrm>
            <a:off x="8069282" y="4722418"/>
            <a:ext cx="1306285" cy="131816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Start</a:t>
            </a:r>
          </a:p>
          <a:p>
            <a:pPr algn="ctr"/>
            <a:r>
              <a:rPr lang="en-US" sz="1400" dirty="0"/>
              <a:t>Close</a:t>
            </a:r>
          </a:p>
          <a:p>
            <a:pPr algn="ctr"/>
            <a:r>
              <a:rPr lang="en-US" sz="1400" dirty="0"/>
              <a:t>Heat </a:t>
            </a:r>
          </a:p>
          <a:p>
            <a:pPr algn="ctr"/>
            <a:r>
              <a:rPr lang="en-US" sz="1400" dirty="0"/>
              <a:t>!Error</a:t>
            </a:r>
          </a:p>
        </p:txBody>
      </p:sp>
      <p:cxnSp>
        <p:nvCxnSpPr>
          <p:cNvPr id="12" name="Straight Arrow Connector 11"/>
          <p:cNvCxnSpPr>
            <a:stCxn id="4" idx="2"/>
            <a:endCxn id="5" idx="0"/>
          </p:cNvCxnSpPr>
          <p:nvPr/>
        </p:nvCxnSpPr>
        <p:spPr>
          <a:xfrm flipH="1">
            <a:off x="3137065" y="1134095"/>
            <a:ext cx="2139538" cy="14646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404760" y="1600134"/>
            <a:ext cx="1" cy="11916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0"/>
            <a:endCxn id="4" idx="6"/>
          </p:cNvCxnSpPr>
          <p:nvPr/>
        </p:nvCxnSpPr>
        <p:spPr>
          <a:xfrm flipH="1" flipV="1">
            <a:off x="6582889" y="1134094"/>
            <a:ext cx="2139537" cy="15279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056552" y="1563735"/>
            <a:ext cx="1145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/>
              <a:t>Start oven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7472004" y="1423842"/>
            <a:ext cx="119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Open door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441771" y="2078963"/>
            <a:ext cx="118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Close door</a:t>
            </a:r>
          </a:p>
        </p:txBody>
      </p:sp>
      <p:cxnSp>
        <p:nvCxnSpPr>
          <p:cNvPr id="23" name="Straight Arrow Connector 22"/>
          <p:cNvCxnSpPr>
            <a:stCxn id="6" idx="1"/>
            <a:endCxn id="4" idx="3"/>
          </p:cNvCxnSpPr>
          <p:nvPr/>
        </p:nvCxnSpPr>
        <p:spPr>
          <a:xfrm flipV="1">
            <a:off x="5467904" y="1600134"/>
            <a:ext cx="1" cy="11916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095218" y="2078963"/>
            <a:ext cx="1194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Open door</a:t>
            </a:r>
          </a:p>
        </p:txBody>
      </p:sp>
      <p:cxnSp>
        <p:nvCxnSpPr>
          <p:cNvPr id="27" name="Straight Arrow Connector 26"/>
          <p:cNvCxnSpPr>
            <a:stCxn id="6" idx="4"/>
            <a:endCxn id="8" idx="0"/>
          </p:cNvCxnSpPr>
          <p:nvPr/>
        </p:nvCxnSpPr>
        <p:spPr>
          <a:xfrm flipH="1">
            <a:off x="5915891" y="3916877"/>
            <a:ext cx="13855" cy="8055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010102" y="4134982"/>
            <a:ext cx="1145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/>
              <a:t>Start oven</a:t>
            </a:r>
            <a:endParaRPr lang="en-US" dirty="0"/>
          </a:p>
        </p:txBody>
      </p:sp>
      <p:cxnSp>
        <p:nvCxnSpPr>
          <p:cNvPr id="32" name="Straight Arrow Connector 31"/>
          <p:cNvCxnSpPr>
            <a:stCxn id="8" idx="6"/>
            <a:endCxn id="10" idx="2"/>
          </p:cNvCxnSpPr>
          <p:nvPr/>
        </p:nvCxnSpPr>
        <p:spPr>
          <a:xfrm flipV="1">
            <a:off x="6569033" y="5381498"/>
            <a:ext cx="1500249" cy="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0" idx="0"/>
            <a:endCxn id="7" idx="4"/>
          </p:cNvCxnSpPr>
          <p:nvPr/>
        </p:nvCxnSpPr>
        <p:spPr>
          <a:xfrm flipV="1">
            <a:off x="8722425" y="3980211"/>
            <a:ext cx="1" cy="7422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7" idx="2"/>
            <a:endCxn id="6" idx="6"/>
          </p:cNvCxnSpPr>
          <p:nvPr/>
        </p:nvCxnSpPr>
        <p:spPr>
          <a:xfrm flipH="1" flipV="1">
            <a:off x="6582888" y="3257797"/>
            <a:ext cx="1486395" cy="633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6798180" y="4948833"/>
            <a:ext cx="1000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Warmup</a:t>
            </a:r>
          </a:p>
        </p:txBody>
      </p:sp>
      <p:sp>
        <p:nvSpPr>
          <p:cNvPr id="42" name="Rectangle 41"/>
          <p:cNvSpPr/>
          <p:nvPr/>
        </p:nvSpPr>
        <p:spPr>
          <a:xfrm>
            <a:off x="8669188" y="4170607"/>
            <a:ext cx="1412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Start cooking</a:t>
            </a:r>
          </a:p>
        </p:txBody>
      </p:sp>
      <p:cxnSp>
        <p:nvCxnSpPr>
          <p:cNvPr id="43" name="Straight Arrow Connector 42"/>
          <p:cNvCxnSpPr>
            <a:stCxn id="9" idx="7"/>
            <a:endCxn id="6" idx="3"/>
          </p:cNvCxnSpPr>
          <p:nvPr/>
        </p:nvCxnSpPr>
        <p:spPr>
          <a:xfrm flipV="1">
            <a:off x="3598905" y="3723838"/>
            <a:ext cx="1868998" cy="11916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4095217" y="4504314"/>
            <a:ext cx="702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Reset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2664584" y="3706947"/>
            <a:ext cx="1" cy="11916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1480496" y="4231502"/>
            <a:ext cx="1194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Open door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 flipH="1">
            <a:off x="3597135" y="3717232"/>
            <a:ext cx="1" cy="11916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580003" y="3738817"/>
            <a:ext cx="118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Close door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74604" y="136712"/>
                <a:ext cx="2297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! EF</a:t>
                </a:r>
                <a:r>
                  <a:rPr lang="en-US" dirty="0"/>
                  <a:t> (Start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EG</a:t>
                </a:r>
                <a:r>
                  <a:rPr lang="en-US" dirty="0"/>
                  <a:t> ! Heat)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604" y="136712"/>
                <a:ext cx="2297424" cy="369332"/>
              </a:xfrm>
              <a:prstGeom prst="rect">
                <a:avLst/>
              </a:prstGeom>
              <a:blipFill>
                <a:blip r:embed="rId2"/>
                <a:stretch>
                  <a:fillRect l="-2198" t="-6667" r="-1099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1760467" y="410946"/>
            <a:ext cx="1322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Start,</a:t>
            </a:r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! Heat</a:t>
            </a:r>
          </a:p>
          <a:p>
            <a:r>
              <a:rPr lang="en-US" b="1" dirty="0"/>
              <a:t>EG</a:t>
            </a:r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! Heat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362470" y="33728"/>
            <a:ext cx="8698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/>
              <a:t>EG</a:t>
            </a:r>
            <a:r>
              <a:rPr lang="en-US" sz="1400"/>
              <a:t> </a:t>
            </a:r>
            <a:r>
              <a:rPr lang="en-US" sz="1400">
                <a:solidFill>
                  <a:srgbClr val="00B0F0"/>
                </a:solidFill>
              </a:rPr>
              <a:t>! </a:t>
            </a:r>
            <a:r>
              <a:rPr lang="en-US" sz="1400" dirty="0">
                <a:solidFill>
                  <a:srgbClr val="00B0F0"/>
                </a:solidFill>
              </a:rPr>
              <a:t>Heat</a:t>
            </a:r>
            <a:endParaRPr lang="en-US" sz="1400" dirty="0"/>
          </a:p>
        </p:txBody>
      </p:sp>
      <p:sp>
        <p:nvSpPr>
          <p:cNvPr id="34" name="Rectangle 33"/>
          <p:cNvSpPr/>
          <p:nvPr/>
        </p:nvSpPr>
        <p:spPr>
          <a:xfrm>
            <a:off x="1580568" y="2294407"/>
            <a:ext cx="8698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EG</a:t>
            </a:r>
            <a:r>
              <a:rPr lang="en-US" sz="1400" dirty="0"/>
              <a:t> </a:t>
            </a:r>
            <a:r>
              <a:rPr lang="en-US" sz="1400" dirty="0">
                <a:solidFill>
                  <a:srgbClr val="00B0F0"/>
                </a:solidFill>
              </a:rPr>
              <a:t>! Heat</a:t>
            </a:r>
            <a:endParaRPr lang="en-US" sz="1400" dirty="0"/>
          </a:p>
        </p:txBody>
      </p:sp>
      <p:sp>
        <p:nvSpPr>
          <p:cNvPr id="36" name="Rectangle 35"/>
          <p:cNvSpPr/>
          <p:nvPr/>
        </p:nvSpPr>
        <p:spPr>
          <a:xfrm>
            <a:off x="1524000" y="5886690"/>
            <a:ext cx="8698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/>
              <a:t>EG</a:t>
            </a:r>
            <a:r>
              <a:rPr lang="en-US" sz="1400"/>
              <a:t> </a:t>
            </a:r>
            <a:r>
              <a:rPr lang="en-US" sz="1400">
                <a:solidFill>
                  <a:srgbClr val="00B0F0"/>
                </a:solidFill>
              </a:rPr>
              <a:t>! </a:t>
            </a:r>
            <a:r>
              <a:rPr lang="en-US" sz="1400" dirty="0">
                <a:solidFill>
                  <a:srgbClr val="00B0F0"/>
                </a:solidFill>
              </a:rPr>
              <a:t>Heat</a:t>
            </a:r>
            <a:endParaRPr lang="en-US" sz="1400" dirty="0"/>
          </a:p>
        </p:txBody>
      </p:sp>
      <p:sp>
        <p:nvSpPr>
          <p:cNvPr id="37" name="Rectangle 36"/>
          <p:cNvSpPr/>
          <p:nvPr/>
        </p:nvSpPr>
        <p:spPr>
          <a:xfrm>
            <a:off x="4129622" y="2734085"/>
            <a:ext cx="8698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EG</a:t>
            </a:r>
            <a:r>
              <a:rPr lang="en-US" sz="1400" dirty="0"/>
              <a:t> </a:t>
            </a:r>
            <a:r>
              <a:rPr lang="en-US" sz="1400" dirty="0">
                <a:solidFill>
                  <a:srgbClr val="00B0F0"/>
                </a:solidFill>
              </a:rPr>
              <a:t>! Heat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760466" y="940294"/>
                <a:ext cx="17572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Start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EG</a:t>
                </a:r>
                <a:r>
                  <a:rPr lang="en-US" dirty="0"/>
                  <a:t> ! Heat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466" y="940294"/>
                <a:ext cx="1757212" cy="369332"/>
              </a:xfrm>
              <a:prstGeom prst="rect">
                <a:avLst/>
              </a:prstGeom>
              <a:blipFill>
                <a:blip r:embed="rId3"/>
                <a:stretch>
                  <a:fillRect l="-2878" t="-3333" r="-1439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594823" y="2107799"/>
                <a:ext cx="140628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/>
                  <a:t>Start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sz="1400" dirty="0"/>
                  <a:t> </a:t>
                </a:r>
                <a:r>
                  <a:rPr lang="en-US" sz="1400" b="1" dirty="0"/>
                  <a:t>EG</a:t>
                </a:r>
                <a:r>
                  <a:rPr lang="en-US" sz="1400" dirty="0"/>
                  <a:t> ! Heat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4823" y="2107799"/>
                <a:ext cx="1406282" cy="307777"/>
              </a:xfrm>
              <a:prstGeom prst="rect">
                <a:avLst/>
              </a:prstGeom>
              <a:blipFill>
                <a:blip r:embed="rId4"/>
                <a:stretch>
                  <a:fillRect l="-180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1517034" y="6088687"/>
                <a:ext cx="140628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/>
                  <a:t>Start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sz="1400" dirty="0"/>
                  <a:t> </a:t>
                </a:r>
                <a:r>
                  <a:rPr lang="en-US" sz="1400" b="1" dirty="0"/>
                  <a:t>EG</a:t>
                </a:r>
                <a:r>
                  <a:rPr lang="en-US" sz="1400" dirty="0"/>
                  <a:t> ! Heat</a:t>
                </a: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034" y="6088687"/>
                <a:ext cx="1406282" cy="307777"/>
              </a:xfrm>
              <a:prstGeom prst="rect">
                <a:avLst/>
              </a:prstGeom>
              <a:blipFill>
                <a:blip r:embed="rId5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761574" y="1230802"/>
                <a:ext cx="21691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EF </a:t>
                </a:r>
                <a:r>
                  <a:rPr lang="en-US" dirty="0"/>
                  <a:t>(Start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EG</a:t>
                </a:r>
                <a:r>
                  <a:rPr lang="en-US" dirty="0"/>
                  <a:t> ! Heat)</a:t>
                </a: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574" y="1230802"/>
                <a:ext cx="2169184" cy="369332"/>
              </a:xfrm>
              <a:prstGeom prst="rect">
                <a:avLst/>
              </a:prstGeom>
              <a:blipFill>
                <a:blip r:embed="rId6"/>
                <a:stretch>
                  <a:fillRect l="-2326" t="-6667" r="-116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346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276604" y="475014"/>
            <a:ext cx="1306285" cy="1318161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  <a:p>
            <a:pPr algn="ctr"/>
            <a:r>
              <a:rPr lang="en-US" sz="1400" dirty="0"/>
              <a:t>!Start</a:t>
            </a:r>
          </a:p>
          <a:p>
            <a:pPr algn="ctr"/>
            <a:r>
              <a:rPr lang="en-US" sz="1400" dirty="0"/>
              <a:t>!Close</a:t>
            </a:r>
          </a:p>
          <a:p>
            <a:pPr algn="ctr"/>
            <a:r>
              <a:rPr lang="en-US" sz="1400" dirty="0">
                <a:solidFill>
                  <a:srgbClr val="00B0F0"/>
                </a:solidFill>
              </a:rPr>
              <a:t>!Heat </a:t>
            </a:r>
          </a:p>
          <a:p>
            <a:pPr algn="ctr"/>
            <a:r>
              <a:rPr lang="en-US" sz="1400" dirty="0"/>
              <a:t>!Error</a:t>
            </a:r>
          </a:p>
        </p:txBody>
      </p:sp>
      <p:sp>
        <p:nvSpPr>
          <p:cNvPr id="5" name="Oval 4"/>
          <p:cNvSpPr/>
          <p:nvPr/>
        </p:nvSpPr>
        <p:spPr>
          <a:xfrm>
            <a:off x="2483923" y="2598718"/>
            <a:ext cx="1306285" cy="1318161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Start</a:t>
            </a:r>
          </a:p>
          <a:p>
            <a:pPr algn="ctr"/>
            <a:r>
              <a:rPr lang="en-US" sz="1400" dirty="0"/>
              <a:t>!Close</a:t>
            </a:r>
          </a:p>
          <a:p>
            <a:pPr algn="ctr"/>
            <a:r>
              <a:rPr lang="en-US" sz="1400" dirty="0">
                <a:solidFill>
                  <a:srgbClr val="00B0F0"/>
                </a:solidFill>
              </a:rPr>
              <a:t>!Heat </a:t>
            </a:r>
          </a:p>
          <a:p>
            <a:pPr algn="ctr"/>
            <a:r>
              <a:rPr lang="en-US" sz="1400" dirty="0"/>
              <a:t>Error</a:t>
            </a:r>
          </a:p>
        </p:txBody>
      </p:sp>
      <p:sp>
        <p:nvSpPr>
          <p:cNvPr id="6" name="Oval 5"/>
          <p:cNvSpPr/>
          <p:nvPr/>
        </p:nvSpPr>
        <p:spPr>
          <a:xfrm>
            <a:off x="5276603" y="2598717"/>
            <a:ext cx="1306285" cy="1318161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  <a:p>
            <a:pPr algn="ctr"/>
            <a:r>
              <a:rPr lang="en-US" sz="1400" dirty="0"/>
              <a:t>! Start</a:t>
            </a:r>
          </a:p>
          <a:p>
            <a:pPr algn="ctr"/>
            <a:r>
              <a:rPr lang="en-US" sz="1400" dirty="0"/>
              <a:t>Close</a:t>
            </a:r>
          </a:p>
          <a:p>
            <a:pPr algn="ctr"/>
            <a:r>
              <a:rPr lang="en-US" sz="1400" dirty="0">
                <a:solidFill>
                  <a:srgbClr val="00B0F0"/>
                </a:solidFill>
              </a:rPr>
              <a:t>!Heat </a:t>
            </a:r>
          </a:p>
          <a:p>
            <a:pPr algn="ctr"/>
            <a:r>
              <a:rPr lang="en-US" sz="1400" dirty="0"/>
              <a:t>!Error</a:t>
            </a:r>
          </a:p>
        </p:txBody>
      </p:sp>
      <p:sp>
        <p:nvSpPr>
          <p:cNvPr id="7" name="Oval 6"/>
          <p:cNvSpPr/>
          <p:nvPr/>
        </p:nvSpPr>
        <p:spPr>
          <a:xfrm>
            <a:off x="8069283" y="2662051"/>
            <a:ext cx="1306285" cy="1318161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  <a:p>
            <a:pPr algn="ctr"/>
            <a:r>
              <a:rPr lang="en-US" sz="1400" dirty="0"/>
              <a:t>!Start</a:t>
            </a:r>
          </a:p>
          <a:p>
            <a:pPr algn="ctr"/>
            <a:r>
              <a:rPr lang="en-US" sz="1400" dirty="0"/>
              <a:t>Close</a:t>
            </a:r>
          </a:p>
          <a:p>
            <a:pPr algn="ctr"/>
            <a:r>
              <a:rPr lang="en-US" sz="1400" dirty="0"/>
              <a:t>Heat </a:t>
            </a:r>
          </a:p>
          <a:p>
            <a:pPr algn="ctr"/>
            <a:r>
              <a:rPr lang="en-US" sz="1400" dirty="0"/>
              <a:t>!Error</a:t>
            </a:r>
          </a:p>
        </p:txBody>
      </p:sp>
      <p:sp>
        <p:nvSpPr>
          <p:cNvPr id="8" name="Oval 7"/>
          <p:cNvSpPr/>
          <p:nvPr/>
        </p:nvSpPr>
        <p:spPr>
          <a:xfrm>
            <a:off x="5262748" y="4722420"/>
            <a:ext cx="1306285" cy="1318161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Start</a:t>
            </a:r>
          </a:p>
          <a:p>
            <a:pPr algn="ctr"/>
            <a:r>
              <a:rPr lang="en-US" sz="1400" dirty="0"/>
              <a:t>Close</a:t>
            </a:r>
          </a:p>
          <a:p>
            <a:pPr algn="ctr"/>
            <a:r>
              <a:rPr lang="en-US" sz="1400" dirty="0">
                <a:solidFill>
                  <a:srgbClr val="00B0F0"/>
                </a:solidFill>
              </a:rPr>
              <a:t>!Heat </a:t>
            </a:r>
          </a:p>
          <a:p>
            <a:pPr algn="ctr"/>
            <a:r>
              <a:rPr lang="en-US" sz="1400" dirty="0"/>
              <a:t>!Error</a:t>
            </a:r>
          </a:p>
        </p:txBody>
      </p:sp>
      <p:sp>
        <p:nvSpPr>
          <p:cNvPr id="9" name="Oval 8"/>
          <p:cNvSpPr/>
          <p:nvPr/>
        </p:nvSpPr>
        <p:spPr>
          <a:xfrm>
            <a:off x="2483922" y="4722419"/>
            <a:ext cx="1306285" cy="1318161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Start</a:t>
            </a:r>
          </a:p>
          <a:p>
            <a:pPr algn="ctr"/>
            <a:r>
              <a:rPr lang="en-US" sz="1400" dirty="0"/>
              <a:t>Close</a:t>
            </a:r>
          </a:p>
          <a:p>
            <a:pPr algn="ctr"/>
            <a:r>
              <a:rPr lang="en-US" sz="1400" dirty="0">
                <a:solidFill>
                  <a:srgbClr val="00B0F0"/>
                </a:solidFill>
              </a:rPr>
              <a:t>!Heat </a:t>
            </a:r>
          </a:p>
          <a:p>
            <a:pPr algn="ctr"/>
            <a:r>
              <a:rPr lang="en-US" sz="1400" dirty="0"/>
              <a:t>Error</a:t>
            </a:r>
          </a:p>
        </p:txBody>
      </p:sp>
      <p:sp>
        <p:nvSpPr>
          <p:cNvPr id="10" name="Oval 9"/>
          <p:cNvSpPr/>
          <p:nvPr/>
        </p:nvSpPr>
        <p:spPr>
          <a:xfrm>
            <a:off x="8069282" y="4722418"/>
            <a:ext cx="1306285" cy="1318161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Start</a:t>
            </a:r>
          </a:p>
          <a:p>
            <a:pPr algn="ctr"/>
            <a:r>
              <a:rPr lang="en-US" sz="1400" dirty="0"/>
              <a:t>Close</a:t>
            </a:r>
          </a:p>
          <a:p>
            <a:pPr algn="ctr"/>
            <a:r>
              <a:rPr lang="en-US" sz="1400" dirty="0"/>
              <a:t>Heat </a:t>
            </a:r>
          </a:p>
          <a:p>
            <a:pPr algn="ctr"/>
            <a:r>
              <a:rPr lang="en-US" sz="1400" dirty="0"/>
              <a:t>!Error</a:t>
            </a:r>
          </a:p>
        </p:txBody>
      </p:sp>
      <p:cxnSp>
        <p:nvCxnSpPr>
          <p:cNvPr id="12" name="Straight Arrow Connector 11"/>
          <p:cNvCxnSpPr>
            <a:stCxn id="4" idx="2"/>
            <a:endCxn id="5" idx="0"/>
          </p:cNvCxnSpPr>
          <p:nvPr/>
        </p:nvCxnSpPr>
        <p:spPr>
          <a:xfrm flipH="1">
            <a:off x="3137065" y="1134095"/>
            <a:ext cx="2139538" cy="14646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404760" y="1600134"/>
            <a:ext cx="1" cy="11916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0"/>
            <a:endCxn id="4" idx="6"/>
          </p:cNvCxnSpPr>
          <p:nvPr/>
        </p:nvCxnSpPr>
        <p:spPr>
          <a:xfrm flipH="1" flipV="1">
            <a:off x="6582889" y="1134094"/>
            <a:ext cx="2139537" cy="15279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056552" y="1563735"/>
            <a:ext cx="1145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/>
              <a:t>Start oven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7472004" y="1423842"/>
            <a:ext cx="119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Open door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441771" y="2078963"/>
            <a:ext cx="118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Close door</a:t>
            </a:r>
          </a:p>
        </p:txBody>
      </p:sp>
      <p:cxnSp>
        <p:nvCxnSpPr>
          <p:cNvPr id="23" name="Straight Arrow Connector 22"/>
          <p:cNvCxnSpPr>
            <a:stCxn id="6" idx="1"/>
            <a:endCxn id="4" idx="3"/>
          </p:cNvCxnSpPr>
          <p:nvPr/>
        </p:nvCxnSpPr>
        <p:spPr>
          <a:xfrm flipV="1">
            <a:off x="5467904" y="1600134"/>
            <a:ext cx="1" cy="11916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095218" y="2078963"/>
            <a:ext cx="1194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Open door</a:t>
            </a:r>
          </a:p>
        </p:txBody>
      </p:sp>
      <p:cxnSp>
        <p:nvCxnSpPr>
          <p:cNvPr id="27" name="Straight Arrow Connector 26"/>
          <p:cNvCxnSpPr>
            <a:stCxn id="6" idx="4"/>
            <a:endCxn id="8" idx="0"/>
          </p:cNvCxnSpPr>
          <p:nvPr/>
        </p:nvCxnSpPr>
        <p:spPr>
          <a:xfrm flipH="1">
            <a:off x="5915891" y="3916877"/>
            <a:ext cx="13855" cy="8055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010102" y="4134982"/>
            <a:ext cx="1145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/>
              <a:t>Start oven</a:t>
            </a:r>
            <a:endParaRPr lang="en-US" dirty="0"/>
          </a:p>
        </p:txBody>
      </p:sp>
      <p:cxnSp>
        <p:nvCxnSpPr>
          <p:cNvPr id="32" name="Straight Arrow Connector 31"/>
          <p:cNvCxnSpPr>
            <a:stCxn id="8" idx="6"/>
            <a:endCxn id="10" idx="2"/>
          </p:cNvCxnSpPr>
          <p:nvPr/>
        </p:nvCxnSpPr>
        <p:spPr>
          <a:xfrm flipV="1">
            <a:off x="6569033" y="5381498"/>
            <a:ext cx="1500249" cy="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0" idx="0"/>
            <a:endCxn id="7" idx="4"/>
          </p:cNvCxnSpPr>
          <p:nvPr/>
        </p:nvCxnSpPr>
        <p:spPr>
          <a:xfrm flipV="1">
            <a:off x="8722425" y="3980211"/>
            <a:ext cx="1" cy="7422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7" idx="2"/>
            <a:endCxn id="6" idx="6"/>
          </p:cNvCxnSpPr>
          <p:nvPr/>
        </p:nvCxnSpPr>
        <p:spPr>
          <a:xfrm flipH="1" flipV="1">
            <a:off x="6582888" y="3257797"/>
            <a:ext cx="1486395" cy="633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6798180" y="4948833"/>
            <a:ext cx="1000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Warmup</a:t>
            </a:r>
          </a:p>
        </p:txBody>
      </p:sp>
      <p:sp>
        <p:nvSpPr>
          <p:cNvPr id="42" name="Rectangle 41"/>
          <p:cNvSpPr/>
          <p:nvPr/>
        </p:nvSpPr>
        <p:spPr>
          <a:xfrm>
            <a:off x="8669188" y="4170607"/>
            <a:ext cx="1412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Start cooking</a:t>
            </a:r>
          </a:p>
        </p:txBody>
      </p:sp>
      <p:cxnSp>
        <p:nvCxnSpPr>
          <p:cNvPr id="43" name="Straight Arrow Connector 42"/>
          <p:cNvCxnSpPr>
            <a:stCxn id="9" idx="7"/>
            <a:endCxn id="6" idx="3"/>
          </p:cNvCxnSpPr>
          <p:nvPr/>
        </p:nvCxnSpPr>
        <p:spPr>
          <a:xfrm flipV="1">
            <a:off x="3598905" y="3723838"/>
            <a:ext cx="1868998" cy="11916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4095217" y="4504314"/>
            <a:ext cx="702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Reset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2664584" y="3706947"/>
            <a:ext cx="1" cy="11916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1480496" y="4231502"/>
            <a:ext cx="1194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Open door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 flipH="1">
            <a:off x="3597135" y="3717232"/>
            <a:ext cx="1" cy="11916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580003" y="3738817"/>
            <a:ext cx="118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Close door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74604" y="136712"/>
                <a:ext cx="2297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! EF</a:t>
                </a:r>
                <a:r>
                  <a:rPr lang="en-US" dirty="0"/>
                  <a:t> (Start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EG</a:t>
                </a:r>
                <a:r>
                  <a:rPr lang="en-US" dirty="0"/>
                  <a:t> ! Heat)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604" y="136712"/>
                <a:ext cx="2297424" cy="369332"/>
              </a:xfrm>
              <a:prstGeom prst="rect">
                <a:avLst/>
              </a:prstGeom>
              <a:blipFill>
                <a:blip r:embed="rId2"/>
                <a:stretch>
                  <a:fillRect l="-2198" t="-6667" r="-1099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1760467" y="410946"/>
            <a:ext cx="1322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Start,</a:t>
            </a:r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! Heat</a:t>
            </a:r>
          </a:p>
          <a:p>
            <a:r>
              <a:rPr lang="en-US" b="1" dirty="0"/>
              <a:t>EG</a:t>
            </a:r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! Heat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362470" y="33728"/>
            <a:ext cx="8698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/>
              <a:t>EG</a:t>
            </a:r>
            <a:r>
              <a:rPr lang="en-US" sz="1400"/>
              <a:t> </a:t>
            </a:r>
            <a:r>
              <a:rPr lang="en-US" sz="1400">
                <a:solidFill>
                  <a:srgbClr val="00B0F0"/>
                </a:solidFill>
              </a:rPr>
              <a:t>! </a:t>
            </a:r>
            <a:r>
              <a:rPr lang="en-US" sz="1400" dirty="0">
                <a:solidFill>
                  <a:srgbClr val="00B0F0"/>
                </a:solidFill>
              </a:rPr>
              <a:t>Heat</a:t>
            </a:r>
            <a:endParaRPr lang="en-US" sz="1400" dirty="0"/>
          </a:p>
        </p:txBody>
      </p:sp>
      <p:sp>
        <p:nvSpPr>
          <p:cNvPr id="34" name="Rectangle 33"/>
          <p:cNvSpPr/>
          <p:nvPr/>
        </p:nvSpPr>
        <p:spPr>
          <a:xfrm>
            <a:off x="1580568" y="2294407"/>
            <a:ext cx="8698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EG</a:t>
            </a:r>
            <a:r>
              <a:rPr lang="en-US" sz="1400" dirty="0"/>
              <a:t> </a:t>
            </a:r>
            <a:r>
              <a:rPr lang="en-US" sz="1400" dirty="0">
                <a:solidFill>
                  <a:srgbClr val="00B0F0"/>
                </a:solidFill>
              </a:rPr>
              <a:t>! Heat</a:t>
            </a:r>
            <a:endParaRPr lang="en-US" sz="1400" dirty="0"/>
          </a:p>
        </p:txBody>
      </p:sp>
      <p:sp>
        <p:nvSpPr>
          <p:cNvPr id="36" name="Rectangle 35"/>
          <p:cNvSpPr/>
          <p:nvPr/>
        </p:nvSpPr>
        <p:spPr>
          <a:xfrm>
            <a:off x="1524000" y="5886690"/>
            <a:ext cx="8698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/>
              <a:t>EG</a:t>
            </a:r>
            <a:r>
              <a:rPr lang="en-US" sz="1400"/>
              <a:t> </a:t>
            </a:r>
            <a:r>
              <a:rPr lang="en-US" sz="1400">
                <a:solidFill>
                  <a:srgbClr val="00B0F0"/>
                </a:solidFill>
              </a:rPr>
              <a:t>! </a:t>
            </a:r>
            <a:r>
              <a:rPr lang="en-US" sz="1400" dirty="0">
                <a:solidFill>
                  <a:srgbClr val="00B0F0"/>
                </a:solidFill>
              </a:rPr>
              <a:t>Heat</a:t>
            </a:r>
            <a:endParaRPr lang="en-US" sz="1400" dirty="0"/>
          </a:p>
        </p:txBody>
      </p:sp>
      <p:sp>
        <p:nvSpPr>
          <p:cNvPr id="37" name="Rectangle 36"/>
          <p:cNvSpPr/>
          <p:nvPr/>
        </p:nvSpPr>
        <p:spPr>
          <a:xfrm>
            <a:off x="4129622" y="2734085"/>
            <a:ext cx="8698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EG</a:t>
            </a:r>
            <a:r>
              <a:rPr lang="en-US" sz="1400" dirty="0"/>
              <a:t> </a:t>
            </a:r>
            <a:r>
              <a:rPr lang="en-US" sz="1400" dirty="0">
                <a:solidFill>
                  <a:srgbClr val="00B0F0"/>
                </a:solidFill>
              </a:rPr>
              <a:t>! Heat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760466" y="940294"/>
                <a:ext cx="17572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Start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EG</a:t>
                </a:r>
                <a:r>
                  <a:rPr lang="en-US" dirty="0"/>
                  <a:t> ! Heat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466" y="940294"/>
                <a:ext cx="1757212" cy="369332"/>
              </a:xfrm>
              <a:prstGeom prst="rect">
                <a:avLst/>
              </a:prstGeom>
              <a:blipFill>
                <a:blip r:embed="rId3"/>
                <a:stretch>
                  <a:fillRect l="-2878" t="-3333" r="-1439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594823" y="2107799"/>
                <a:ext cx="140628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/>
                  <a:t>Start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sz="1400" dirty="0"/>
                  <a:t> </a:t>
                </a:r>
                <a:r>
                  <a:rPr lang="en-US" sz="1400" b="1" dirty="0"/>
                  <a:t>EG</a:t>
                </a:r>
                <a:r>
                  <a:rPr lang="en-US" sz="1400" dirty="0"/>
                  <a:t> ! Heat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4823" y="2107799"/>
                <a:ext cx="1406282" cy="307777"/>
              </a:xfrm>
              <a:prstGeom prst="rect">
                <a:avLst/>
              </a:prstGeom>
              <a:blipFill>
                <a:blip r:embed="rId4"/>
                <a:stretch>
                  <a:fillRect l="-180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1517034" y="6088687"/>
                <a:ext cx="140628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/>
                  <a:t>Start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sz="1400" dirty="0"/>
                  <a:t> </a:t>
                </a:r>
                <a:r>
                  <a:rPr lang="en-US" sz="1400" b="1" dirty="0"/>
                  <a:t>EG</a:t>
                </a:r>
                <a:r>
                  <a:rPr lang="en-US" sz="1400" dirty="0"/>
                  <a:t> ! Heat</a:t>
                </a: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034" y="6088687"/>
                <a:ext cx="1406282" cy="307777"/>
              </a:xfrm>
              <a:prstGeom prst="rect">
                <a:avLst/>
              </a:prstGeom>
              <a:blipFill>
                <a:blip r:embed="rId5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761574" y="1230802"/>
                <a:ext cx="21691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EF </a:t>
                </a:r>
                <a:r>
                  <a:rPr lang="en-US" dirty="0"/>
                  <a:t>(Start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EG</a:t>
                </a:r>
                <a:r>
                  <a:rPr lang="en-US" dirty="0"/>
                  <a:t> ! Heat)</a:t>
                </a: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574" y="1230802"/>
                <a:ext cx="2169184" cy="369332"/>
              </a:xfrm>
              <a:prstGeom prst="rect">
                <a:avLst/>
              </a:prstGeom>
              <a:blipFill>
                <a:blip r:embed="rId6"/>
                <a:stretch>
                  <a:fillRect l="-2326" t="-6667" r="-116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606240" y="1951439"/>
                <a:ext cx="172528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dirty="0"/>
                  <a:t>EF </a:t>
                </a:r>
                <a:r>
                  <a:rPr lang="en-US" sz="1400" dirty="0"/>
                  <a:t>(Start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sz="1400" dirty="0"/>
                  <a:t> </a:t>
                </a:r>
                <a:r>
                  <a:rPr lang="en-US" sz="1400" b="1" dirty="0"/>
                  <a:t>EG</a:t>
                </a:r>
                <a:r>
                  <a:rPr lang="en-US" sz="1400" dirty="0"/>
                  <a:t> ! Heat)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240" y="1951439"/>
                <a:ext cx="1725280" cy="307777"/>
              </a:xfrm>
              <a:prstGeom prst="rect">
                <a:avLst/>
              </a:prstGeom>
              <a:blipFill>
                <a:blip r:embed="rId7"/>
                <a:stretch>
                  <a:fillRect l="-730" t="-4000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1517034" y="6262873"/>
                <a:ext cx="172528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dirty="0"/>
                  <a:t>EF </a:t>
                </a:r>
                <a:r>
                  <a:rPr lang="en-US" sz="1400" dirty="0"/>
                  <a:t>(Start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sz="1400" dirty="0"/>
                  <a:t> </a:t>
                </a:r>
                <a:r>
                  <a:rPr lang="en-US" sz="1400" b="1" dirty="0"/>
                  <a:t>EG</a:t>
                </a:r>
                <a:r>
                  <a:rPr lang="en-US" sz="1400" dirty="0"/>
                  <a:t> ! Heat)</a:t>
                </a: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034" y="6262873"/>
                <a:ext cx="1725280" cy="307777"/>
              </a:xfrm>
              <a:prstGeom prst="rect">
                <a:avLst/>
              </a:prstGeom>
              <a:blipFill>
                <a:blip r:embed="rId8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4357161" y="231810"/>
                <a:ext cx="172528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dirty="0"/>
                  <a:t>EF </a:t>
                </a:r>
                <a:r>
                  <a:rPr lang="en-US" sz="1400" dirty="0"/>
                  <a:t>(Start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sz="1400" dirty="0"/>
                  <a:t> </a:t>
                </a:r>
                <a:r>
                  <a:rPr lang="en-US" sz="1400" b="1" dirty="0"/>
                  <a:t>EG</a:t>
                </a:r>
                <a:r>
                  <a:rPr lang="en-US" sz="1400" dirty="0"/>
                  <a:t> ! Heat)</a:t>
                </a: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161" y="231810"/>
                <a:ext cx="1725280" cy="307777"/>
              </a:xfrm>
              <a:prstGeom prst="rect">
                <a:avLst/>
              </a:prstGeom>
              <a:blipFill>
                <a:blip r:embed="rId9"/>
                <a:stretch>
                  <a:fillRect l="-73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4129622" y="2580195"/>
                <a:ext cx="172528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dirty="0"/>
                  <a:t>EF </a:t>
                </a:r>
                <a:r>
                  <a:rPr lang="en-US" sz="1400" dirty="0"/>
                  <a:t>(Start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sz="1400" dirty="0"/>
                  <a:t> </a:t>
                </a:r>
                <a:r>
                  <a:rPr lang="en-US" sz="1400" b="1" dirty="0"/>
                  <a:t>EG</a:t>
                </a:r>
                <a:r>
                  <a:rPr lang="en-US" sz="1400" dirty="0"/>
                  <a:t> ! Heat)</a:t>
                </a: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9622" y="2580195"/>
                <a:ext cx="1725280" cy="307777"/>
              </a:xfrm>
              <a:prstGeom prst="rect">
                <a:avLst/>
              </a:prstGeom>
              <a:blipFill>
                <a:blip r:embed="rId10"/>
                <a:stretch>
                  <a:fillRect l="-73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8717114" y="2325684"/>
                <a:ext cx="172528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dirty="0"/>
                  <a:t>EF </a:t>
                </a:r>
                <a:r>
                  <a:rPr lang="en-US" sz="1400" dirty="0"/>
                  <a:t>(Start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sz="1400" dirty="0"/>
                  <a:t> </a:t>
                </a:r>
                <a:r>
                  <a:rPr lang="en-US" sz="1400" b="1" dirty="0"/>
                  <a:t>EG</a:t>
                </a:r>
                <a:r>
                  <a:rPr lang="en-US" sz="1400" dirty="0"/>
                  <a:t> ! Heat)</a:t>
                </a: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7114" y="2325684"/>
                <a:ext cx="1725280" cy="307777"/>
              </a:xfrm>
              <a:prstGeom prst="rect">
                <a:avLst/>
              </a:prstGeom>
              <a:blipFill>
                <a:blip r:embed="rId11"/>
                <a:stretch>
                  <a:fillRect l="-73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8512926" y="6069168"/>
                <a:ext cx="172528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dirty="0"/>
                  <a:t>EF </a:t>
                </a:r>
                <a:r>
                  <a:rPr lang="en-US" sz="1400" dirty="0"/>
                  <a:t>(Start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sz="1400" dirty="0"/>
                  <a:t> </a:t>
                </a:r>
                <a:r>
                  <a:rPr lang="en-US" sz="1400" b="1" dirty="0"/>
                  <a:t>EG</a:t>
                </a:r>
                <a:r>
                  <a:rPr lang="en-US" sz="1400" dirty="0"/>
                  <a:t> ! Heat)</a:t>
                </a: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2926" y="6069168"/>
                <a:ext cx="1725280" cy="307777"/>
              </a:xfrm>
              <a:prstGeom prst="rect">
                <a:avLst/>
              </a:prstGeom>
              <a:blipFill>
                <a:blip r:embed="rId12"/>
                <a:stretch>
                  <a:fillRect l="-73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5746724" y="6042598"/>
                <a:ext cx="172528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dirty="0"/>
                  <a:t>EF </a:t>
                </a:r>
                <a:r>
                  <a:rPr lang="en-US" sz="1400" dirty="0"/>
                  <a:t>(Start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sz="1400" dirty="0"/>
                  <a:t> </a:t>
                </a:r>
                <a:r>
                  <a:rPr lang="en-US" sz="1400" b="1" dirty="0"/>
                  <a:t>EG</a:t>
                </a:r>
                <a:r>
                  <a:rPr lang="en-US" sz="1400" dirty="0"/>
                  <a:t> ! Heat)</a:t>
                </a: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6724" y="6042598"/>
                <a:ext cx="1725280" cy="307777"/>
              </a:xfrm>
              <a:prstGeom prst="rect">
                <a:avLst/>
              </a:prstGeom>
              <a:blipFill>
                <a:blip r:embed="rId13"/>
                <a:stretch>
                  <a:fillRect l="-730" t="-4000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812941" y="189890"/>
                <a:ext cx="277659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Set of states that can </a:t>
                </a:r>
                <a:r>
                  <a:rPr lang="en-US">
                    <a:solidFill>
                      <a:srgbClr val="FF0000"/>
                    </a:solidFill>
                  </a:rPr>
                  <a:t>reach </a:t>
                </a:r>
              </a:p>
              <a:p>
                <a:r>
                  <a:rPr lang="en-US"/>
                  <a:t>Start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EG</a:t>
                </a:r>
                <a:r>
                  <a:rPr lang="en-US" dirty="0"/>
                  <a:t> ! Heat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941" y="189890"/>
                <a:ext cx="2776594" cy="646331"/>
              </a:xfrm>
              <a:prstGeom prst="rect">
                <a:avLst/>
              </a:prstGeom>
              <a:blipFill>
                <a:blip r:embed="rId14"/>
                <a:stretch>
                  <a:fillRect l="-1364" t="-3846" r="-455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9AE065B-DC0A-AC4F-97C9-2C0E50928BB5}"/>
                  </a:ext>
                </a:extLst>
              </p14:cNvPr>
              <p14:cNvContentPartPr/>
              <p14:nvPr/>
            </p14:nvContentPartPr>
            <p14:xfrm>
              <a:off x="1644480" y="216720"/>
              <a:ext cx="140400" cy="3553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9AE065B-DC0A-AC4F-97C9-2C0E50928BB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635120" y="207360"/>
                <a:ext cx="159120" cy="37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58745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276604" y="475014"/>
            <a:ext cx="1306285" cy="1318161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  <a:p>
            <a:pPr algn="ctr"/>
            <a:r>
              <a:rPr lang="en-US" sz="1400" dirty="0"/>
              <a:t>!Start</a:t>
            </a:r>
          </a:p>
          <a:p>
            <a:pPr algn="ctr"/>
            <a:r>
              <a:rPr lang="en-US" sz="1400" dirty="0"/>
              <a:t>!Close</a:t>
            </a:r>
          </a:p>
          <a:p>
            <a:pPr algn="ctr"/>
            <a:r>
              <a:rPr lang="en-US" sz="1400" dirty="0">
                <a:solidFill>
                  <a:srgbClr val="00B0F0"/>
                </a:solidFill>
              </a:rPr>
              <a:t>!Heat </a:t>
            </a:r>
          </a:p>
          <a:p>
            <a:pPr algn="ctr"/>
            <a:r>
              <a:rPr lang="en-US" sz="1400" dirty="0"/>
              <a:t>!Error</a:t>
            </a:r>
          </a:p>
        </p:txBody>
      </p:sp>
      <p:sp>
        <p:nvSpPr>
          <p:cNvPr id="5" name="Oval 4"/>
          <p:cNvSpPr/>
          <p:nvPr/>
        </p:nvSpPr>
        <p:spPr>
          <a:xfrm>
            <a:off x="2483923" y="2598718"/>
            <a:ext cx="1306285" cy="1318161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Start</a:t>
            </a:r>
          </a:p>
          <a:p>
            <a:pPr algn="ctr"/>
            <a:r>
              <a:rPr lang="en-US" sz="1400" dirty="0"/>
              <a:t>!Close</a:t>
            </a:r>
          </a:p>
          <a:p>
            <a:pPr algn="ctr"/>
            <a:r>
              <a:rPr lang="en-US" sz="1400" dirty="0">
                <a:solidFill>
                  <a:srgbClr val="00B0F0"/>
                </a:solidFill>
              </a:rPr>
              <a:t>!Heat </a:t>
            </a:r>
          </a:p>
          <a:p>
            <a:pPr algn="ctr"/>
            <a:r>
              <a:rPr lang="en-US" sz="1400" dirty="0"/>
              <a:t>Error</a:t>
            </a:r>
          </a:p>
        </p:txBody>
      </p:sp>
      <p:sp>
        <p:nvSpPr>
          <p:cNvPr id="6" name="Oval 5"/>
          <p:cNvSpPr/>
          <p:nvPr/>
        </p:nvSpPr>
        <p:spPr>
          <a:xfrm>
            <a:off x="5276603" y="2598717"/>
            <a:ext cx="1306285" cy="1318161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  <a:p>
            <a:pPr algn="ctr"/>
            <a:r>
              <a:rPr lang="en-US" sz="1400" dirty="0"/>
              <a:t>! Start</a:t>
            </a:r>
          </a:p>
          <a:p>
            <a:pPr algn="ctr"/>
            <a:r>
              <a:rPr lang="en-US" sz="1400" dirty="0"/>
              <a:t>Close</a:t>
            </a:r>
          </a:p>
          <a:p>
            <a:pPr algn="ctr"/>
            <a:r>
              <a:rPr lang="en-US" sz="1400" dirty="0">
                <a:solidFill>
                  <a:srgbClr val="00B0F0"/>
                </a:solidFill>
              </a:rPr>
              <a:t>!Heat </a:t>
            </a:r>
          </a:p>
          <a:p>
            <a:pPr algn="ctr"/>
            <a:r>
              <a:rPr lang="en-US" sz="1400" dirty="0"/>
              <a:t>!Error</a:t>
            </a:r>
          </a:p>
        </p:txBody>
      </p:sp>
      <p:sp>
        <p:nvSpPr>
          <p:cNvPr id="7" name="Oval 6"/>
          <p:cNvSpPr/>
          <p:nvPr/>
        </p:nvSpPr>
        <p:spPr>
          <a:xfrm>
            <a:off x="8069283" y="2662051"/>
            <a:ext cx="1306285" cy="1318161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  <a:p>
            <a:pPr algn="ctr"/>
            <a:r>
              <a:rPr lang="en-US" sz="1400" dirty="0"/>
              <a:t>!Start</a:t>
            </a:r>
          </a:p>
          <a:p>
            <a:pPr algn="ctr"/>
            <a:r>
              <a:rPr lang="en-US" sz="1400" dirty="0"/>
              <a:t>Close</a:t>
            </a:r>
          </a:p>
          <a:p>
            <a:pPr algn="ctr"/>
            <a:r>
              <a:rPr lang="en-US" sz="1400" dirty="0"/>
              <a:t>Heat </a:t>
            </a:r>
          </a:p>
          <a:p>
            <a:pPr algn="ctr"/>
            <a:r>
              <a:rPr lang="en-US" sz="1400" dirty="0"/>
              <a:t>!Error</a:t>
            </a:r>
          </a:p>
        </p:txBody>
      </p:sp>
      <p:sp>
        <p:nvSpPr>
          <p:cNvPr id="8" name="Oval 7"/>
          <p:cNvSpPr/>
          <p:nvPr/>
        </p:nvSpPr>
        <p:spPr>
          <a:xfrm>
            <a:off x="5262748" y="4722420"/>
            <a:ext cx="1306285" cy="1318161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Start</a:t>
            </a:r>
          </a:p>
          <a:p>
            <a:pPr algn="ctr"/>
            <a:r>
              <a:rPr lang="en-US" sz="1400" dirty="0"/>
              <a:t>Close</a:t>
            </a:r>
          </a:p>
          <a:p>
            <a:pPr algn="ctr"/>
            <a:r>
              <a:rPr lang="en-US" sz="1400" dirty="0">
                <a:solidFill>
                  <a:srgbClr val="00B0F0"/>
                </a:solidFill>
              </a:rPr>
              <a:t>!Heat </a:t>
            </a:r>
          </a:p>
          <a:p>
            <a:pPr algn="ctr"/>
            <a:r>
              <a:rPr lang="en-US" sz="1400" dirty="0"/>
              <a:t>!Error</a:t>
            </a:r>
          </a:p>
        </p:txBody>
      </p:sp>
      <p:sp>
        <p:nvSpPr>
          <p:cNvPr id="9" name="Oval 8"/>
          <p:cNvSpPr/>
          <p:nvPr/>
        </p:nvSpPr>
        <p:spPr>
          <a:xfrm>
            <a:off x="2483922" y="4722419"/>
            <a:ext cx="1306285" cy="1318161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Start</a:t>
            </a:r>
          </a:p>
          <a:p>
            <a:pPr algn="ctr"/>
            <a:r>
              <a:rPr lang="en-US" sz="1400" dirty="0"/>
              <a:t>Close</a:t>
            </a:r>
          </a:p>
          <a:p>
            <a:pPr algn="ctr"/>
            <a:r>
              <a:rPr lang="en-US" sz="1400" dirty="0">
                <a:solidFill>
                  <a:srgbClr val="00B0F0"/>
                </a:solidFill>
              </a:rPr>
              <a:t>!Heat </a:t>
            </a:r>
          </a:p>
          <a:p>
            <a:pPr algn="ctr"/>
            <a:r>
              <a:rPr lang="en-US" sz="1400" dirty="0"/>
              <a:t>Error</a:t>
            </a:r>
          </a:p>
        </p:txBody>
      </p:sp>
      <p:sp>
        <p:nvSpPr>
          <p:cNvPr id="10" name="Oval 9"/>
          <p:cNvSpPr/>
          <p:nvPr/>
        </p:nvSpPr>
        <p:spPr>
          <a:xfrm>
            <a:off x="8069282" y="4722418"/>
            <a:ext cx="1306285" cy="1318161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Start</a:t>
            </a:r>
          </a:p>
          <a:p>
            <a:pPr algn="ctr"/>
            <a:r>
              <a:rPr lang="en-US" sz="1400" dirty="0"/>
              <a:t>Close</a:t>
            </a:r>
          </a:p>
          <a:p>
            <a:pPr algn="ctr"/>
            <a:r>
              <a:rPr lang="en-US" sz="1400" dirty="0"/>
              <a:t>Heat </a:t>
            </a:r>
          </a:p>
          <a:p>
            <a:pPr algn="ctr"/>
            <a:r>
              <a:rPr lang="en-US" sz="1400" dirty="0"/>
              <a:t>!Error</a:t>
            </a:r>
          </a:p>
        </p:txBody>
      </p:sp>
      <p:cxnSp>
        <p:nvCxnSpPr>
          <p:cNvPr id="12" name="Straight Arrow Connector 11"/>
          <p:cNvCxnSpPr>
            <a:stCxn id="4" idx="2"/>
            <a:endCxn id="5" idx="0"/>
          </p:cNvCxnSpPr>
          <p:nvPr/>
        </p:nvCxnSpPr>
        <p:spPr>
          <a:xfrm flipH="1">
            <a:off x="3137065" y="1134095"/>
            <a:ext cx="2139538" cy="14646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404760" y="1600134"/>
            <a:ext cx="1" cy="11916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0"/>
            <a:endCxn id="4" idx="6"/>
          </p:cNvCxnSpPr>
          <p:nvPr/>
        </p:nvCxnSpPr>
        <p:spPr>
          <a:xfrm flipH="1" flipV="1">
            <a:off x="6582889" y="1134094"/>
            <a:ext cx="2139537" cy="15279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056552" y="1563735"/>
            <a:ext cx="1145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/>
              <a:t>Start oven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7472004" y="1423842"/>
            <a:ext cx="119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Open door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441771" y="2078963"/>
            <a:ext cx="118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Close door</a:t>
            </a:r>
          </a:p>
        </p:txBody>
      </p:sp>
      <p:cxnSp>
        <p:nvCxnSpPr>
          <p:cNvPr id="23" name="Straight Arrow Connector 22"/>
          <p:cNvCxnSpPr>
            <a:stCxn id="6" idx="1"/>
            <a:endCxn id="4" idx="3"/>
          </p:cNvCxnSpPr>
          <p:nvPr/>
        </p:nvCxnSpPr>
        <p:spPr>
          <a:xfrm flipV="1">
            <a:off x="5467904" y="1600134"/>
            <a:ext cx="1" cy="11916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095218" y="2078963"/>
            <a:ext cx="1194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Open door</a:t>
            </a:r>
          </a:p>
        </p:txBody>
      </p:sp>
      <p:cxnSp>
        <p:nvCxnSpPr>
          <p:cNvPr id="27" name="Straight Arrow Connector 26"/>
          <p:cNvCxnSpPr>
            <a:stCxn id="6" idx="4"/>
            <a:endCxn id="8" idx="0"/>
          </p:cNvCxnSpPr>
          <p:nvPr/>
        </p:nvCxnSpPr>
        <p:spPr>
          <a:xfrm flipH="1">
            <a:off x="5915891" y="3916877"/>
            <a:ext cx="13855" cy="8055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010102" y="4134982"/>
            <a:ext cx="1145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/>
              <a:t>Start oven</a:t>
            </a:r>
            <a:endParaRPr lang="en-US" dirty="0"/>
          </a:p>
        </p:txBody>
      </p:sp>
      <p:cxnSp>
        <p:nvCxnSpPr>
          <p:cNvPr id="32" name="Straight Arrow Connector 31"/>
          <p:cNvCxnSpPr>
            <a:stCxn id="8" idx="6"/>
            <a:endCxn id="10" idx="2"/>
          </p:cNvCxnSpPr>
          <p:nvPr/>
        </p:nvCxnSpPr>
        <p:spPr>
          <a:xfrm flipV="1">
            <a:off x="6569033" y="5381498"/>
            <a:ext cx="1500249" cy="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0" idx="0"/>
            <a:endCxn id="7" idx="4"/>
          </p:cNvCxnSpPr>
          <p:nvPr/>
        </p:nvCxnSpPr>
        <p:spPr>
          <a:xfrm flipV="1">
            <a:off x="8722425" y="3980211"/>
            <a:ext cx="1" cy="7422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7" idx="2"/>
            <a:endCxn id="6" idx="6"/>
          </p:cNvCxnSpPr>
          <p:nvPr/>
        </p:nvCxnSpPr>
        <p:spPr>
          <a:xfrm flipH="1" flipV="1">
            <a:off x="6582888" y="3257797"/>
            <a:ext cx="1486395" cy="633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6798180" y="4948833"/>
            <a:ext cx="1000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Warmup</a:t>
            </a:r>
          </a:p>
        </p:txBody>
      </p:sp>
      <p:sp>
        <p:nvSpPr>
          <p:cNvPr id="42" name="Rectangle 41"/>
          <p:cNvSpPr/>
          <p:nvPr/>
        </p:nvSpPr>
        <p:spPr>
          <a:xfrm>
            <a:off x="8669188" y="4170607"/>
            <a:ext cx="1412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Start cooking</a:t>
            </a:r>
          </a:p>
        </p:txBody>
      </p:sp>
      <p:cxnSp>
        <p:nvCxnSpPr>
          <p:cNvPr id="43" name="Straight Arrow Connector 42"/>
          <p:cNvCxnSpPr>
            <a:stCxn id="9" idx="7"/>
            <a:endCxn id="6" idx="3"/>
          </p:cNvCxnSpPr>
          <p:nvPr/>
        </p:nvCxnSpPr>
        <p:spPr>
          <a:xfrm flipV="1">
            <a:off x="3598905" y="3723838"/>
            <a:ext cx="1868998" cy="11916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4095217" y="4504314"/>
            <a:ext cx="702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Reset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2664584" y="3706947"/>
            <a:ext cx="1" cy="11916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1480496" y="4231502"/>
            <a:ext cx="1194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Open door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 flipH="1">
            <a:off x="3597135" y="3717232"/>
            <a:ext cx="1" cy="11916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580003" y="3738817"/>
            <a:ext cx="118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Close door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74604" y="85610"/>
                <a:ext cx="2297424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! EF</a:t>
                </a:r>
                <a:r>
                  <a:rPr lang="en-US" dirty="0">
                    <a:solidFill>
                      <a:srgbClr val="FF0000"/>
                    </a:solidFill>
                  </a:rPr>
                  <a:t> (Start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</a:rPr>
                  <a:t>EG</a:t>
                </a:r>
                <a:r>
                  <a:rPr lang="en-US" dirty="0">
                    <a:solidFill>
                      <a:srgbClr val="FF0000"/>
                    </a:solidFill>
                  </a:rPr>
                  <a:t> ! Heat)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604" y="85610"/>
                <a:ext cx="2297424" cy="369332"/>
              </a:xfrm>
              <a:prstGeom prst="rect">
                <a:avLst/>
              </a:prstGeom>
              <a:blipFill>
                <a:blip r:embed="rId2"/>
                <a:stretch>
                  <a:fillRect l="-2186" t="-6452" r="-546" b="-19355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1760467" y="410946"/>
            <a:ext cx="1322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Start,</a:t>
            </a:r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! Heat</a:t>
            </a:r>
          </a:p>
          <a:p>
            <a:r>
              <a:rPr lang="en-US" b="1" dirty="0"/>
              <a:t>EG</a:t>
            </a:r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! Heat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362470" y="33728"/>
            <a:ext cx="8698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/>
              <a:t>EG</a:t>
            </a:r>
            <a:r>
              <a:rPr lang="en-US" sz="1400"/>
              <a:t> </a:t>
            </a:r>
            <a:r>
              <a:rPr lang="en-US" sz="1400">
                <a:solidFill>
                  <a:srgbClr val="00B0F0"/>
                </a:solidFill>
              </a:rPr>
              <a:t>! </a:t>
            </a:r>
            <a:r>
              <a:rPr lang="en-US" sz="1400" dirty="0">
                <a:solidFill>
                  <a:srgbClr val="00B0F0"/>
                </a:solidFill>
              </a:rPr>
              <a:t>Heat</a:t>
            </a:r>
            <a:endParaRPr lang="en-US" sz="1400" dirty="0"/>
          </a:p>
        </p:txBody>
      </p:sp>
      <p:sp>
        <p:nvSpPr>
          <p:cNvPr id="34" name="Rectangle 33"/>
          <p:cNvSpPr/>
          <p:nvPr/>
        </p:nvSpPr>
        <p:spPr>
          <a:xfrm>
            <a:off x="1580568" y="2294407"/>
            <a:ext cx="8698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EG</a:t>
            </a:r>
            <a:r>
              <a:rPr lang="en-US" sz="1400" dirty="0"/>
              <a:t> </a:t>
            </a:r>
            <a:r>
              <a:rPr lang="en-US" sz="1400" dirty="0">
                <a:solidFill>
                  <a:srgbClr val="00B0F0"/>
                </a:solidFill>
              </a:rPr>
              <a:t>! Heat</a:t>
            </a:r>
            <a:endParaRPr lang="en-US" sz="1400" dirty="0"/>
          </a:p>
        </p:txBody>
      </p:sp>
      <p:sp>
        <p:nvSpPr>
          <p:cNvPr id="36" name="Rectangle 35"/>
          <p:cNvSpPr/>
          <p:nvPr/>
        </p:nvSpPr>
        <p:spPr>
          <a:xfrm>
            <a:off x="1524000" y="5886690"/>
            <a:ext cx="8698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/>
              <a:t>EG</a:t>
            </a:r>
            <a:r>
              <a:rPr lang="en-US" sz="1400"/>
              <a:t> </a:t>
            </a:r>
            <a:r>
              <a:rPr lang="en-US" sz="1400">
                <a:solidFill>
                  <a:srgbClr val="00B0F0"/>
                </a:solidFill>
              </a:rPr>
              <a:t>! </a:t>
            </a:r>
            <a:r>
              <a:rPr lang="en-US" sz="1400" dirty="0">
                <a:solidFill>
                  <a:srgbClr val="00B0F0"/>
                </a:solidFill>
              </a:rPr>
              <a:t>Heat</a:t>
            </a:r>
            <a:endParaRPr lang="en-US" sz="1400" dirty="0"/>
          </a:p>
        </p:txBody>
      </p:sp>
      <p:sp>
        <p:nvSpPr>
          <p:cNvPr id="37" name="Rectangle 36"/>
          <p:cNvSpPr/>
          <p:nvPr/>
        </p:nvSpPr>
        <p:spPr>
          <a:xfrm>
            <a:off x="4129622" y="2734085"/>
            <a:ext cx="8698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EG</a:t>
            </a:r>
            <a:r>
              <a:rPr lang="en-US" sz="1400" dirty="0"/>
              <a:t> </a:t>
            </a:r>
            <a:r>
              <a:rPr lang="en-US" sz="1400" dirty="0">
                <a:solidFill>
                  <a:srgbClr val="00B0F0"/>
                </a:solidFill>
              </a:rPr>
              <a:t>! Heat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760466" y="940294"/>
                <a:ext cx="17572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Start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EG</a:t>
                </a:r>
                <a:r>
                  <a:rPr lang="en-US" dirty="0"/>
                  <a:t> ! Heat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466" y="940294"/>
                <a:ext cx="1757212" cy="369332"/>
              </a:xfrm>
              <a:prstGeom prst="rect">
                <a:avLst/>
              </a:prstGeom>
              <a:blipFill>
                <a:blip r:embed="rId3"/>
                <a:stretch>
                  <a:fillRect l="-2878" t="-3333" r="-1439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594823" y="2107799"/>
                <a:ext cx="140628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/>
                  <a:t>Start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sz="1400" dirty="0"/>
                  <a:t> </a:t>
                </a:r>
                <a:r>
                  <a:rPr lang="en-US" sz="1400" b="1" dirty="0"/>
                  <a:t>EG</a:t>
                </a:r>
                <a:r>
                  <a:rPr lang="en-US" sz="1400" dirty="0"/>
                  <a:t> ! Heat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4823" y="2107799"/>
                <a:ext cx="1406282" cy="307777"/>
              </a:xfrm>
              <a:prstGeom prst="rect">
                <a:avLst/>
              </a:prstGeom>
              <a:blipFill>
                <a:blip r:embed="rId4"/>
                <a:stretch>
                  <a:fillRect l="-180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1517034" y="6088687"/>
                <a:ext cx="140628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/>
                  <a:t>Start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sz="1400" dirty="0"/>
                  <a:t> </a:t>
                </a:r>
                <a:r>
                  <a:rPr lang="en-US" sz="1400" b="1" dirty="0"/>
                  <a:t>EG</a:t>
                </a:r>
                <a:r>
                  <a:rPr lang="en-US" sz="1400" dirty="0"/>
                  <a:t> ! Heat</a:t>
                </a: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034" y="6088687"/>
                <a:ext cx="1406282" cy="307777"/>
              </a:xfrm>
              <a:prstGeom prst="rect">
                <a:avLst/>
              </a:prstGeom>
              <a:blipFill>
                <a:blip r:embed="rId5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761574" y="1230802"/>
                <a:ext cx="21691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EF </a:t>
                </a:r>
                <a:r>
                  <a:rPr lang="en-US" dirty="0"/>
                  <a:t>(Start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EG</a:t>
                </a:r>
                <a:r>
                  <a:rPr lang="en-US" dirty="0"/>
                  <a:t> ! Heat)</a:t>
                </a: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574" y="1230802"/>
                <a:ext cx="2169184" cy="369332"/>
              </a:xfrm>
              <a:prstGeom prst="rect">
                <a:avLst/>
              </a:prstGeom>
              <a:blipFill>
                <a:blip r:embed="rId6"/>
                <a:stretch>
                  <a:fillRect l="-2326" t="-6667" r="-116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606240" y="1951439"/>
                <a:ext cx="172528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dirty="0"/>
                  <a:t>EF </a:t>
                </a:r>
                <a:r>
                  <a:rPr lang="en-US" sz="1400" dirty="0"/>
                  <a:t>(Start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sz="1400" dirty="0"/>
                  <a:t> </a:t>
                </a:r>
                <a:r>
                  <a:rPr lang="en-US" sz="1400" b="1" dirty="0"/>
                  <a:t>EG</a:t>
                </a:r>
                <a:r>
                  <a:rPr lang="en-US" sz="1400" dirty="0"/>
                  <a:t> ! Heat)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240" y="1951439"/>
                <a:ext cx="1725280" cy="307777"/>
              </a:xfrm>
              <a:prstGeom prst="rect">
                <a:avLst/>
              </a:prstGeom>
              <a:blipFill>
                <a:blip r:embed="rId7"/>
                <a:stretch>
                  <a:fillRect l="-730" t="-4000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1517034" y="6262873"/>
                <a:ext cx="172528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dirty="0"/>
                  <a:t>EF </a:t>
                </a:r>
                <a:r>
                  <a:rPr lang="en-US" sz="1400" dirty="0"/>
                  <a:t>(Start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sz="1400" dirty="0"/>
                  <a:t> </a:t>
                </a:r>
                <a:r>
                  <a:rPr lang="en-US" sz="1400" b="1" dirty="0"/>
                  <a:t>EG</a:t>
                </a:r>
                <a:r>
                  <a:rPr lang="en-US" sz="1400" dirty="0"/>
                  <a:t> ! Heat)</a:t>
                </a: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034" y="6262873"/>
                <a:ext cx="1725280" cy="307777"/>
              </a:xfrm>
              <a:prstGeom prst="rect">
                <a:avLst/>
              </a:prstGeom>
              <a:blipFill>
                <a:blip r:embed="rId8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4357161" y="231810"/>
                <a:ext cx="172528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dirty="0"/>
                  <a:t>EF </a:t>
                </a:r>
                <a:r>
                  <a:rPr lang="en-US" sz="1400" dirty="0"/>
                  <a:t>(Start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sz="1400" dirty="0"/>
                  <a:t> </a:t>
                </a:r>
                <a:r>
                  <a:rPr lang="en-US" sz="1400" b="1" dirty="0"/>
                  <a:t>EG</a:t>
                </a:r>
                <a:r>
                  <a:rPr lang="en-US" sz="1400" dirty="0"/>
                  <a:t> ! Heat)</a:t>
                </a: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161" y="231810"/>
                <a:ext cx="1725280" cy="307777"/>
              </a:xfrm>
              <a:prstGeom prst="rect">
                <a:avLst/>
              </a:prstGeom>
              <a:blipFill>
                <a:blip r:embed="rId9"/>
                <a:stretch>
                  <a:fillRect l="-73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4129622" y="2580195"/>
                <a:ext cx="172528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dirty="0"/>
                  <a:t>EF </a:t>
                </a:r>
                <a:r>
                  <a:rPr lang="en-US" sz="1400" dirty="0"/>
                  <a:t>(Start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sz="1400" dirty="0"/>
                  <a:t> </a:t>
                </a:r>
                <a:r>
                  <a:rPr lang="en-US" sz="1400" b="1" dirty="0"/>
                  <a:t>EG</a:t>
                </a:r>
                <a:r>
                  <a:rPr lang="en-US" sz="1400" dirty="0"/>
                  <a:t> ! Heat)</a:t>
                </a: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9622" y="2580195"/>
                <a:ext cx="1725280" cy="307777"/>
              </a:xfrm>
              <a:prstGeom prst="rect">
                <a:avLst/>
              </a:prstGeom>
              <a:blipFill>
                <a:blip r:embed="rId10"/>
                <a:stretch>
                  <a:fillRect l="-73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8717114" y="2325684"/>
                <a:ext cx="172528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dirty="0"/>
                  <a:t>EF </a:t>
                </a:r>
                <a:r>
                  <a:rPr lang="en-US" sz="1400" dirty="0"/>
                  <a:t>(Start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sz="1400" dirty="0"/>
                  <a:t> </a:t>
                </a:r>
                <a:r>
                  <a:rPr lang="en-US" sz="1400" b="1" dirty="0"/>
                  <a:t>EG</a:t>
                </a:r>
                <a:r>
                  <a:rPr lang="en-US" sz="1400" dirty="0"/>
                  <a:t> ! Heat)</a:t>
                </a: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7114" y="2325684"/>
                <a:ext cx="1725280" cy="307777"/>
              </a:xfrm>
              <a:prstGeom prst="rect">
                <a:avLst/>
              </a:prstGeom>
              <a:blipFill>
                <a:blip r:embed="rId11"/>
                <a:stretch>
                  <a:fillRect l="-73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8512926" y="6069168"/>
                <a:ext cx="172528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dirty="0"/>
                  <a:t>EF </a:t>
                </a:r>
                <a:r>
                  <a:rPr lang="en-US" sz="1400" dirty="0"/>
                  <a:t>(Start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sz="1400" dirty="0"/>
                  <a:t> </a:t>
                </a:r>
                <a:r>
                  <a:rPr lang="en-US" sz="1400" b="1" dirty="0"/>
                  <a:t>EG</a:t>
                </a:r>
                <a:r>
                  <a:rPr lang="en-US" sz="1400" dirty="0"/>
                  <a:t> ! Heat)</a:t>
                </a: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2926" y="6069168"/>
                <a:ext cx="1725280" cy="307777"/>
              </a:xfrm>
              <a:prstGeom prst="rect">
                <a:avLst/>
              </a:prstGeom>
              <a:blipFill>
                <a:blip r:embed="rId12"/>
                <a:stretch>
                  <a:fillRect l="-73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5746724" y="6042598"/>
                <a:ext cx="172528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dirty="0"/>
                  <a:t>EF </a:t>
                </a:r>
                <a:r>
                  <a:rPr lang="en-US" sz="1400" dirty="0"/>
                  <a:t>(Start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sz="1400" dirty="0"/>
                  <a:t> </a:t>
                </a:r>
                <a:r>
                  <a:rPr lang="en-US" sz="1400" b="1" dirty="0"/>
                  <a:t>EG</a:t>
                </a:r>
                <a:r>
                  <a:rPr lang="en-US" sz="1400" dirty="0"/>
                  <a:t> ! Heat)</a:t>
                </a: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6724" y="6042598"/>
                <a:ext cx="1725280" cy="307777"/>
              </a:xfrm>
              <a:prstGeom prst="rect">
                <a:avLst/>
              </a:prstGeom>
              <a:blipFill>
                <a:blip r:embed="rId13"/>
                <a:stretch>
                  <a:fillRect l="-730" t="-4000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812941" y="189889"/>
                <a:ext cx="353026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None of the states are labeled with </a:t>
                </a:r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! EF</a:t>
                </a:r>
                <a:r>
                  <a:rPr lang="en-US" dirty="0">
                    <a:solidFill>
                      <a:srgbClr val="FF0000"/>
                    </a:solidFill>
                  </a:rPr>
                  <a:t> (Start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</a:rPr>
                  <a:t>EG</a:t>
                </a:r>
                <a:r>
                  <a:rPr lang="en-US" dirty="0">
                    <a:solidFill>
                      <a:srgbClr val="FF0000"/>
                    </a:solidFill>
                  </a:rPr>
                  <a:t> ! Heat)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941" y="189889"/>
                <a:ext cx="3530262" cy="923330"/>
              </a:xfrm>
              <a:prstGeom prst="rect">
                <a:avLst/>
              </a:prstGeom>
              <a:blipFill>
                <a:blip r:embed="rId14"/>
                <a:stretch>
                  <a:fillRect l="-1075" t="-2703" r="-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3629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thus far: Invariants and stability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ea typeface="Cambria Math" panose="02040503050406030204" pitchFamily="18" charset="0"/>
                  </a:rPr>
                  <a:t>Models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en-US" b="1" dirty="0">
                    <a:solidFill>
                      <a:srgbClr val="00B0F0"/>
                    </a:solidFill>
                    <a:ea typeface="Cambria Math" panose="02040503050406030204" pitchFamily="18" charset="0"/>
                  </a:rPr>
                  <a:t>automaton, hybrid automaton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=〈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𝑻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Requirements: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𝑣𝑎𝑙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such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that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𝑅𝑒𝑎𝑐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Given an </a:t>
                </a:r>
                <a:r>
                  <a:rPr lang="en-US" b="1" dirty="0">
                    <a:solidFill>
                      <a:srgbClr val="00B0F0"/>
                    </a:solidFill>
                  </a:rPr>
                  <a:t>unsafe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𝑣𝑎𝑙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we can check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dirty="0"/>
                  <a:t> to infer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𝑅𝑒𝑎𝑐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Θ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∩</m:t>
                    </m:r>
                    <m:r>
                      <a:rPr lang="en-US" b="0" i="1" smtClean="0">
                        <a:latin typeface="Cambria Math" charset="0"/>
                      </a:rPr>
                      <m:t>𝑈</m:t>
                    </m:r>
                    <m:r>
                      <a:rPr lang="en-US" b="0" i="1" smtClean="0">
                        <a:latin typeface="Cambria Math" charset="0"/>
                      </a:rPr>
                      <m:t>=∅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Asymptotic stability: </a:t>
                </a:r>
                <a:r>
                  <a:rPr lang="en-US" dirty="0"/>
                  <a:t>Does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→0 </m:t>
                    </m:r>
                  </m:oMath>
                </a14:m>
                <a:r>
                  <a:rPr lang="en-US" dirty="0"/>
                  <a:t>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→0.</m:t>
                    </m:r>
                  </m:oMath>
                </a14:m>
                <a:endParaRPr lang="en-US" b="1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Slides </a:t>
            </a:r>
            <a:r>
              <a:rPr lang="de-DE"/>
              <a:t>by </a:t>
            </a:r>
            <a:r>
              <a:rPr lang="en-US"/>
              <a:t>Sayan Mitra</a:t>
            </a:r>
            <a:r>
              <a:rPr lang="de-DE"/>
              <a:t> mitras@illinois.edu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629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755923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/>
              <a:t>What about more general types of requirements, e.g.,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“Eventually the light turns red and prior to that the orange light blinks”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“After failures, eventually there is just one token in the system”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How to express and verify such properties?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Slides </a:t>
            </a:r>
            <a:r>
              <a:rPr lang="de-DE"/>
              <a:t>by </a:t>
            </a:r>
            <a:r>
              <a:rPr lang="en-US"/>
              <a:t>Sayan Mitra</a:t>
            </a:r>
            <a:r>
              <a:rPr lang="de-DE"/>
              <a:t> mitras@illinois.edu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765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676900" cy="4351338"/>
          </a:xfrm>
        </p:spPr>
        <p:txBody>
          <a:bodyPr>
            <a:normAutofit/>
          </a:bodyPr>
          <a:lstStyle/>
          <a:p>
            <a:r>
              <a:rPr lang="en-US" dirty="0"/>
              <a:t>Temporal logics</a:t>
            </a:r>
          </a:p>
          <a:p>
            <a:pPr lvl="1"/>
            <a:r>
              <a:rPr lang="en-US" dirty="0"/>
              <a:t>Computational Tree Logic (CTL)</a:t>
            </a:r>
          </a:p>
          <a:p>
            <a:r>
              <a:rPr lang="en-US" dirty="0"/>
              <a:t>CTL model checking for automata</a:t>
            </a:r>
          </a:p>
          <a:p>
            <a:pPr lvl="1"/>
            <a:r>
              <a:rPr lang="en-US" dirty="0"/>
              <a:t>Setup</a:t>
            </a:r>
          </a:p>
          <a:p>
            <a:pPr lvl="1"/>
            <a:r>
              <a:rPr lang="en-US" dirty="0"/>
              <a:t>CTL syntax and semantics</a:t>
            </a:r>
          </a:p>
          <a:p>
            <a:pPr lvl="1"/>
            <a:r>
              <a:rPr lang="en-US" dirty="0"/>
              <a:t>Model checking algorithms</a:t>
            </a:r>
          </a:p>
          <a:p>
            <a:pPr lvl="1"/>
            <a:r>
              <a:rPr lang="en-US" dirty="0"/>
              <a:t>Example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B44BD3E-8503-0647-BD14-994ED4A458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798277"/>
            <a:ext cx="5181600" cy="2378686"/>
          </a:xfrm>
        </p:spPr>
        <p:txBody>
          <a:bodyPr>
            <a:normAutofit/>
          </a:bodyPr>
          <a:lstStyle/>
          <a:p>
            <a:r>
              <a:rPr lang="en-US" sz="2000" dirty="0"/>
              <a:t>References: Model Checking, Second Edition, by Edmund M. Clarke, Jr., Orna Grumberg, Daniel Kroening, Doron Peled and Helmut Veith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Principles of Model Checking, by Christel Baier and Joost-Pieter Katoen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Lecture Slides </a:t>
            </a:r>
            <a:r>
              <a:rPr lang="de-DE"/>
              <a:t>by </a:t>
            </a:r>
            <a:r>
              <a:rPr lang="en-US"/>
              <a:t>Sayan Mitra</a:t>
            </a:r>
            <a:r>
              <a:rPr lang="de-DE"/>
              <a:t> mitras@illinois.edu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372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temporal logics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046" y="1600201"/>
            <a:ext cx="7075854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/>
              <a:t>Temporal logics: Formal language for representing, and reasoning about, propositions qualified in terms of a sequence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Amir </a:t>
            </a:r>
            <a:r>
              <a:rPr lang="en-US" dirty="0" err="1"/>
              <a:t>Pnueli</a:t>
            </a:r>
            <a:r>
              <a:rPr lang="en-US" dirty="0"/>
              <a:t> received the ACM Turing Award (1996) for seminal work introducing temporal logic into computer science and for outstanding contributions to program verification.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Large follow-up literature, e.g., different temporal logics MTL, MITL, PCTL, ACTL, STL, applications in synthesis and monitoring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1" y="1600200"/>
            <a:ext cx="2182091" cy="24003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Slides </a:t>
            </a:r>
            <a:r>
              <a:rPr lang="de-DE"/>
              <a:t>by </a:t>
            </a:r>
            <a:r>
              <a:rPr lang="en-US"/>
              <a:t>Sayan Mitra</a:t>
            </a:r>
            <a:r>
              <a:rPr lang="de-DE"/>
              <a:t> mitras@illinois.edu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260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Setup: States are labeled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We have a set of </a:t>
                </a:r>
                <a:r>
                  <a:rPr lang="en-US" dirty="0">
                    <a:solidFill>
                      <a:srgbClr val="00B0F0"/>
                    </a:solidFill>
                  </a:rPr>
                  <a:t>atomic propositions (AP)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These are the properties that hold in each state, e.g., “light is green”, “has 2 tokens”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have a </a:t>
                </a:r>
                <a:r>
                  <a:rPr lang="en-US" i="1" dirty="0">
                    <a:solidFill>
                      <a:srgbClr val="00B0F0"/>
                    </a:solidFill>
                  </a:rPr>
                  <a:t>labeling function </a:t>
                </a:r>
                <a:r>
                  <a:rPr lang="en-US" dirty="0"/>
                  <a:t>that assigns to each state, a set of propositions that hold at that state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𝐿</m:t>
                      </m:r>
                      <m:r>
                        <a:rPr lang="en-US" b="0" i="1" smtClean="0">
                          <a:latin typeface="Cambria Math" charset="0"/>
                        </a:rPr>
                        <m:t>:</m:t>
                      </m:r>
                      <m:r>
                        <a:rPr lang="en-US" b="0" i="1" smtClean="0">
                          <a:latin typeface="Cambria Math" charset="0"/>
                        </a:rPr>
                        <m:t>𝑄</m:t>
                      </m:r>
                      <m:r>
                        <a:rPr lang="en-US" b="0" i="1" smtClean="0">
                          <a:latin typeface="Cambria Math" charset="0"/>
                        </a:rPr>
                        <m:t>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charset="0"/>
                            </a:rPr>
                            <m:t>𝐴𝑃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Slides </a:t>
            </a:r>
            <a:r>
              <a:rPr lang="de-DE"/>
              <a:t>by </a:t>
            </a:r>
            <a:r>
              <a:rPr lang="en-US"/>
              <a:t>Sayan Mitra</a:t>
            </a:r>
            <a:r>
              <a:rPr lang="de-DE"/>
              <a:t> mitras@illinois.edu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98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+mj-lt"/>
                    <a:ea typeface="Cambria Math" charset="0"/>
                    <a:cs typeface="Cambria Math" charset="0"/>
                  </a:rPr>
                  <a:t>Automata with state labels but no action labels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i="1" dirty="0">
                  <a:latin typeface="+mj-lt"/>
                  <a:ea typeface="Cambria Math" charset="0"/>
                  <a:cs typeface="Cambria Math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𝒜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𝑄</m:t>
                          </m:r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𝐿</m:t>
                          </m:r>
                        </m:e>
                      </m:d>
                    </m:oMath>
                  </m:oMathPara>
                </a14:m>
                <a:endParaRPr lang="en-US" b="0" dirty="0">
                  <a:ea typeface="Cambria Math" charset="0"/>
                  <a:cs typeface="Cambria Math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Executions (have no actions)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𝛼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𝛼</m:t>
                    </m:r>
                    <m:r>
                      <a:rPr lang="en-US" b="0" i="1" smtClean="0">
                        <a:latin typeface="Cambria Math" charset="0"/>
                      </a:rPr>
                      <m:t>.</m:t>
                    </m:r>
                    <m:r>
                      <a:rPr lang="en-US" b="0" i="1" smtClean="0">
                        <a:latin typeface="Cambria Math" charset="0"/>
                      </a:rPr>
                      <m:t>𝑙𝑠𝑡𝑎𝑡𝑒</m:t>
                    </m:r>
                    <m:r>
                      <a:rPr lang="en-US" b="0" i="1" smtClean="0">
                        <a:latin typeface="Cambria Math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𝛼</m:t>
                      </m:r>
                      <m:r>
                        <a:rPr lang="en-US" b="0" i="1" smtClean="0">
                          <a:latin typeface="Cambria Math" charset="0"/>
                        </a:rPr>
                        <m:t>[</m:t>
                      </m:r>
                      <m:r>
                        <a:rPr lang="en-US" b="0" i="1" smtClean="0">
                          <a:latin typeface="Cambria Math" charset="0"/>
                        </a:rPr>
                        <m:t>𝑖</m:t>
                      </m:r>
                      <m:r>
                        <a:rPr lang="en-US" b="0" i="1" smtClean="0">
                          <a:latin typeface="Cambria Math" charset="0"/>
                        </a:rPr>
                        <m:t>]=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𝐸𝑥𝑒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𝒜</m:t>
                        </m:r>
                      </m:sub>
                    </m:sSub>
                  </m:oMath>
                </a14:m>
                <a:r>
                  <a:rPr lang="en-US" dirty="0"/>
                  <a:t> set of all executions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𝐴𝑃</m:t>
                      </m:r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charset="0"/>
                        </a:rPr>
                        <m:t>={</m:t>
                      </m:r>
                      <m:r>
                        <a:rPr lang="en-US" b="0" i="1" smtClean="0">
                          <a:latin typeface="Cambria Math" charset="0"/>
                        </a:rPr>
                        <m:t>𝑎</m:t>
                      </m:r>
                      <m:r>
                        <a:rPr lang="en-US" b="0" i="1" smtClean="0">
                          <a:latin typeface="Cambria Math" charset="0"/>
                        </a:rPr>
                        <m:t>,</m:t>
                      </m:r>
                      <m:r>
                        <a:rPr lang="en-US" b="0" i="1" smtClean="0">
                          <a:latin typeface="Cambria Math" charset="0"/>
                        </a:rPr>
                        <m:t>𝑏</m:t>
                      </m:r>
                      <m:r>
                        <a:rPr lang="en-US" b="0" i="1" smtClean="0">
                          <a:latin typeface="Cambria Math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3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/>
              <p:cNvSpPr/>
              <p:nvPr/>
            </p:nvSpPr>
            <p:spPr>
              <a:xfrm>
                <a:off x="7898692" y="3781432"/>
                <a:ext cx="1017321" cy="1026570"/>
              </a:xfrm>
              <a:prstGeom prst="ellips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i="1" dirty="0">
                  <a:latin typeface="Cambria Math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{</m:t>
                      </m:r>
                      <m:r>
                        <a:rPr lang="en-US" i="1">
                          <a:latin typeface="Cambria Math" charset="0"/>
                        </a:rPr>
                        <m:t>𝑎</m:t>
                      </m:r>
                      <m:r>
                        <a:rPr lang="en-US" i="1">
                          <a:latin typeface="Cambria Math" charset="0"/>
                        </a:rPr>
                        <m:t>,</m:t>
                      </m:r>
                      <m:r>
                        <a:rPr lang="en-US" i="1">
                          <a:latin typeface="Cambria Math" charset="0"/>
                        </a:rPr>
                        <m:t>𝑏</m:t>
                      </m:r>
                      <m:r>
                        <a:rPr lang="en-US" i="1">
                          <a:latin typeface="Cambria Math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Ova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8692" y="3781432"/>
                <a:ext cx="1017321" cy="102657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6592407" y="5099593"/>
                <a:ext cx="1017321" cy="1026570"/>
              </a:xfrm>
              <a:prstGeom prst="ellips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i="1" dirty="0">
                  <a:latin typeface="Cambria Math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{</m:t>
                      </m:r>
                      <m:r>
                        <a:rPr lang="en-US" i="1">
                          <a:latin typeface="Cambria Math" charset="0"/>
                        </a:rPr>
                        <m:t>𝑏</m:t>
                      </m:r>
                      <m:r>
                        <a:rPr lang="en-US" i="1">
                          <a:latin typeface="Cambria Math" charset="0"/>
                        </a:rPr>
                        <m:t>,</m:t>
                      </m:r>
                      <m:r>
                        <a:rPr lang="en-US" i="1">
                          <a:latin typeface="Cambria Math" charset="0"/>
                        </a:rPr>
                        <m:t>𝑐</m:t>
                      </m:r>
                      <m:r>
                        <a:rPr lang="en-US" i="1">
                          <a:latin typeface="Cambria Math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407" y="5099593"/>
                <a:ext cx="1017321" cy="102657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9206375" y="5099592"/>
                <a:ext cx="1017321" cy="1026570"/>
              </a:xfrm>
              <a:prstGeom prst="ellips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i="1" dirty="0">
                  <a:latin typeface="Cambria Math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{</m:t>
                      </m:r>
                      <m:r>
                        <a:rPr lang="en-US" i="1">
                          <a:latin typeface="Cambria Math" charset="0"/>
                        </a:rPr>
                        <m:t>𝑐</m:t>
                      </m:r>
                      <m:r>
                        <a:rPr lang="en-US" i="1">
                          <a:latin typeface="Cambria Math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6375" y="5099592"/>
                <a:ext cx="1017321" cy="102657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stCxn id="5" idx="0"/>
            <a:endCxn id="4" idx="2"/>
          </p:cNvCxnSpPr>
          <p:nvPr/>
        </p:nvCxnSpPr>
        <p:spPr>
          <a:xfrm flipV="1">
            <a:off x="7101067" y="4294717"/>
            <a:ext cx="797624" cy="80487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3"/>
            <a:endCxn id="5" idx="7"/>
          </p:cNvCxnSpPr>
          <p:nvPr/>
        </p:nvCxnSpPr>
        <p:spPr>
          <a:xfrm flipH="1">
            <a:off x="7460744" y="4657665"/>
            <a:ext cx="586930" cy="59226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6"/>
            <a:endCxn id="6" idx="2"/>
          </p:cNvCxnSpPr>
          <p:nvPr/>
        </p:nvCxnSpPr>
        <p:spPr>
          <a:xfrm flipV="1">
            <a:off x="7609728" y="5612878"/>
            <a:ext cx="1596647" cy="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5"/>
            <a:endCxn id="6" idx="1"/>
          </p:cNvCxnSpPr>
          <p:nvPr/>
        </p:nvCxnSpPr>
        <p:spPr>
          <a:xfrm>
            <a:off x="8767029" y="4657664"/>
            <a:ext cx="588328" cy="59226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>
            <a:stCxn id="6" idx="0"/>
            <a:endCxn id="6" idx="6"/>
          </p:cNvCxnSpPr>
          <p:nvPr/>
        </p:nvCxnSpPr>
        <p:spPr>
          <a:xfrm rot="16200000" flipH="1">
            <a:off x="9712723" y="5101904"/>
            <a:ext cx="513285" cy="508660"/>
          </a:xfrm>
          <a:prstGeom prst="curvedConnector4">
            <a:avLst>
              <a:gd name="adj1" fmla="val -85648"/>
              <a:gd name="adj2" fmla="val 178130"/>
            </a:avLst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Slides </a:t>
            </a:r>
            <a:r>
              <a:rPr lang="de-DE"/>
              <a:t>by </a:t>
            </a:r>
            <a:r>
              <a:rPr lang="en-US"/>
              <a:t>Sayan Mitra</a:t>
            </a:r>
            <a:r>
              <a:rPr lang="de-DE"/>
              <a:t> mitras@illinois.edu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91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12942</TotalTime>
  <Words>3685</Words>
  <Application>Microsoft Macintosh PowerPoint</Application>
  <PresentationFormat>Widescreen</PresentationFormat>
  <Paragraphs>907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Office Theme</vt:lpstr>
      <vt:lpstr>CTL Model Checking</vt:lpstr>
      <vt:lpstr>This lecture: Requirements</vt:lpstr>
      <vt:lpstr>Requirements and safety in the real world</vt:lpstr>
      <vt:lpstr>Requirements thus far: Invariants and stability</vt:lpstr>
      <vt:lpstr>PowerPoint Presentation</vt:lpstr>
      <vt:lpstr>Outline</vt:lpstr>
      <vt:lpstr>Introduction to temporal logics</vt:lpstr>
      <vt:lpstr>Setup: States are labeled</vt:lpstr>
      <vt:lpstr>Notations</vt:lpstr>
      <vt:lpstr>Computational tree logic (CTL)</vt:lpstr>
      <vt:lpstr>CTL quantifiers</vt:lpstr>
      <vt:lpstr>CTL syntax</vt:lpstr>
      <vt:lpstr>CTL semantics</vt:lpstr>
      <vt:lpstr>Universal CTL operators</vt:lpstr>
      <vt:lpstr>Visualizing semantics</vt:lpstr>
      <vt:lpstr>Algorithm for deciding A⊨f</vt:lpstr>
      <vt:lpstr>Induction on depth of formula</vt:lpstr>
      <vt:lpstr>Structural induction on formula</vt:lpstr>
      <vt:lpstr>CheckEU(f_1,f_2,Q,T,L) </vt:lpstr>
      <vt:lpstr>CheckEG(f_1, Q,T,L) </vt:lpstr>
      <vt:lpstr>PowerPoint Presentation</vt:lpstr>
      <vt:lpstr>CheckEG(f_1, Q,T,L) </vt:lpstr>
      <vt:lpstr>Putting it all together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Cyberphysical Systems: Invariants</dc:title>
  <dc:creator>Mitra, Sayan</dc:creator>
  <cp:lastModifiedBy>Mitra, Sayan</cp:lastModifiedBy>
  <cp:revision>36</cp:revision>
  <cp:lastPrinted>2019-09-26T19:24:09Z</cp:lastPrinted>
  <dcterms:created xsi:type="dcterms:W3CDTF">2019-09-24T14:36:19Z</dcterms:created>
  <dcterms:modified xsi:type="dcterms:W3CDTF">2021-10-14T17:03:24Z</dcterms:modified>
</cp:coreProperties>
</file>