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1261" r:id="rId2"/>
    <p:sldId id="1262" r:id="rId3"/>
    <p:sldId id="1263" r:id="rId4"/>
    <p:sldId id="311" r:id="rId5"/>
    <p:sldId id="303" r:id="rId6"/>
    <p:sldId id="327" r:id="rId7"/>
    <p:sldId id="328" r:id="rId8"/>
    <p:sldId id="343" r:id="rId9"/>
    <p:sldId id="312" r:id="rId10"/>
    <p:sldId id="342" r:id="rId11"/>
    <p:sldId id="1255" r:id="rId12"/>
    <p:sldId id="1257" r:id="rId13"/>
    <p:sldId id="1258" r:id="rId14"/>
    <p:sldId id="321" r:id="rId15"/>
    <p:sldId id="320" r:id="rId16"/>
    <p:sldId id="335" r:id="rId17"/>
    <p:sldId id="322" r:id="rId18"/>
    <p:sldId id="928" r:id="rId19"/>
    <p:sldId id="318" r:id="rId20"/>
    <p:sldId id="1259" r:id="rId21"/>
    <p:sldId id="307" r:id="rId22"/>
    <p:sldId id="1260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88" d="100"/>
          <a:sy n="88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DA28A-7AB8-3F44-BF60-0DDCA953172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10CE-F13C-DD4C-80CC-9755792E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85884E2-29F1-4D86-84CC-3D2D0A090487}" type="slidenum">
              <a:rPr lang="en-US" sz="1200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476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hundred quintillion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Roshomon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8875BD-0904-456D-BF1F-B156B76088E4}" type="slidenum">
              <a:rPr lang="en-US" sz="1200" smtClean="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19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9011-8E97-CF21-A8FF-FE89FD9A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CD2BB-106A-D285-0B9B-2E50C1049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C719D-C48E-CDE8-5962-241FF9C6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1ED8-5ED8-CF28-0A00-0571E656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323A-2D0E-D9D0-33C9-BCB8F7E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DBF8-07D0-E470-A887-3B1B9CD1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AA4AC-FE78-6B99-5FEB-5D5A00D32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6262-9417-279F-EBAE-F42001FB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39A3-1E41-5940-F574-75A4E755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CD09-4435-BA77-D2D7-55874734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02079-A87F-E6DE-8FE4-3611578B6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FE2FB-6E36-9AE3-A5A9-F60BF562D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43763-8DC4-25F4-C00C-E75C2E7B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F4B7-3EB7-B972-BA73-F51BCB2A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B903F-1BD6-704B-6916-4C1832F1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671C-0944-F42F-B152-D19ABCCD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4431-812C-B83C-CEAD-5851C3EF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7617-30BA-C1CC-977F-764AA64B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3F83-E2CB-7DAA-0912-69992A18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F8CD-087D-FD68-E5EA-05B62F94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7D79-A5B5-A66E-FA6A-48020B24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9C553-D901-F415-6310-5AEF9E6FA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2616-D9A5-A370-CB52-E9127450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8EFE-BF05-4FA0-F547-646E690A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EDC1-2894-930D-D212-A01FB99C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8CF8-2B36-92FE-4C74-161A8237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F410-3428-92F1-5993-33E82BCE9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89C42-305B-922B-3BCA-6B121B5E9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E075-FC9E-22C2-A13B-233D168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C88A6-F899-6C7B-D76C-460023E9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176F1-A0EF-8F06-E0B4-B64ACB74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7C26-59FE-9281-C858-E12F2896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185A-A237-AC1C-0E51-1DBDB9A5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4545D-8931-9A04-30B0-FFAC3A0A1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C1B2E-489F-773E-0859-AB5F115D0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928B3-4EE9-CF12-FAF7-BC1A3B1EC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F6DDD-30F2-6ECE-889E-AB0E5AEE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B1C34-5AAB-9F85-2F16-FDD3CC6E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732FD-E03D-E5A1-81F1-37267B1A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C7A-B725-9847-B049-71D7762B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1A7CD-596D-7125-704A-AC47716F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49617-DD79-05BA-9F3B-4EF9EF30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80EE2-061F-CFC6-99C2-F86B7557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53A4F-BD90-531C-BB91-E8D734FF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2647-355E-1902-4D7A-3925B60B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FF32-BDC6-D647-5149-A657606E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EE45-EFFF-C990-30B9-CE90F120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1C62-88FF-7B4E-5260-E3E3AE4F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F0902-FA38-DC33-347F-2A8116126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91CC1-113C-10FF-0863-B0DADC9F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1CCD1-302A-55D0-2F6A-968C43F0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281D-C60C-3DBD-87A0-109731AC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9E3E-4C65-6708-4866-77703337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C209C-55F8-8E64-E735-54B424872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597E-7212-67AB-A48B-849255FFF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8C82-2FD1-F521-E7DF-43FB6282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F226E-99F9-025E-C3EA-DA3F1DC2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BAFC-0103-1F91-60B5-85D16481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358DC-B0D4-A022-DB7C-EE073A62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EDA2-EE28-A559-2DE9-AB78EEEF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FD69B-2F6A-A896-F8A9-6B218E2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AA41B-E8CC-054F-8764-08BE9388CE6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FF3F-089C-9079-96BB-608790A2C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4E79D-BB6C-9778-EF58-C85F99D3E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F4CD2-B52B-F84A-BE47-79AC748B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ras.ece.illinois.edu/ECE584/project.html" TargetMode="External"/><Relationship Id="rId2" Type="http://schemas.openxmlformats.org/officeDocument/2006/relationships/hyperlink" Target="https://campuswire.com/c/G0D38569B/fe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3178"/>
            <a:ext cx="10363200" cy="1470025"/>
          </a:xfrm>
        </p:spPr>
        <p:txBody>
          <a:bodyPr>
            <a:noAutofit/>
          </a:bodyPr>
          <a:lstStyle/>
          <a:p>
            <a:r>
              <a:rPr lang="en-US" sz="4400" dirty="0"/>
              <a:t>ECE584 L2</a:t>
            </a:r>
            <a:br>
              <a:rPr lang="en-US" dirty="0"/>
            </a:br>
            <a:r>
              <a:rPr lang="en-US" dirty="0"/>
              <a:t>Discrete models, reachability, and Invariance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3200400"/>
          </a:xfrm>
        </p:spPr>
        <p:txBody>
          <a:bodyPr>
            <a:normAutofit/>
          </a:bodyPr>
          <a:lstStyle/>
          <a:p>
            <a:r>
              <a:rPr lang="en-US" dirty="0"/>
              <a:t>August 28</a:t>
            </a:r>
            <a:r>
              <a:rPr lang="en-US" baseline="30000" dirty="0"/>
              <a:t>th</a:t>
            </a:r>
            <a:r>
              <a:rPr lang="en-US" dirty="0"/>
              <a:t> 2025, ECEB 3013</a:t>
            </a:r>
          </a:p>
          <a:p>
            <a:r>
              <a:rPr lang="en-US" dirty="0"/>
              <a:t>Sayan Mitra</a:t>
            </a:r>
          </a:p>
          <a:p>
            <a:r>
              <a:rPr lang="en-US" dirty="0"/>
              <a:t>CSL 266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Mitrasayn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1BB6-A486-375B-F43E-0D3D3860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Token 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30172-78C2-41FC-0390-4C8A6B54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39598"/>
            <a:ext cx="10210800" cy="50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13D854-4853-9465-E965-02CFAFB14BD7}"/>
              </a:ext>
            </a:extLst>
          </p:cNvPr>
          <p:cNvSpPr/>
          <p:nvPr/>
        </p:nvSpPr>
        <p:spPr>
          <a:xfrm>
            <a:off x="694944" y="1524000"/>
            <a:ext cx="5401056" cy="496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944" y="0"/>
            <a:ext cx="10984992" cy="1325563"/>
          </a:xfrm>
        </p:spPr>
        <p:txBody>
          <a:bodyPr>
            <a:normAutofit/>
          </a:bodyPr>
          <a:lstStyle/>
          <a:p>
            <a:r>
              <a:rPr lang="en-US" dirty="0"/>
              <a:t>Asynchronous Nondeterministic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17CDEB-59C2-494C-B916-ABA6EEECE1D0}"/>
                  </a:ext>
                </a:extLst>
              </p:cNvPr>
              <p:cNvSpPr txBox="1"/>
              <p:nvPr/>
            </p:nvSpPr>
            <p:spPr>
              <a:xfrm>
                <a:off x="838200" y="876955"/>
                <a:ext cx="662940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will write automata precisely using this style </a:t>
                </a:r>
              </a:p>
              <a:p>
                <a:endParaRPr lang="en-US" sz="2400" b="1" dirty="0"/>
              </a:p>
              <a:p>
                <a:r>
                  <a:rPr lang="en-US" sz="2000" b="1" dirty="0"/>
                  <a:t>automaton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rgbClr val="0119FF"/>
                    </a:solidFill>
                  </a:rPr>
                  <a:t>DijkstraTR</a:t>
                </a:r>
                <a:r>
                  <a:rPr lang="en-US" sz="2000" dirty="0"/>
                  <a:t>(</a:t>
                </a:r>
                <a:r>
                  <a:rPr lang="en-US" sz="2000" dirty="0" err="1"/>
                  <a:t>N: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K:</a:t>
                </a:r>
                <a:r>
                  <a:rPr lang="en-US" sz="20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), </a:t>
                </a:r>
                <a:r>
                  <a:rPr lang="en-US" sz="2000" b="1" dirty="0"/>
                  <a:t>where</a:t>
                </a:r>
                <a:r>
                  <a:rPr lang="en-US" sz="2000" dirty="0"/>
                  <a:t> K &gt; N</a:t>
                </a: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   variables</a:t>
                </a:r>
              </a:p>
              <a:p>
                <a:r>
                  <a:rPr lang="en-US" sz="2000" dirty="0"/>
                  <a:t>      </a:t>
                </a:r>
                <a:r>
                  <a:rPr lang="en-US" sz="2000" dirty="0">
                    <a:solidFill>
                      <a:srgbClr val="0119FF"/>
                    </a:solidFill>
                  </a:rPr>
                  <a:t>x</a:t>
                </a:r>
                <a:r>
                  <a:rPr lang="en-US" sz="2000" dirty="0"/>
                  <a:t>:[[N] -&gt; [K]]</a:t>
                </a:r>
              </a:p>
              <a:p>
                <a:endParaRPr lang="en-US" sz="2000" b="1" dirty="0"/>
              </a:p>
              <a:p>
                <a:r>
                  <a:rPr lang="en-US" sz="2000" b="1" dirty="0"/>
                  <a:t>   actions</a:t>
                </a:r>
              </a:p>
              <a:p>
                <a:r>
                  <a:rPr lang="en-US" sz="2000" dirty="0"/>
                  <a:t>      </a:t>
                </a:r>
                <a:r>
                  <a:rPr lang="en-US" sz="2000" dirty="0">
                    <a:solidFill>
                      <a:srgbClr val="0119FF"/>
                    </a:solidFill>
                  </a:rPr>
                  <a:t>update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:[N])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   </a:t>
                </a:r>
                <a:r>
                  <a:rPr lang="en-US" sz="2000" b="1" dirty="0"/>
                  <a:t>transitions</a:t>
                </a:r>
              </a:p>
              <a:p>
                <a:r>
                  <a:rPr lang="en-US" sz="2000" b="1" dirty="0"/>
                  <a:t>       </a:t>
                </a:r>
                <a:r>
                  <a:rPr lang="en-US" sz="2000" dirty="0">
                    <a:solidFill>
                      <a:srgbClr val="0119FF"/>
                    </a:solidFill>
                  </a:rPr>
                  <a:t>Update(p=0)</a:t>
                </a:r>
              </a:p>
              <a:p>
                <a:r>
                  <a:rPr lang="en-US" sz="2000" b="1" dirty="0"/>
                  <a:t>          Pre </a:t>
                </a:r>
                <a:r>
                  <a:rPr lang="en-US" sz="2000" dirty="0" err="1"/>
                  <a:t>has_token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and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== p        </a:t>
                </a:r>
              </a:p>
              <a:p>
                <a:r>
                  <a:rPr lang="en-US" sz="2000" dirty="0"/>
                  <a:t>          </a:t>
                </a:r>
                <a:r>
                  <a:rPr lang="en-US" sz="2000" b="1" dirty="0"/>
                  <a:t>Eff</a:t>
                </a:r>
                <a:r>
                  <a:rPr lang="en-US" sz="2000" dirty="0"/>
                  <a:t> x[</a:t>
                </a:r>
                <a:r>
                  <a:rPr lang="en-US" sz="2000" dirty="0" err="1"/>
                  <a:t>i</a:t>
                </a:r>
                <a:r>
                  <a:rPr lang="en-US" sz="2000" dirty="0"/>
                  <a:t>] = (x[</a:t>
                </a:r>
                <a:r>
                  <a:rPr lang="en-US" sz="2000" dirty="0" err="1"/>
                  <a:t>i</a:t>
                </a:r>
                <a:r>
                  <a:rPr lang="en-US" sz="2000" dirty="0"/>
                  <a:t>] + 1) %  K</a:t>
                </a:r>
              </a:p>
              <a:p>
                <a:r>
                  <a:rPr lang="en-US" sz="2000" dirty="0"/>
                  <a:t>       </a:t>
                </a:r>
                <a:r>
                  <a:rPr lang="en-US" sz="2000" dirty="0">
                    <a:solidFill>
                      <a:srgbClr val="0119FF"/>
                    </a:solidFill>
                  </a:rPr>
                  <a:t>Update(p&gt;0)</a:t>
                </a:r>
                <a:endParaRPr lang="en-US" sz="2000" dirty="0"/>
              </a:p>
              <a:p>
                <a:r>
                  <a:rPr lang="en-US" sz="2000" dirty="0"/>
                  <a:t>          </a:t>
                </a:r>
                <a:r>
                  <a:rPr lang="en-US" sz="2000" b="1" dirty="0"/>
                  <a:t>Pre </a:t>
                </a:r>
                <a:r>
                  <a:rPr lang="en-US" sz="2000" dirty="0" err="1"/>
                  <a:t>has_token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and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== p        </a:t>
                </a:r>
              </a:p>
              <a:p>
                <a:r>
                  <a:rPr lang="en-US" sz="2000" dirty="0"/>
                  <a:t>          </a:t>
                </a:r>
                <a:r>
                  <a:rPr lang="en-US" sz="2000" b="1" dirty="0"/>
                  <a:t>Eff </a:t>
                </a:r>
                <a:r>
                  <a:rPr lang="en-US" sz="2000" dirty="0"/>
                  <a:t>x[</a:t>
                </a:r>
                <a:r>
                  <a:rPr lang="en-US" sz="2000" dirty="0" err="1"/>
                  <a:t>i</a:t>
                </a:r>
                <a:r>
                  <a:rPr lang="en-US" sz="2000" dirty="0"/>
                  <a:t>] = x[i-1]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17CDEB-59C2-494C-B916-ABA6EEECE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76955"/>
                <a:ext cx="6629400" cy="5447645"/>
              </a:xfrm>
              <a:prstGeom prst="rect">
                <a:avLst/>
              </a:prstGeom>
              <a:blipFill>
                <a:blip r:embed="rId2"/>
                <a:stretch>
                  <a:fillRect l="-1533" t="-930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687F32-24D9-3597-E902-F2C730820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8260" y="1539081"/>
                <a:ext cx="5806440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An </a:t>
                </a:r>
                <a:r>
                  <a:rPr lang="en-US" sz="2000" b="1" dirty="0"/>
                  <a:t>automaton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4-tuple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𝑡𝑦𝑝𝑒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State space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−1)}</m:t>
                    </m:r>
                  </m:oMath>
                </a14:m>
                <a:r>
                  <a:rPr lang="en-US" sz="2000" dirty="0"/>
                  <a:t> </a:t>
                </a:r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𝑢𝑝𝑑𝑎𝑡𝑒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h𝑎𝑠𝑇𝑜𝑘𝑒𝑛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1"/>
                <a:r>
                  <a:rPr lang="en-US" sz="1600" b="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1"/>
                <a:r>
                  <a:rPr lang="en-US" sz="1600" b="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1"/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/>
                  <a:t>This is a nondeterministic automaton.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All processes with tokens </a:t>
                </a:r>
                <a:r>
                  <a:rPr lang="en-US" sz="2000" b="1" dirty="0"/>
                  <a:t>could </a:t>
                </a:r>
                <a:r>
                  <a:rPr lang="en-US" sz="2000" dirty="0"/>
                  <a:t>perform a transition</a:t>
                </a:r>
              </a:p>
              <a:p>
                <a:pPr lvl="1"/>
                <a:endParaRPr lang="en-US" sz="1600" dirty="0"/>
              </a:p>
              <a:p>
                <a:pPr marL="0" indent="0">
                  <a:lnSpc>
                    <a:spcPct val="120000"/>
                  </a:lnSpc>
                  <a:buFont typeface="Arial" pitchFamily="34" charset="0"/>
                  <a:buNone/>
                </a:pPr>
                <a:endParaRPr lang="en-US" sz="2000" dirty="0"/>
              </a:p>
              <a:p>
                <a:pPr marL="0" indent="0">
                  <a:lnSpc>
                    <a:spcPct val="120000"/>
                  </a:lnSpc>
                  <a:buFont typeface="Arial" pitchFamily="34" charset="0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687F32-24D9-3597-E902-F2C73082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1539081"/>
                <a:ext cx="5806440" cy="4572000"/>
              </a:xfrm>
              <a:prstGeom prst="rect">
                <a:avLst/>
              </a:prstGeom>
              <a:blipFill>
                <a:blip r:embed="rId3"/>
                <a:stretch>
                  <a:fillRect l="-1313" t="-1108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3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FBAF-DEF9-656A-D929-33A8BF21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CA566-A429-FB44-9587-73BE50C8B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r="7011"/>
          <a:stretch/>
        </p:blipFill>
        <p:spPr>
          <a:xfrm>
            <a:off x="1981200" y="609600"/>
            <a:ext cx="8619399" cy="61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8788-645D-F8F7-F8AA-E963E978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execution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7E8EE-8846-640B-9ED3-FEDA1A80E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16" y="1293382"/>
            <a:ext cx="8972167" cy="55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450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Internal and External Nondeterminism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3000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</a:t>
                </a:r>
                <a:r>
                  <a:rPr lang="en-US" sz="20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deterministic</a:t>
                </a:r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there is at most one next state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from any state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2000" b="1" i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𝑒𝑛𝑎𝑏𝑙𝑒𝑑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r>
                  <a:rPr lang="en-US" sz="2000" dirty="0">
                    <a:latin typeface="+mj-lt"/>
                  </a:rPr>
                  <a:t> is the set of action that </a:t>
                </a:r>
                <a:r>
                  <a:rPr lang="en-US" sz="2000" b="1" dirty="0">
                    <a:latin typeface="+mj-lt"/>
                  </a:rPr>
                  <a:t>can</a:t>
                </a:r>
                <a:r>
                  <a:rPr lang="en-US" sz="2000" dirty="0">
                    <a:latin typeface="+mj-lt"/>
                  </a:rPr>
                  <a:t> occur 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𝑒𝑛𝑎𝑏𝑙𝑒𝑑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US" sz="2000" dirty="0">
                    <a:latin typeface="+mj-lt"/>
                  </a:rPr>
                  <a:t>the automaton has </a:t>
                </a:r>
                <a:r>
                  <a:rPr lang="en-US" sz="2000" b="1" dirty="0">
                    <a:latin typeface="+mj-lt"/>
                  </a:rPr>
                  <a:t>external nondeterminism</a:t>
                </a:r>
                <a:r>
                  <a:rPr lang="en-US" sz="2000" dirty="0">
                    <a:latin typeface="+mj-lt"/>
                  </a:rPr>
                  <a:t>, i.e., there is a choice in which action </a:t>
                </a:r>
                <a:r>
                  <a:rPr lang="en-US" sz="2000" b="1" dirty="0">
                    <a:latin typeface="+mj-lt"/>
                  </a:rPr>
                  <a:t>should be </a:t>
                </a:r>
                <a:r>
                  <a:rPr lang="en-US" sz="2000" dirty="0">
                    <a:latin typeface="+mj-lt"/>
                  </a:rPr>
                  <a:t>performed at each state (e.g., which process updates)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+mj-lt"/>
                  </a:rPr>
                  <a:t> is the set of next states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+mj-lt"/>
                  </a:rPr>
                  <a:t> after performing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000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dirty="0"/>
                  <a:t>the automaton has </a:t>
                </a:r>
                <a:r>
                  <a:rPr lang="en-US" sz="2000" b="1" dirty="0"/>
                  <a:t>internal nondeterminism</a:t>
                </a:r>
                <a:r>
                  <a:rPr lang="en-US" sz="2000" dirty="0"/>
                  <a:t>, i.e., the choice of the action does not completely resolve uncertainty (e.g.,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𝑐𝑜𝑖𝑛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2000" dirty="0"/>
                  <a:t>)</a:t>
                </a:r>
                <a:endParaRPr lang="en-US" sz="2000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+mj-lt"/>
                  </a:rPr>
                  <a:t>Nondeterminism</a:t>
                </a:r>
              </a:p>
              <a:p>
                <a:r>
                  <a:rPr lang="en-US" sz="2000" dirty="0">
                    <a:latin typeface="+mj-lt"/>
                  </a:rPr>
                  <a:t>Multiple initial states</a:t>
                </a:r>
              </a:p>
              <a:p>
                <a:r>
                  <a:rPr lang="en-US" sz="2000" dirty="0">
                    <a:latin typeface="+mj-lt"/>
                  </a:rPr>
                  <a:t>External nondeterminism: Multiple actions enabled from the same state</a:t>
                </a:r>
              </a:p>
              <a:p>
                <a:r>
                  <a:rPr lang="en-US" sz="2000" dirty="0">
                    <a:latin typeface="+mj-lt"/>
                  </a:rPr>
                  <a:t>Internal nondeterminism: Multiple post-states from the same state and action</a:t>
                </a:r>
              </a:p>
              <a:p>
                <a:pPr marL="285750" indent="-285750"/>
                <a:endParaRPr lang="en-US" sz="2000" dirty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3000"/>
                <a:ext cx="10515600" cy="4351338"/>
              </a:xfrm>
              <a:blipFill>
                <a:blip r:embed="rId2"/>
                <a:stretch>
                  <a:fillRect l="-724" t="-875" b="-18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6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Executions, Reachability, and Invariants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134"/>
                <a:ext cx="10515600" cy="536786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A</a:t>
                </a:r>
                <a:r>
                  <a:rPr lang="en-US" b="1" dirty="0">
                    <a:latin typeface="+mj-lt"/>
                    <a:ea typeface="Cambria Math" panose="02040503050406030204" pitchFamily="18" charset="0"/>
                  </a:rPr>
                  <a:t>utomaton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An executions models a particular behavior of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An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execution</a:t>
                </a:r>
                <a:r>
                  <a:rPr lang="en-US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 is an alternating (possibly infinite) sequence of states and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+mj-lt"/>
                  </a:rPr>
                  <a:t>such that:</a:t>
                </a:r>
              </a:p>
              <a:p>
                <a:pPr marL="971550" lvl="1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971550" lvl="1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in the sequence,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For a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finite</a:t>
                </a:r>
                <a:r>
                  <a:rPr lang="en-US" dirty="0">
                    <a:latin typeface="+mj-lt"/>
                  </a:rPr>
                  <a:t> execution,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the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last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𝑙𝑠𝑡𝑎𝑡𝑒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and the length of the execution is 3.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In general, how many executions does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have?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134"/>
                <a:ext cx="10515600" cy="5367866"/>
              </a:xfrm>
              <a:blipFill>
                <a:blip r:embed="rId2"/>
                <a:stretch>
                  <a:fillRect l="-1206" t="-236" r="-1568"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8988-E462-964B-8BD4-776BFB79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states and invariants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C8EB-1D1C-304E-86C5-55393B8F4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7442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reachable</a:t>
                </a:r>
                <a:r>
                  <a:rPr lang="en-US" b="1" dirty="0"/>
                  <a:t> </a:t>
                </a:r>
                <a:r>
                  <a:rPr lang="en-US" dirty="0"/>
                  <a:t>if there exists an execution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𝑙𝑠𝑡𝑎𝑡𝑒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set of states reachable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by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in at most K steps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set of states reachable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by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(in any finite number of steps)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if the initial state is clear from context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“Everything that </a:t>
                </a:r>
                <a:r>
                  <a:rPr lang="en-US" b="1" dirty="0"/>
                  <a:t>can </a:t>
                </a:r>
                <a:r>
                  <a:rPr lang="en-US" dirty="0"/>
                  <a:t>happen”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𝑅𝑒𝑎𝑐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“Things that </a:t>
                </a:r>
                <a:r>
                  <a:rPr lang="en-US" b="1" dirty="0"/>
                  <a:t>never </a:t>
                </a:r>
                <a:r>
                  <a:rPr lang="en-US" dirty="0"/>
                  <a:t>happen”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C8EB-1D1C-304E-86C5-55393B8F4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744200" cy="4525963"/>
              </a:xfrm>
              <a:blipFill>
                <a:blip r:embed="rId2"/>
                <a:stretch>
                  <a:fillRect l="-945" t="-560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/>
          <a:lstStyle/>
          <a:p>
            <a:r>
              <a:rPr lang="en-US" dirty="0"/>
              <a:t>Reachability as graph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984" y="1477963"/>
                <a:ext cx="6858000" cy="52276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Q1. Given finite state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is a state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000" dirty="0"/>
                  <a:t> reachable?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Define a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𝑉𝑒𝑟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where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𝑉𝑒𝑟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𝐸𝑑𝑔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Q2. Does there exist a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000" dirty="0"/>
                  <a:t> from any state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Perform DFS/BFS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This called </a:t>
                </a:r>
                <a:r>
                  <a:rPr lang="en-US" sz="2000" b="1" dirty="0"/>
                  <a:t>explicit state model checking </a:t>
                </a:r>
                <a:r>
                  <a:rPr lang="en-US" sz="2000" dirty="0"/>
                  <a:t>because each individual state is stored in memory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Works only for finite state automata and does not scale to very large state spaces</a:t>
                </a:r>
                <a:endParaRPr lang="en-US" sz="18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84" y="1477963"/>
                <a:ext cx="6858000" cy="5227637"/>
              </a:xfrm>
              <a:blipFill>
                <a:blip r:embed="rId3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81C91D-575B-7C77-BDAC-F51E1AE54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r="11818"/>
          <a:stretch/>
        </p:blipFill>
        <p:spPr>
          <a:xfrm>
            <a:off x="7158644" y="1430338"/>
            <a:ext cx="5033356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20DA-D887-914C-8A2C-594467E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scalability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7618C-A588-7F4F-BCBB-74D0627D4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394890"/>
            <a:ext cx="1968946" cy="206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BFA50-A7C4-454E-94DA-E5D7D3E12F82}"/>
              </a:ext>
            </a:extLst>
          </p:cNvPr>
          <p:cNvSpPr txBox="1"/>
          <p:nvPr/>
        </p:nvSpPr>
        <p:spPr>
          <a:xfrm>
            <a:off x="2006816" y="446311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scientist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1DDB4-DB46-2040-8C9F-46A4D08DA7A8}"/>
              </a:ext>
            </a:extLst>
          </p:cNvPr>
          <p:cNvSpPr txBox="1"/>
          <p:nvPr/>
        </p:nvSpPr>
        <p:spPr>
          <a:xfrm>
            <a:off x="2159769" y="2690336"/>
            <a:ext cx="977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Solution does not 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989CA-692C-C84D-A98E-FAB90F716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61" y="2397382"/>
            <a:ext cx="1968946" cy="2068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CD5B1-F938-514F-8265-4C41DC0ECE94}"/>
              </a:ext>
            </a:extLst>
          </p:cNvPr>
          <p:cNvSpPr txBox="1"/>
          <p:nvPr/>
        </p:nvSpPr>
        <p:spPr>
          <a:xfrm>
            <a:off x="5525377" y="4465602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algorithmist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2B509-CE30-BC41-AD69-B399CC14D87B}"/>
              </a:ext>
            </a:extLst>
          </p:cNvPr>
          <p:cNvSpPr txBox="1"/>
          <p:nvPr/>
        </p:nvSpPr>
        <p:spPr>
          <a:xfrm>
            <a:off x="5817369" y="269282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perfect!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3FFF88-B635-2C47-89BD-DEC16F42F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938" y="2386869"/>
            <a:ext cx="1968946" cy="2068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CE2ABD-D139-E147-B17B-964E8CB0177E}"/>
              </a:ext>
            </a:extLst>
          </p:cNvPr>
          <p:cNvSpPr txBox="1"/>
          <p:nvPr/>
        </p:nvSpPr>
        <p:spPr>
          <a:xfrm>
            <a:off x="9145754" y="4455089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verification engineer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56758-372A-8A4B-B353-285EF0459310}"/>
              </a:ext>
            </a:extLst>
          </p:cNvPr>
          <p:cNvSpPr txBox="1"/>
          <p:nvPr/>
        </p:nvSpPr>
        <p:spPr>
          <a:xfrm>
            <a:off x="9157914" y="2682315"/>
            <a:ext cx="111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Yay, decidable!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7AE06F9A-36ED-FD42-B872-B8019D534C80}"/>
              </a:ext>
            </a:extLst>
          </p:cNvPr>
          <p:cNvSpPr/>
          <p:nvPr/>
        </p:nvSpPr>
        <p:spPr>
          <a:xfrm>
            <a:off x="1518196" y="3570355"/>
            <a:ext cx="977239" cy="734879"/>
          </a:xfrm>
          <a:prstGeom prst="ca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O(n)</a:t>
            </a:r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B0AFF10E-6DFA-1D40-9FDE-A1AA477A2CB8}"/>
              </a:ext>
            </a:extLst>
          </p:cNvPr>
          <p:cNvSpPr/>
          <p:nvPr/>
        </p:nvSpPr>
        <p:spPr>
          <a:xfrm>
            <a:off x="4993083" y="3606450"/>
            <a:ext cx="977239" cy="734879"/>
          </a:xfrm>
          <a:prstGeom prst="ca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O(n)</a:t>
            </a: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0DDA2C68-652B-B74D-897B-3A75F4783628}"/>
              </a:ext>
            </a:extLst>
          </p:cNvPr>
          <p:cNvSpPr/>
          <p:nvPr/>
        </p:nvSpPr>
        <p:spPr>
          <a:xfrm>
            <a:off x="8708936" y="3606449"/>
            <a:ext cx="977239" cy="734879"/>
          </a:xfrm>
          <a:prstGeom prst="ca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O(2</a:t>
            </a:r>
            <a:r>
              <a:rPr lang="en-US" sz="1600" baseline="30000" dirty="0"/>
              <a:t>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96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11616266" cy="769408"/>
          </a:xfrm>
        </p:spPr>
        <p:txBody>
          <a:bodyPr>
            <a:normAutofit fontScale="90000"/>
          </a:bodyPr>
          <a:lstStyle/>
          <a:p>
            <a:r>
              <a:rPr lang="en-US" dirty="0"/>
              <a:t>Sets of states are symbolic properties or </a:t>
            </a:r>
            <a:r>
              <a:rPr lang="en-US" b="1" dirty="0"/>
              <a:t>predicates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218140"/>
                <a:ext cx="11497733" cy="527473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 set of states defines a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property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or a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predicate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and vice versa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latin typeface="+mj-lt"/>
                  </a:rPr>
                  <a:t>For example: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↦6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defines the predicate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 </a:t>
                </a:r>
                <a:r>
                  <a:rPr lang="en-US" sz="2000" b="1" i="1" dirty="0">
                    <a:solidFill>
                      <a:srgbClr val="0070C0"/>
                    </a:solidFill>
                    <a:latin typeface="+mj-lt"/>
                  </a:rPr>
                  <a:t>predicate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over a set of variable X is a Boolean-valued formula involving the variables in X.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 valuation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u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satisfies a predicate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if substituting the values of the variables in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u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makes it evaluate to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True.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We this as write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u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Examples: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0↦0, 1↦0, …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0↦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1↦0, 2↦0, …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⊭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We will find it convenient to represent state sets (e.g.,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by predicates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Val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)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set of all states that satisfy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0↦0, 1↦0, 2↦0, 3↦0, 4↦0, 5↦0 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is the set of initial states of the automaton; </a:t>
                </a:r>
                <a:r>
                  <a:rPr lang="en-US" sz="2000" dirty="0">
                    <a:latin typeface="+mj-lt"/>
                  </a:rPr>
                  <a:t> o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ften specified by a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predicate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over 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218140"/>
                <a:ext cx="11497733" cy="5274734"/>
              </a:xfrm>
              <a:blipFill>
                <a:blip r:embed="rId2"/>
                <a:stretch>
                  <a:fillRect l="-552" t="-721" b="-6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7F7C-F08C-4A44-BE99-5DFFD793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DC6D-60EB-9812-D32F-903F7833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Class </a:t>
            </a:r>
            <a:r>
              <a:rPr lang="en-US" dirty="0" err="1"/>
              <a:t>Campuswire</a:t>
            </a:r>
            <a:r>
              <a:rPr lang="en-US" dirty="0"/>
              <a:t> created: </a:t>
            </a:r>
            <a:r>
              <a:rPr lang="en-US" dirty="0">
                <a:hlinkClick r:id="rId2"/>
              </a:rPr>
              <a:t>https://campuswire.com/c/G0D38569B/feed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to create discuss projects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may use it for announcements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Main source of information will be website</a:t>
            </a:r>
          </a:p>
          <a:p>
            <a:pPr>
              <a:lnSpc>
                <a:spcPct val="100000"/>
              </a:lnSpc>
            </a:pPr>
            <a:r>
              <a:rPr lang="en-US" dirty="0"/>
              <a:t>Links to notable past projects restored (mostly)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3"/>
              </a:rPr>
              <a:t>https://mitras.ece.illinois.edu/ECE584/project.html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HW1 out tomorrow due in 2 weeks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9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9BE3-D080-D7B9-9DE6-53699B24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DFD01-D57C-FBC3-429F-4A4611290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invariant</a:t>
                </a:r>
                <a:r>
                  <a:rPr lang="en-US" b="1" dirty="0"/>
                  <a:t> </a:t>
                </a:r>
                <a:r>
                  <a:rPr lang="en-US" dirty="0"/>
                  <a:t>is a set of states (or a property)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i.e., a property that </a:t>
                </a:r>
                <a:r>
                  <a:rPr lang="en-US" b="1" dirty="0"/>
                  <a:t>always holds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Invariants capture conservation laws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DFD01-D57C-FBC3-429F-4A4611290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4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B0EB57-4041-F549-90AD-A17251693A14}"/>
                  </a:ext>
                </a:extLst>
              </p:cNvPr>
              <p:cNvSpPr/>
              <p:nvPr/>
            </p:nvSpPr>
            <p:spPr>
              <a:xfrm>
                <a:off x="8054853" y="1661966"/>
                <a:ext cx="3864864" cy="41797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val(X): All states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B0EB57-4041-F549-90AD-A17251693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53" y="1661966"/>
                <a:ext cx="3864864" cy="4179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72283" y="702793"/>
                <a:ext cx="10540860" cy="41245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All executions of </a:t>
                </a:r>
                <a:r>
                  <a:rPr lang="en-US" sz="2400" dirty="0" err="1"/>
                  <a:t>Collatz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∈[1,200]</m:t>
                    </m:r>
                  </m:oMath>
                </a14:m>
                <a:r>
                  <a:rPr lang="en-US" sz="2400" dirty="0"/>
                  <a:t> stays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≤10,000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“Exactly one process has a token”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h𝑎𝑠𝑇𝑜𝑘𝑒𝑛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“At least one process has a token”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h𝑎𝑠𝑇𝑜𝑘𝑒𝑛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“All processes have values at most  K-1”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“Car always stops at stop sign”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“Drone does not deviate more that 5m from ref path”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536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283" y="702793"/>
                <a:ext cx="10540860" cy="4124599"/>
              </a:xfrm>
              <a:blipFill>
                <a:blip r:embed="rId4"/>
                <a:stretch>
                  <a:fillRect l="-963" t="-2147" b="-44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D3715A-59A6-FB40-B0E7-1051C01D89C9}"/>
                  </a:ext>
                </a:extLst>
              </p:cNvPr>
              <p:cNvSpPr/>
              <p:nvPr/>
            </p:nvSpPr>
            <p:spPr>
              <a:xfrm>
                <a:off x="8232824" y="2828217"/>
                <a:ext cx="3508922" cy="2806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Invariant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D3715A-59A6-FB40-B0E7-1051C01D8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824" y="2828217"/>
                <a:ext cx="3508922" cy="28067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5923C4-F7A6-EF45-B37D-E1317E0477F3}"/>
                  </a:ext>
                </a:extLst>
              </p:cNvPr>
              <p:cNvSpPr/>
              <p:nvPr/>
            </p:nvSpPr>
            <p:spPr>
              <a:xfrm>
                <a:off x="8472092" y="3719461"/>
                <a:ext cx="3030386" cy="147657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5923C4-F7A6-EF45-B37D-E1317E047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92" y="3719461"/>
                <a:ext cx="3030386" cy="1476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80DBC7-5ECA-B140-AABA-39584D6D7284}"/>
                  </a:ext>
                </a:extLst>
              </p:cNvPr>
              <p:cNvSpPr/>
              <p:nvPr/>
            </p:nvSpPr>
            <p:spPr>
              <a:xfrm>
                <a:off x="9031194" y="4613651"/>
                <a:ext cx="1082070" cy="4155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80DBC7-5ECA-B140-AABA-39584D6D7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194" y="4613651"/>
                <a:ext cx="1082070" cy="4155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883"/>
            <a:ext cx="10972800" cy="912484"/>
          </a:xfrm>
        </p:spPr>
        <p:txBody>
          <a:bodyPr/>
          <a:lstStyle/>
          <a:p>
            <a:pPr eaLnBrk="1" hangingPunct="1"/>
            <a:r>
              <a:rPr lang="en-US" sz="3600" dirty="0"/>
              <a:t>Invariants</a:t>
            </a:r>
          </a:p>
        </p:txBody>
      </p:sp>
    </p:spTree>
    <p:extLst>
      <p:ext uri="{BB962C8B-B14F-4D97-AF65-F5344CB8AC3E}">
        <p14:creationId xmlns:p14="http://schemas.microsoft.com/office/powerpoint/2010/main" val="40759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C909-AF22-8B7E-E948-CBBB342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92B35-CFC5-5C33-451D-85A39449F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Invariants over-approximate reachable states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Given an automaton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>
                    <a:latin typeface="+mj-lt"/>
                  </a:rPr>
                  <a:t> and a candidate invariant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𝑉𝑎𝑙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sufficient condition is to check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satisfies start condition and transition condition of </a:t>
                </a:r>
                <a:r>
                  <a:rPr lang="en-US" b="1" dirty="0"/>
                  <a:t>Theorem 7.1 </a:t>
                </a:r>
                <a:endParaRPr lang="en-US" dirty="0"/>
              </a:p>
              <a:p>
                <a:pPr lvl="1"/>
                <a:r>
                  <a:rPr lang="en-US" dirty="0"/>
                  <a:t>Such an invariant is called an inductive invariant</a:t>
                </a:r>
              </a:p>
              <a:p>
                <a:pPr lvl="1"/>
                <a:r>
                  <a:rPr lang="en-US" dirty="0"/>
                  <a:t>Use proof failure to get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which may be a stronger invariant,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92B35-CFC5-5C33-451D-85A39449F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07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929608" cy="49529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Read. Modeling computation: Chapter 2 of </a:t>
            </a:r>
            <a:r>
              <a:rPr lang="en-US" dirty="0" err="1">
                <a:latin typeface="+mj-lt"/>
              </a:rPr>
              <a:t>CPSBook</a:t>
            </a:r>
            <a:r>
              <a:rPr lang="en-US" dirty="0">
                <a:latin typeface="+mj-lt"/>
              </a:rPr>
              <a:t>, first part of Chapter 7, and section on SAT/SMT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Form team (optional*) and go through Project Jumpstart exercise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Next: Satisfiability</a:t>
            </a:r>
          </a:p>
        </p:txBody>
      </p:sp>
    </p:spTree>
    <p:extLst>
      <p:ext uri="{BB962C8B-B14F-4D97-AF65-F5344CB8AC3E}">
        <p14:creationId xmlns:p14="http://schemas.microsoft.com/office/powerpoint/2010/main" val="276468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4DB9-DC16-9CD5-4987-45B665F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automata and requirements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44D01-B371-824C-204F-EFF9DE65F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22465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Automaton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Liveness/</a:t>
                </a:r>
                <a:r>
                  <a:rPr lang="en-US" dirty="0"/>
                  <a:t>Progress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All executions of </a:t>
                </a:r>
                <a:r>
                  <a:rPr lang="en-US" sz="2800" dirty="0" err="1"/>
                  <a:t>Collatz</a:t>
                </a:r>
                <a:r>
                  <a:rPr lang="en-US" sz="2800" dirty="0"/>
                  <a:t>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) eventually enter reaches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↦1⟩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Do all executions of Lorentz converge?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Safety/Invariance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All executions of </a:t>
                </a:r>
                <a:r>
                  <a:rPr lang="en-US" sz="2800" dirty="0" err="1"/>
                  <a:t>Collatz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∈[1,200]</m:t>
                    </m:r>
                  </m:oMath>
                </a14:m>
                <a:r>
                  <a:rPr lang="en-US" sz="2800" dirty="0"/>
                  <a:t> stays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≤10,000 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Safety/Invariance. Do they stay bounded?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44D01-B371-824C-204F-EFF9DE65F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22465" cy="4351338"/>
              </a:xfrm>
              <a:blipFill>
                <a:blip r:embed="rId2"/>
                <a:stretch>
                  <a:fillRect l="-1713" t="-2035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xkcd: Collatz Conjecture">
            <a:extLst>
              <a:ext uri="{FF2B5EF4-FFF2-40B4-BE49-F238E27FC236}">
                <a16:creationId xmlns:a16="http://schemas.microsoft.com/office/drawing/2014/main" id="{8922280A-F29E-1B6F-A9EF-AE3825730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3"/>
          <a:stretch/>
        </p:blipFill>
        <p:spPr bwMode="auto">
          <a:xfrm>
            <a:off x="6952343" y="1713876"/>
            <a:ext cx="2052406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BD801-01C4-F817-8A70-3BF35266A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427" y="1603332"/>
            <a:ext cx="2821402" cy="23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 3: Dijkstra’s Token Ring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57" y="914400"/>
            <a:ext cx="7460343" cy="56689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mutual exclusion algorithm is a distributed algorithm that assures that a collection of participating processes can (1) always eventually access a shared resource (e.g., a printer) and (2) no two processes ever access the resource simultaneously.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token-based mutual exclusion algorithm uses a ”token” to provide access to the shared resource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 processes with ids 0, 1, …, N-1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Unidirectional: each j&gt;0 process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2000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reads the state of only the predecessor P</a:t>
            </a:r>
            <a:r>
              <a:rPr lang="en-US" sz="2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j-1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; P</a:t>
            </a:r>
            <a:r>
              <a:rPr lang="en-US" sz="2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reads only P</a:t>
            </a:r>
            <a:r>
              <a:rPr lang="en-US" sz="2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N-1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Legal configuration = exactly one “token” in the ring and this token circulates in the ring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Even if multiple tokens arise because of faults, if the algorithm continues to work correctly, then eventually there is a single token; this is the self stabilizing property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63A2C-7C55-4348-B850-0A3E101526A3}"/>
              </a:ext>
            </a:extLst>
          </p:cNvPr>
          <p:cNvSpPr txBox="1"/>
          <p:nvPr/>
        </p:nvSpPr>
        <p:spPr>
          <a:xfrm>
            <a:off x="5200905" y="6398696"/>
            <a:ext cx="69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﻿Self-stabilizing Systems in Spite of Distributed Control, CACM, 1974.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4E3C4-E798-A3B8-EB2D-68BA9A3A5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493"/>
          <a:stretch/>
        </p:blipFill>
        <p:spPr>
          <a:xfrm>
            <a:off x="8198409" y="952500"/>
            <a:ext cx="3713782" cy="2263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383BB-FC82-2BBF-0B0A-D5058CE32B89}"/>
              </a:ext>
            </a:extLst>
          </p:cNvPr>
          <p:cNvSpPr txBox="1"/>
          <p:nvPr/>
        </p:nvSpPr>
        <p:spPr>
          <a:xfrm>
            <a:off x="8813867" y="1999873"/>
            <a:ext cx="254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Legal configuration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4883A1-6C37-45C4-F2E8-65D9666825A7}"/>
              </a:ext>
            </a:extLst>
          </p:cNvPr>
          <p:cNvGrpSpPr/>
          <p:nvPr/>
        </p:nvGrpSpPr>
        <p:grpSpPr>
          <a:xfrm>
            <a:off x="8198409" y="3791659"/>
            <a:ext cx="3643782" cy="2198058"/>
            <a:chOff x="4686300" y="1657662"/>
            <a:chExt cx="4215178" cy="25427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F6FE3F-1F5A-A253-589C-5701BA07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6300" y="1657662"/>
              <a:ext cx="4215178" cy="25427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3F68EB-E371-D450-DD59-52196D9B8809}"/>
                </a:ext>
              </a:extLst>
            </p:cNvPr>
            <p:cNvSpPr/>
            <p:nvPr/>
          </p:nvSpPr>
          <p:spPr>
            <a:xfrm>
              <a:off x="6500198" y="2706755"/>
              <a:ext cx="913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Illegal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7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116142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err="1"/>
              <a:t>Dijkstra’s</a:t>
            </a:r>
            <a:r>
              <a:rPr lang="en-US" sz="3600" dirty="0"/>
              <a:t> Algorithm [‘74]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7" name="Text Box 14"/>
              <p:cNvSpPr txBox="1">
                <a:spLocks noChangeArrowheads="1"/>
              </p:cNvSpPr>
              <p:nvPr/>
            </p:nvSpPr>
            <p:spPr bwMode="auto">
              <a:xfrm>
                <a:off x="685800" y="1066800"/>
                <a:ext cx="10997184" cy="476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State of each process j is a single integer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where K &gt; N</a:t>
                </a: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process can update its state only when it has the token which is determined by its state and its neighbor’s state</a:t>
                </a:r>
                <a:endParaRPr lang="en-US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:endParaRPr lang="en-US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h𝑎𝑠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𝑜𝑘𝑒𝑛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=0∧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𝑁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∨(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≠0∧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−1])</m:t>
                      </m:r>
                    </m:oMath>
                  </m:oMathPara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:endParaRPr lang="en-US" dirty="0"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Update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i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:[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]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// transition rule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If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h𝑎𝑠𝑇𝑜𝑘𝑒𝑛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  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=0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𝐭𝐡𝐞𝐧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[0] :=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[0] + 1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</m:t>
                    </m:r>
                  </m:oMath>
                </a14:m>
                <a:endParaRPr lang="en-US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       else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] :=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−1] </m:t>
                    </m:r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27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66800"/>
                <a:ext cx="10997184" cy="4766177"/>
              </a:xfrm>
              <a:prstGeom prst="rect">
                <a:avLst/>
              </a:prstGeom>
              <a:blipFill>
                <a:blip r:embed="rId3"/>
                <a:stretch>
                  <a:fillRect l="-923" t="-798" b="-18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69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D9C9-21FD-B546-90A5-D4C2F7A2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Sample executions: from a legal state (single token)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C3183-EE1D-A942-B019-BD9DC7E0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" y="1690689"/>
            <a:ext cx="2535767" cy="160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13FBE-3602-D647-B840-FE1970E4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7" y="1690689"/>
            <a:ext cx="2535767" cy="160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FD092-8921-C741-9613-2D13DAB6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968" y="1690688"/>
            <a:ext cx="2541305" cy="1600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3595B4-96FE-2B4C-8B81-8E07FFCDF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834" y="1690688"/>
            <a:ext cx="2535767" cy="1594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72E4E-7A2D-2E45-8ADA-62B7772C6153}"/>
              </a:ext>
            </a:extLst>
          </p:cNvPr>
          <p:cNvSpPr txBox="1"/>
          <p:nvPr/>
        </p:nvSpPr>
        <p:spPr>
          <a:xfrm>
            <a:off x="8961969" y="21681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ED51F-5934-6841-A750-C8C55173F082}"/>
              </a:ext>
            </a:extLst>
          </p:cNvPr>
          <p:cNvSpPr txBox="1"/>
          <p:nvPr/>
        </p:nvSpPr>
        <p:spPr>
          <a:xfrm>
            <a:off x="408284" y="46342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6B542-55F2-6D4D-ACBC-11C6BD71C229}"/>
              </a:ext>
            </a:extLst>
          </p:cNvPr>
          <p:cNvSpPr txBox="1"/>
          <p:nvPr/>
        </p:nvSpPr>
        <p:spPr>
          <a:xfrm>
            <a:off x="3794022" y="47979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A9DBD-4CF2-E840-A71A-0B2A2B69F0D2}"/>
              </a:ext>
            </a:extLst>
          </p:cNvPr>
          <p:cNvSpPr txBox="1"/>
          <p:nvPr/>
        </p:nvSpPr>
        <p:spPr>
          <a:xfrm>
            <a:off x="7179763" y="48333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2185A9-B8D3-AC41-95D2-6571E93D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99" y="4036117"/>
            <a:ext cx="2544572" cy="160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0AD284-651D-5A49-8AB3-8E3AB8B5D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919" y="4184348"/>
            <a:ext cx="2535767" cy="1591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BB01A2-4AD9-6941-AB76-E9C170267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683" y="4202534"/>
            <a:ext cx="2544572" cy="16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670-9060-F443-8FD2-1659B23E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from an illegal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31629-FBC4-B842-90F1-A8156416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" y="2146278"/>
            <a:ext cx="2863851" cy="1796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66534-7A03-274B-B9A4-2C3C6EE4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82" y="2146278"/>
            <a:ext cx="2863851" cy="18071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024E5B-44FB-1040-8D95-A15F6E26D1CD}"/>
              </a:ext>
            </a:extLst>
          </p:cNvPr>
          <p:cNvCxnSpPr>
            <a:cxnSpLocks/>
          </p:cNvCxnSpPr>
          <p:nvPr/>
        </p:nvCxnSpPr>
        <p:spPr>
          <a:xfrm flipH="1">
            <a:off x="2709334" y="1862667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8F0D34-C692-0C45-BAD2-4F2BAAB1824A}"/>
              </a:ext>
            </a:extLst>
          </p:cNvPr>
          <p:cNvSpPr txBox="1"/>
          <p:nvPr/>
        </p:nvSpPr>
        <p:spPr>
          <a:xfrm>
            <a:off x="7416800" y="2184400"/>
            <a:ext cx="3635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Legal in single “step”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70AAD-B780-E549-966F-AF4246B7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81" y="4408970"/>
            <a:ext cx="2863851" cy="1807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DE080-4AA2-FF4E-BE31-BDAF218C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" y="4419146"/>
            <a:ext cx="2863851" cy="17969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5F3F94-7F34-D64B-A904-00CC9526E368}"/>
              </a:ext>
            </a:extLst>
          </p:cNvPr>
          <p:cNvCxnSpPr>
            <a:cxnSpLocks/>
          </p:cNvCxnSpPr>
          <p:nvPr/>
        </p:nvCxnSpPr>
        <p:spPr>
          <a:xfrm flipH="1">
            <a:off x="1633009" y="4108665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46F5C1-3497-2D4F-82B9-2A11BBE07A38}"/>
              </a:ext>
            </a:extLst>
          </p:cNvPr>
          <p:cNvCxnSpPr>
            <a:cxnSpLocks/>
          </p:cNvCxnSpPr>
          <p:nvPr/>
        </p:nvCxnSpPr>
        <p:spPr>
          <a:xfrm flipH="1">
            <a:off x="5918200" y="4108664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57F659F-2C89-3545-BF3E-419BBEC1B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879" y="4419146"/>
            <a:ext cx="2863851" cy="180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A361BA-5CCC-6A40-9772-D72C47844C6F}"/>
              </a:ext>
            </a:extLst>
          </p:cNvPr>
          <p:cNvSpPr txBox="1"/>
          <p:nvPr/>
        </p:nvSpPr>
        <p:spPr>
          <a:xfrm>
            <a:off x="8385650" y="3747102"/>
            <a:ext cx="314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Legal in two steps</a:t>
            </a:r>
          </a:p>
        </p:txBody>
      </p:sp>
    </p:spTree>
    <p:extLst>
      <p:ext uri="{BB962C8B-B14F-4D97-AF65-F5344CB8AC3E}">
        <p14:creationId xmlns:p14="http://schemas.microsoft.com/office/powerpoint/2010/main" val="24147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Synchronous model: All processes update simultaneously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838200" y="1325563"/>
            <a:ext cx="57390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has_token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N):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"""Return True if process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has the token."""</a:t>
            </a:r>
            <a:endParaRPr lang="en-US" sz="16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==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00FF"/>
                </a:solidFill>
                <a:latin typeface="Menlo" panose="020B0609030804020204" pitchFamily="49" charset="0"/>
              </a:rPr>
              <a:t>   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x[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== x[N -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00FF"/>
                </a:solidFill>
                <a:latin typeface="Menlo" panose="020B0609030804020204" pitchFamily="49" charset="0"/>
              </a:rPr>
              <a:t>   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!= x[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simulate(N, K, T,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delta_t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 =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[0]*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</a:t>
            </a: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 &lt;= T: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x_old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x.copy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US" sz="1600" b="0" dirty="0">
                <a:solidFill>
                  <a:srgbClr val="00B050"/>
                </a:solidFill>
                <a:effectLst/>
                <a:latin typeface="Menlo" panose="020B0609030804020204" pitchFamily="49" charset="0"/>
              </a:rPr>
              <a:t>// Update</a:t>
            </a: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range(N):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      if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has_token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x_old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N):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         if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==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      x[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x_old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+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% K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         else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        x[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x_old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57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944" y="0"/>
            <a:ext cx="10984992" cy="1325563"/>
          </a:xfrm>
        </p:spPr>
        <p:txBody>
          <a:bodyPr>
            <a:normAutofit/>
          </a:bodyPr>
          <a:lstStyle/>
          <a:p>
            <a:r>
              <a:rPr lang="en-US" dirty="0"/>
              <a:t>Synchronous state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17CDEB-59C2-494C-B916-ABA6EEECE1D0}"/>
                  </a:ext>
                </a:extLst>
              </p:cNvPr>
              <p:cNvSpPr txBox="1"/>
              <p:nvPr/>
            </p:nvSpPr>
            <p:spPr>
              <a:xfrm>
                <a:off x="838200" y="1137634"/>
                <a:ext cx="1098499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i="1" dirty="0"/>
                  <a:t>state machine </a:t>
                </a:r>
                <a:r>
                  <a:rPr lang="en-US" sz="2400" dirty="0"/>
                  <a:t>or an </a:t>
                </a:r>
                <a:r>
                  <a:rPr lang="en-US" sz="2400" i="1" dirty="0"/>
                  <a:t>automaton</a:t>
                </a:r>
                <a:r>
                  <a:rPr lang="en-US" sz="2400" dirty="0"/>
                  <a:t> models the behavior of a system in terms of valuations of  </a:t>
                </a:r>
                <a:r>
                  <a:rPr lang="en-US" sz="2400" i="1" dirty="0"/>
                  <a:t>state variables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transitions</a:t>
                </a:r>
                <a:r>
                  <a:rPr lang="en-US" sz="2400" dirty="0"/>
                  <a:t>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automaton</a:t>
                </a:r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rgbClr val="0119FF"/>
                    </a:solidFill>
                  </a:rPr>
                  <a:t>DijkstraTR</a:t>
                </a:r>
                <a:r>
                  <a:rPr lang="en-US" sz="2400" dirty="0"/>
                  <a:t>(</a:t>
                </a:r>
                <a:r>
                  <a:rPr lang="en-US" sz="2400" dirty="0" err="1"/>
                  <a:t>N: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Nat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K: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Nat</a:t>
                </a:r>
                <a:r>
                  <a:rPr lang="en-US" sz="2400" dirty="0"/>
                  <a:t>), </a:t>
                </a:r>
                <a:r>
                  <a:rPr lang="en-US" sz="2400" b="1" dirty="0"/>
                  <a:t>where</a:t>
                </a:r>
                <a:r>
                  <a:rPr lang="en-US" sz="2400" dirty="0"/>
                  <a:t> K &gt; N</a:t>
                </a:r>
                <a:endParaRPr lang="en-US" sz="2400" b="1" dirty="0"/>
              </a:p>
              <a:p>
                <a:r>
                  <a:rPr lang="en-US" sz="2400" b="1" dirty="0"/>
                  <a:t>   variables</a:t>
                </a:r>
              </a:p>
              <a:p>
                <a:r>
                  <a:rPr lang="en-US" sz="2400" dirty="0"/>
                  <a:t>      </a:t>
                </a:r>
                <a:r>
                  <a:rPr lang="en-US" sz="2400" dirty="0">
                    <a:solidFill>
                      <a:srgbClr val="0119FF"/>
                    </a:solidFill>
                  </a:rPr>
                  <a:t>x</a:t>
                </a:r>
                <a:r>
                  <a:rPr lang="en-US" sz="2400" dirty="0"/>
                  <a:t>:[[N] -&gt; K]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  </a:t>
                </a:r>
                <a:r>
                  <a:rPr lang="en-US" sz="2400" b="1" dirty="0"/>
                  <a:t>transitions</a:t>
                </a:r>
              </a:p>
              <a:p>
                <a:r>
                  <a:rPr lang="en-US" sz="2400" b="1" dirty="0"/>
                  <a:t>       </a:t>
                </a:r>
                <a:r>
                  <a:rPr lang="en-US" sz="2400" dirty="0">
                    <a:solidFill>
                      <a:srgbClr val="0119FF"/>
                    </a:solidFill>
                  </a:rPr>
                  <a:t>Update</a:t>
                </a:r>
              </a:p>
              <a:p>
                <a:r>
                  <a:rPr lang="en-US" sz="2400" b="1" dirty="0"/>
                  <a:t>        for each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/>
                  <a:t>[N]</a:t>
                </a:r>
                <a:endParaRPr lang="en-US" sz="2400" b="1" dirty="0"/>
              </a:p>
              <a:p>
                <a:r>
                  <a:rPr lang="en-US" sz="2400" b="1" dirty="0"/>
                  <a:t>            if </a:t>
                </a:r>
                <a:r>
                  <a:rPr lang="en-US" sz="2400" dirty="0" err="1"/>
                  <a:t>has_token</a:t>
                </a:r>
                <a:r>
                  <a:rPr lang="en-US" sz="2400" dirty="0"/>
                  <a:t>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and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== 0        </a:t>
                </a:r>
              </a:p>
              <a:p>
                <a:r>
                  <a:rPr lang="en-US" sz="2400" dirty="0"/>
                  <a:t>                   x[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 = (x[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 + 1) %  K</a:t>
                </a:r>
              </a:p>
              <a:p>
                <a:r>
                  <a:rPr lang="en-US" sz="2400" dirty="0"/>
                  <a:t>            </a:t>
                </a:r>
                <a:r>
                  <a:rPr lang="en-US" sz="2400" b="1" dirty="0"/>
                  <a:t>if </a:t>
                </a:r>
                <a:r>
                  <a:rPr lang="en-US" sz="2400" dirty="0" err="1"/>
                  <a:t>has_token</a:t>
                </a:r>
                <a:r>
                  <a:rPr lang="en-US" sz="2400" dirty="0"/>
                  <a:t>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and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&gt; 0        </a:t>
                </a:r>
              </a:p>
              <a:p>
                <a:r>
                  <a:rPr lang="en-US" sz="2400" dirty="0"/>
                  <a:t>                   x[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 = x[i-1]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17CDEB-59C2-494C-B916-ABA6EEECE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7634"/>
                <a:ext cx="10984992" cy="5262979"/>
              </a:xfrm>
              <a:prstGeom prst="rect">
                <a:avLst/>
              </a:prstGeom>
              <a:blipFill>
                <a:blip r:embed="rId2"/>
                <a:stretch>
                  <a:fillRect l="-924" t="-962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0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1909</Words>
  <Application>Microsoft Macintosh PowerPoint</Application>
  <PresentationFormat>Widescreen</PresentationFormat>
  <Paragraphs>233</Paragraphs>
  <Slides>23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Arial Narrow</vt:lpstr>
      <vt:lpstr>Calibri Light</vt:lpstr>
      <vt:lpstr>Cambria Math</vt:lpstr>
      <vt:lpstr>Menlo</vt:lpstr>
      <vt:lpstr>Office Theme</vt:lpstr>
      <vt:lpstr>ECE584 L2 Discrete models, reachability, and Invariance</vt:lpstr>
      <vt:lpstr>Announcements</vt:lpstr>
      <vt:lpstr>Recall automata and requirements</vt:lpstr>
      <vt:lpstr>Example 3: Dijkstra’s Token Ring algorithm</vt:lpstr>
      <vt:lpstr>Dijkstra’s Algorithm [‘74]</vt:lpstr>
      <vt:lpstr>Sample executions: from a legal state (single token)</vt:lpstr>
      <vt:lpstr>Execution from an illegal state</vt:lpstr>
      <vt:lpstr>Synchronous model: All processes update simultaneously</vt:lpstr>
      <vt:lpstr>Synchronous state machine</vt:lpstr>
      <vt:lpstr>Synchronous Token Ring</vt:lpstr>
      <vt:lpstr>Asynchronous Nondeterministic Automaton</vt:lpstr>
      <vt:lpstr>PowerPoint Presentation</vt:lpstr>
      <vt:lpstr>Nondeterministic execution </vt:lpstr>
      <vt:lpstr>Internal and External Nondeterminism</vt:lpstr>
      <vt:lpstr>Executions, Reachability, and Invariants </vt:lpstr>
      <vt:lpstr>Reachable states and invariants</vt:lpstr>
      <vt:lpstr>Reachability as graph search</vt:lpstr>
      <vt:lpstr>Perspectives on scalability</vt:lpstr>
      <vt:lpstr>Sets of states are symbolic properties or predicates</vt:lpstr>
      <vt:lpstr>Invariance</vt:lpstr>
      <vt:lpstr>Invariants</vt:lpstr>
      <vt:lpstr>Summary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ECE584 L2: Discrete models reachability</dc:title>
  <dc:creator>Mitra, Sayan</dc:creator>
  <cp:lastModifiedBy>Mitra, Sayan</cp:lastModifiedBy>
  <cp:revision>12</cp:revision>
  <dcterms:created xsi:type="dcterms:W3CDTF">2025-08-26T19:18:41Z</dcterms:created>
  <dcterms:modified xsi:type="dcterms:W3CDTF">2025-08-28T19:19:46Z</dcterms:modified>
</cp:coreProperties>
</file>