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931" r:id="rId3"/>
    <p:sldId id="932" r:id="rId4"/>
    <p:sldId id="1242" r:id="rId5"/>
    <p:sldId id="1243" r:id="rId6"/>
    <p:sldId id="1244" r:id="rId7"/>
    <p:sldId id="1245" r:id="rId8"/>
    <p:sldId id="1155" r:id="rId9"/>
    <p:sldId id="1091" r:id="rId10"/>
    <p:sldId id="1240" r:id="rId11"/>
    <p:sldId id="1157" r:id="rId12"/>
    <p:sldId id="930" r:id="rId13"/>
    <p:sldId id="924" r:id="rId14"/>
    <p:sldId id="925" r:id="rId15"/>
    <p:sldId id="929" r:id="rId16"/>
    <p:sldId id="1251" r:id="rId17"/>
    <p:sldId id="1252" r:id="rId18"/>
    <p:sldId id="1261" r:id="rId19"/>
    <p:sldId id="1246" r:id="rId20"/>
    <p:sldId id="336" r:id="rId21"/>
    <p:sldId id="1247" r:id="rId22"/>
    <p:sldId id="1262" r:id="rId23"/>
    <p:sldId id="1248" r:id="rId24"/>
    <p:sldId id="313" r:id="rId25"/>
    <p:sldId id="1250" r:id="rId26"/>
    <p:sldId id="1253" r:id="rId27"/>
    <p:sldId id="1254" r:id="rId28"/>
    <p:sldId id="29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ra, Sayan" initials="MS" lastIdx="4" clrIdx="0">
    <p:extLst>
      <p:ext uri="{19B8F6BF-5375-455C-9EA6-DF929625EA0E}">
        <p15:presenceInfo xmlns:p15="http://schemas.microsoft.com/office/powerpoint/2012/main" userId="S::mitras@illinois.edu::9331dbf9-e37c-4c85-b78a-62b4e8350b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/>
    <p:restoredTop sz="85211" autoAdjust="0"/>
  </p:normalViewPr>
  <p:slideViewPr>
    <p:cSldViewPr showGuides="1">
      <p:cViewPr varScale="1">
        <p:scale>
          <a:sx n="100" d="100"/>
          <a:sy n="100" d="100"/>
        </p:scale>
        <p:origin x="512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3656C-0EA3-408C-BAA4-B14022CE66AA}" type="datetimeFigureOut">
              <a:rPr lang="en-US" smtClean="0"/>
              <a:t>8/26/25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1D770-1E3A-4068-8773-94408BE38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48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Lesson:</a:t>
            </a:r>
            <a:r>
              <a:rPr lang="en-US" sz="1200" dirty="0"/>
              <a:t> Without verified fail-safes and robust uncertainty handling, autonomy can </a:t>
            </a:r>
            <a:r>
              <a:rPr lang="en-US" sz="1200" i="1" dirty="0"/>
              <a:t>see</a:t>
            </a:r>
            <a:r>
              <a:rPr lang="en-US" sz="1200" dirty="0"/>
              <a:t> a hazard but still fail to 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1D770-1E3A-4068-8773-94408BE384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Lesson:</a:t>
            </a:r>
            <a:r>
              <a:rPr lang="en-US" sz="1200" dirty="0"/>
              <a:t> Even when hardware is fine, poorly verified embedded software can undermine an entire safety-critical system. Concurrency and memory safety are </a:t>
            </a:r>
            <a:r>
              <a:rPr lang="en-US" sz="1200" i="1" dirty="0"/>
              <a:t>not</a:t>
            </a:r>
            <a:r>
              <a:rPr lang="en-US" sz="1200" dirty="0"/>
              <a:t> academic details when people’s lives are at stake.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1D770-1E3A-4068-8773-94408BE384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Lesson:</a:t>
            </a:r>
            <a:r>
              <a:rPr lang="en-US" sz="1200" dirty="0"/>
              <a:t> Verification is not just about checking code — it’s about </a:t>
            </a:r>
            <a:r>
              <a:rPr lang="en-US" sz="1200" i="1" dirty="0"/>
              <a:t>system-level guarantees</a:t>
            </a:r>
            <a:r>
              <a:rPr lang="en-US" sz="1200" dirty="0"/>
              <a:t> that account for sensors, humans, and control loops.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1D770-1E3A-4068-8773-94408BE384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1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hyper focused on complexity of algorithms… I’d claim understanding the constraints / expectations from users can help us make sharper algorithmic contributions AND </a:t>
            </a:r>
          </a:p>
          <a:p>
            <a:r>
              <a:rPr lang="en-US"/>
              <a:t>succeed in practice.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0DEC6-3926-441A-8271-EC097EEB08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22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hyper focused on complexity of algorithms… I’d claim understanding the constraints / expectations from users can help us make sharper algorithmic contributions AND </a:t>
            </a:r>
          </a:p>
          <a:p>
            <a:r>
              <a:rPr lang="en-US"/>
              <a:t>succeed in practice.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0DEC6-3926-441A-8271-EC097EEB08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5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collatz</a:t>
            </a:r>
            <a:r>
              <a:rPr lang="en-US" dirty="0"/>
              <a:t> on </a:t>
            </a:r>
            <a:r>
              <a:rPr lang="en-US" dirty="0" err="1"/>
              <a:t>Vscode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1D770-1E3A-4068-8773-94408BE384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24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Weather prediction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1D770-1E3A-4068-8773-94408BE384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4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7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6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5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32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9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5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2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5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26BC2-D01D-4DFD-8054-7E068A9DCB0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8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26BC2-D01D-4DFD-8054-7E068A9DCB03}" type="datetimeFigureOut">
              <a:rPr lang="en-US" smtClean="0"/>
              <a:t>8/26/25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1D748-DDBF-4E2A-A431-11A3EB73C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5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tras@illinoi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1.png"/><Relationship Id="rId5" Type="http://schemas.openxmlformats.org/officeDocument/2006/relationships/image" Target="../media/image15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blp.org/db/conf/cav/index.html" TargetMode="External"/><Relationship Id="rId2" Type="http://schemas.openxmlformats.org/officeDocument/2006/relationships/hyperlink" Target="https://awards.acm.org/doctoral-disser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blp.org/db/conf/tacas/index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gp/product/B097G4NF2D?pf_rd_r=MNT3VZ4P6Q0G864WDV0Q&amp;pf_rd_p=8fe9b1d0-f378-4356-8bb8-cada7525eadd&amp;pd_rd_r=ece02fcb-71b5-4761-b95a-4a3372b5f3f5&amp;pd_rd_w=uKUaY&amp;pd_rd_wg=N1bMh&amp;ref_=pd_gw_unk" TargetMode="External"/><Relationship Id="rId2" Type="http://schemas.openxmlformats.org/officeDocument/2006/relationships/hyperlink" Target="https://mitras.ece.illinois.edu/ECE584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hyperlink" Target="https://wiki.illinois.edu/wiki/display/ECECS584FVECS/Project+ideas+and+resources%3A+Fall+202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ws.amazon.com/blogs/security/tag/automated-reasoning/" TargetMode="External"/><Relationship Id="rId2" Type="http://schemas.openxmlformats.org/officeDocument/2006/relationships/hyperlink" Target="https://www.microsoft.com/en-us/research/project/sla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cacm.acm.org/magazines/2018/4/226371-lessons-from-building-static-analysis-tools-at-google/fulltext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150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10363200" cy="1470025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>Verifying learning-enabled cyberphysical systems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971800"/>
            <a:ext cx="8534400" cy="3200400"/>
          </a:xfrm>
        </p:spPr>
        <p:txBody>
          <a:bodyPr>
            <a:normAutofit/>
          </a:bodyPr>
          <a:lstStyle/>
          <a:p>
            <a:r>
              <a:rPr lang="en-US" dirty="0"/>
              <a:t>August 26</a:t>
            </a:r>
            <a:r>
              <a:rPr lang="en-US" baseline="30000" dirty="0"/>
              <a:t>th</a:t>
            </a:r>
            <a:r>
              <a:rPr lang="en-US" dirty="0"/>
              <a:t> 2025, ECEB 3013</a:t>
            </a:r>
          </a:p>
          <a:p>
            <a:r>
              <a:rPr lang="en-US" dirty="0"/>
              <a:t>Sayan Mitra</a:t>
            </a:r>
          </a:p>
          <a:p>
            <a:r>
              <a:rPr lang="en-US" dirty="0"/>
              <a:t>CSL 266</a:t>
            </a:r>
          </a:p>
          <a:p>
            <a:r>
              <a:rPr lang="en-US" dirty="0">
                <a:hlinkClick r:id="rId2"/>
              </a:rPr>
              <a:t>mitras@illinois.edu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Mitrasayn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5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E64CAF1-ED88-384B-9C95-89D3A0EF7C09}"/>
              </a:ext>
            </a:extLst>
          </p:cNvPr>
          <p:cNvSpPr/>
          <p:nvPr/>
        </p:nvSpPr>
        <p:spPr>
          <a:xfrm>
            <a:off x="4713759" y="2996176"/>
            <a:ext cx="2354735" cy="1124792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Testing, verification, and validation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E0D940-D297-C747-BC65-DFD0E61C6A54}"/>
              </a:ext>
            </a:extLst>
          </p:cNvPr>
          <p:cNvCxnSpPr>
            <a:cxnSpLocks/>
            <a:stCxn id="21" idx="1"/>
            <a:endCxn id="16" idx="3"/>
          </p:cNvCxnSpPr>
          <p:nvPr/>
        </p:nvCxnSpPr>
        <p:spPr>
          <a:xfrm flipH="1">
            <a:off x="7068494" y="3003064"/>
            <a:ext cx="692104" cy="555508"/>
          </a:xfrm>
          <a:prstGeom prst="straightConnector1">
            <a:avLst/>
          </a:prstGeom>
          <a:noFill/>
          <a:ln w="57150">
            <a:solidFill>
              <a:schemeClr val="bg2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CD5458-EDD5-BD49-8436-7EF62C460AE3}"/>
              </a:ext>
            </a:extLst>
          </p:cNvPr>
          <p:cNvCxnSpPr>
            <a:cxnSpLocks/>
            <a:stCxn id="22" idx="1"/>
            <a:endCxn id="16" idx="3"/>
          </p:cNvCxnSpPr>
          <p:nvPr/>
        </p:nvCxnSpPr>
        <p:spPr>
          <a:xfrm flipH="1" flipV="1">
            <a:off x="7068494" y="3558572"/>
            <a:ext cx="692104" cy="617064"/>
          </a:xfrm>
          <a:prstGeom prst="straightConnector1">
            <a:avLst/>
          </a:prstGeom>
          <a:noFill/>
          <a:ln w="57150">
            <a:solidFill>
              <a:schemeClr val="bg2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F18946-81AD-B04E-B01E-F2B8C77FB50E}"/>
                  </a:ext>
                </a:extLst>
              </p:cNvPr>
              <p:cNvSpPr/>
              <p:nvPr/>
            </p:nvSpPr>
            <p:spPr>
              <a:xfrm>
                <a:off x="7760598" y="2556350"/>
                <a:ext cx="2354735" cy="893427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+mj-lt"/>
                  </a:rPr>
                  <a:t>Proof or Certificate that all behaviors of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600">
                    <a:solidFill>
                      <a:schemeClr val="bg1"/>
                    </a:solidFill>
                    <a:latin typeface="+mj-lt"/>
                  </a:rPr>
                  <a:t> meets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sz="1600" b="1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F18946-81AD-B04E-B01E-F2B8C77FB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598" y="2556350"/>
                <a:ext cx="2354735" cy="893427"/>
              </a:xfrm>
              <a:prstGeom prst="rect">
                <a:avLst/>
              </a:prstGeom>
              <a:blipFill>
                <a:blip r:embed="rId3"/>
                <a:stretch>
                  <a:fillRect l="-777" r="-440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2B39521-5884-6C4F-85E5-D9039B442AAF}"/>
                  </a:ext>
                </a:extLst>
              </p:cNvPr>
              <p:cNvSpPr/>
              <p:nvPr/>
            </p:nvSpPr>
            <p:spPr>
              <a:xfrm>
                <a:off x="7760598" y="3728922"/>
                <a:ext cx="2354735" cy="893427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+mj-lt"/>
                  </a:rPr>
                  <a:t>Counterexample showing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latin typeface="+mj-lt"/>
                  </a:rPr>
                  <a:t> violates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2B39521-5884-6C4F-85E5-D9039B442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598" y="3728922"/>
                <a:ext cx="2354735" cy="893427"/>
              </a:xfrm>
              <a:prstGeom prst="rect">
                <a:avLst/>
              </a:prstGeom>
              <a:blipFill>
                <a:blip r:embed="rId4"/>
                <a:stretch>
                  <a:fillRect l="-77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EE9785BC-8AAE-874A-BD39-B6EE864D2969}"/>
              </a:ext>
            </a:extLst>
          </p:cNvPr>
          <p:cNvCxnSpPr>
            <a:cxnSpLocks/>
            <a:stCxn id="22" idx="2"/>
            <a:endCxn id="14" idx="2"/>
          </p:cNvCxnSpPr>
          <p:nvPr/>
        </p:nvCxnSpPr>
        <p:spPr>
          <a:xfrm rot="5400000" flipH="1">
            <a:off x="5712529" y="1396913"/>
            <a:ext cx="501381" cy="5949493"/>
          </a:xfrm>
          <a:prstGeom prst="bentConnector3">
            <a:avLst>
              <a:gd name="adj1" fmla="val -130028"/>
            </a:avLst>
          </a:prstGeom>
          <a:ln w="762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5A87FAE-607B-DF4C-80E0-B0CC8BD94D41}"/>
                  </a:ext>
                </a:extLst>
              </p:cNvPr>
              <p:cNvSpPr/>
              <p:nvPr/>
            </p:nvSpPr>
            <p:spPr>
              <a:xfrm>
                <a:off x="1811105" y="2996176"/>
                <a:ext cx="2354735" cy="1124792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+mj-lt"/>
                  </a:rPr>
                  <a:t>System, Code, environment model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latin typeface="+mj-lt"/>
                  </a:rPr>
                  <a:t> and specs </a:t>
                </a:r>
                <a:r>
                  <a:rPr lang="en-US" i="1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US">
                    <a:solidFill>
                      <a:schemeClr val="bg1"/>
                    </a:solidFill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5A87FAE-607B-DF4C-80E0-B0CC8BD94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105" y="2996176"/>
                <a:ext cx="2354735" cy="11247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A62A504-8F41-234A-9A49-388306CCC46D}"/>
              </a:ext>
            </a:extLst>
          </p:cNvPr>
          <p:cNvSpPr txBox="1"/>
          <p:nvPr/>
        </p:nvSpPr>
        <p:spPr>
          <a:xfrm>
            <a:off x="164868" y="151058"/>
            <a:ext cx="119059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Verification: Certifies, discover edge cases &amp; operating domains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E54132-23F4-D947-A6C4-732B6559829F}"/>
              </a:ext>
            </a:extLst>
          </p:cNvPr>
          <p:cNvCxnSpPr>
            <a:cxnSpLocks/>
            <a:stCxn id="16" idx="1"/>
            <a:endCxn id="14" idx="3"/>
          </p:cNvCxnSpPr>
          <p:nvPr/>
        </p:nvCxnSpPr>
        <p:spPr>
          <a:xfrm flipH="1">
            <a:off x="4165840" y="3558572"/>
            <a:ext cx="547919" cy="0"/>
          </a:xfrm>
          <a:prstGeom prst="straightConnector1">
            <a:avLst/>
          </a:prstGeom>
          <a:noFill/>
          <a:ln w="57150">
            <a:solidFill>
              <a:schemeClr val="bg2">
                <a:lumMod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B1E05C8-E5AE-6EFD-09C0-E25491645943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1291130" y="3549922"/>
            <a:ext cx="519975" cy="8650"/>
          </a:xfrm>
          <a:prstGeom prst="straightConnector1">
            <a:avLst/>
          </a:prstGeom>
          <a:ln w="76200"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D4220F-0067-9331-19DC-DAD6AE027039}"/>
              </a:ext>
            </a:extLst>
          </p:cNvPr>
          <p:cNvCxnSpPr>
            <a:cxnSpLocks/>
            <a:endCxn id="21" idx="3"/>
          </p:cNvCxnSpPr>
          <p:nvPr/>
        </p:nvCxnSpPr>
        <p:spPr>
          <a:xfrm flipH="1">
            <a:off x="10115333" y="3003064"/>
            <a:ext cx="719931" cy="0"/>
          </a:xfrm>
          <a:prstGeom prst="straightConnector1">
            <a:avLst/>
          </a:prstGeom>
          <a:ln w="76200"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A1B0A-5CE9-F0B2-90B6-2FAA477D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/>
              <a:t>Sayan Mitra    University of Illinois, Urbana-Champaign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C6DBB5-75A2-6B9C-3D91-35F32DE7367F}"/>
                  </a:ext>
                </a:extLst>
              </p:cNvPr>
              <p:cNvSpPr txBox="1"/>
              <p:nvPr/>
            </p:nvSpPr>
            <p:spPr>
              <a:xfrm>
                <a:off x="148603" y="4272267"/>
                <a:ext cx="1732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C6DBB5-75A2-6B9C-3D91-35F32DE73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03" y="4272267"/>
                <a:ext cx="1732782" cy="461665"/>
              </a:xfrm>
              <a:prstGeom prst="rect">
                <a:avLst/>
              </a:prstGeom>
              <a:blipFill>
                <a:blip r:embed="rId11"/>
                <a:stretch>
                  <a:fillRect r="-351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>
            <a:extLst>
              <a:ext uri="{FF2B5EF4-FFF2-40B4-BE49-F238E27FC236}">
                <a16:creationId xmlns:a16="http://schemas.microsoft.com/office/drawing/2014/main" id="{55299C6A-A4BE-B163-D783-1D2292365282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789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Verification in the engineering ecosystem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AF875-ABC1-07FE-7412-13E89FE0294B}"/>
              </a:ext>
            </a:extLst>
          </p:cNvPr>
          <p:cNvSpPr txBox="1"/>
          <p:nvPr/>
        </p:nvSpPr>
        <p:spPr>
          <a:xfrm>
            <a:off x="10652297" y="5486200"/>
            <a:ext cx="1539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trust in products and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EDC41-7DF1-80D1-F173-606DA31D131B}"/>
              </a:ext>
            </a:extLst>
          </p:cNvPr>
          <p:cNvSpPr txBox="1"/>
          <p:nvPr/>
        </p:nvSpPr>
        <p:spPr>
          <a:xfrm>
            <a:off x="135903" y="5320587"/>
            <a:ext cx="153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Engineers, Product managers, models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FA72A5-489B-61A5-26CB-3973880884B3}"/>
              </a:ext>
            </a:extLst>
          </p:cNvPr>
          <p:cNvSpPr/>
          <p:nvPr/>
        </p:nvSpPr>
        <p:spPr>
          <a:xfrm>
            <a:off x="221708" y="1041431"/>
            <a:ext cx="2294666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System.</a:t>
            </a:r>
            <a:r>
              <a:rPr lang="en-US" sz="1600" dirty="0"/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 a[])</a:t>
            </a:r>
            <a:r>
              <a:rPr lang="en-US" sz="1600" dirty="0"/>
              <a:t>for sorting an array in some programming language, e.g. 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8FB31F-9BAA-7D29-AD31-A390498BE51A}"/>
              </a:ext>
            </a:extLst>
          </p:cNvPr>
          <p:cNvSpPr/>
          <p:nvPr/>
        </p:nvSpPr>
        <p:spPr>
          <a:xfrm>
            <a:off x="221708" y="4145227"/>
            <a:ext cx="2294666" cy="12298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Requirement.</a:t>
            </a:r>
            <a:r>
              <a:rPr lang="en-US" sz="1600" dirty="0"/>
              <a:t> Output of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 a[])</a:t>
            </a:r>
          </a:p>
          <a:p>
            <a:r>
              <a:rPr lang="en-US" sz="1600" dirty="0"/>
              <a:t>is the sorted version of the input array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a[]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9238CF-71A7-E384-9EBF-9C8693C2ED20}"/>
              </a:ext>
            </a:extLst>
          </p:cNvPr>
          <p:cNvSpPr/>
          <p:nvPr/>
        </p:nvSpPr>
        <p:spPr>
          <a:xfrm>
            <a:off x="9732466" y="1175240"/>
            <a:ext cx="2294666" cy="12298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counterexample. </a:t>
            </a:r>
            <a:r>
              <a:rPr lang="en-US" sz="1600" dirty="0"/>
              <a:t>A particular input array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/>
              <a:t> and initialization of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sz="1600" dirty="0"/>
              <a:t> that produces wrong output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7F8821-8486-8A9A-22E9-09ED388E8820}"/>
              </a:ext>
            </a:extLst>
          </p:cNvPr>
          <p:cNvSpPr/>
          <p:nvPr/>
        </p:nvSpPr>
        <p:spPr>
          <a:xfrm>
            <a:off x="10274815" y="3392514"/>
            <a:ext cx="1796016" cy="12298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A mathematical proof that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600" b="1" dirty="0"/>
              <a:t>works</a:t>
            </a:r>
            <a:r>
              <a:rPr lang="en-US" sz="1600" dirty="0"/>
              <a:t> for all inputs in the given model M of 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C5E61A-813D-6AC3-FE7A-E4CB77FEEB12}"/>
              </a:ext>
            </a:extLst>
          </p:cNvPr>
          <p:cNvSpPr/>
          <p:nvPr/>
        </p:nvSpPr>
        <p:spPr>
          <a:xfrm>
            <a:off x="221708" y="2295041"/>
            <a:ext cx="2294666" cy="619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/>
              <a:t>A model M for execution of  programs in C</a:t>
            </a:r>
          </a:p>
        </p:txBody>
      </p:sp>
    </p:spTree>
    <p:extLst>
      <p:ext uri="{BB962C8B-B14F-4D97-AF65-F5344CB8AC3E}">
        <p14:creationId xmlns:p14="http://schemas.microsoft.com/office/powerpoint/2010/main" val="3998922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6332-37C1-3449-954D-39627714A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Reach of Formal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AB6E4-7061-9040-8E2A-2604D36D5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00200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Formal Verification Covers and connects ideas in CS, control, ML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Turing Awards: </a:t>
            </a:r>
            <a:r>
              <a:rPr lang="en-US" dirty="0" err="1"/>
              <a:t>Lamport</a:t>
            </a:r>
            <a:r>
              <a:rPr lang="en-US" dirty="0"/>
              <a:t> (2014), Clarke, Sifakis &amp; Emerson (2008), </a:t>
            </a:r>
            <a:r>
              <a:rPr lang="en-US" dirty="0" err="1"/>
              <a:t>Pnueli</a:t>
            </a:r>
            <a:r>
              <a:rPr lang="en-US" dirty="0"/>
              <a:t> (1997), Lampson (1992), Milner (1991), Hoare (1980), Dijkstra (1972) 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ACM Doctoral Dissertation Award: </a:t>
            </a:r>
            <a:r>
              <a:rPr lang="en-US" dirty="0">
                <a:hlinkClick r:id="rId2"/>
              </a:rPr>
              <a:t>Chuchu Fan </a:t>
            </a:r>
            <a:r>
              <a:rPr lang="en-US" dirty="0"/>
              <a:t>(2020) alumni of this class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Vibrant community: </a:t>
            </a:r>
            <a:r>
              <a:rPr lang="en-US" dirty="0">
                <a:hlinkClick r:id="rId3"/>
              </a:rPr>
              <a:t>CAV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TACAS</a:t>
            </a:r>
            <a:r>
              <a:rPr lang="en-US" dirty="0"/>
              <a:t>, ATVA, PLDI (programming languages),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HSCC, </a:t>
            </a:r>
            <a:r>
              <a:rPr lang="en-US" dirty="0" err="1"/>
              <a:t>EMSoft</a:t>
            </a:r>
            <a:r>
              <a:rPr lang="en-US" dirty="0"/>
              <a:t>, ICCPS (hybrid and cyber-physical systems)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Special tracks in Robotics (ICRA, RSS), automatic control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Ideas permeating into AI and machine learning (Neural network verification)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Faculty and research positions: Alumni of this course are professors at WashU, Vanderbilt, UNC Chapel Hill, MIT, Stoney Brook, and researchers at Waymo, Tesla, Amazon, Toyota, Boeing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4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71163A-52EF-454D-A357-35C4F9E6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99E284-2DEE-5248-A129-484E485B8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ea typeface="Cambria Math" panose="02040503050406030204" pitchFamily="18" charset="0"/>
              </a:rPr>
              <a:t>Learn to write verification algorithms and tools</a:t>
            </a:r>
          </a:p>
          <a:p>
            <a:endParaRPr lang="en-US" sz="3600" dirty="0">
              <a:ea typeface="Cambria Math" panose="02040503050406030204" pitchFamily="18" charset="0"/>
            </a:endParaRPr>
          </a:p>
          <a:p>
            <a:r>
              <a:rPr lang="en-US" sz="3600" dirty="0">
                <a:ea typeface="Cambria Math" panose="02040503050406030204" pitchFamily="18" charset="0"/>
              </a:rPr>
              <a:t>Understand fundamental limits of creating such tools</a:t>
            </a:r>
          </a:p>
          <a:p>
            <a:endParaRPr lang="en-US" sz="3600" dirty="0">
              <a:ea typeface="Cambria Math" panose="02040503050406030204" pitchFamily="18" charset="0"/>
            </a:endParaRPr>
          </a:p>
          <a:p>
            <a:r>
              <a:rPr lang="en-US" sz="3600" dirty="0">
                <a:ea typeface="Cambria Math" panose="02040503050406030204" pitchFamily="18" charset="0"/>
              </a:rPr>
              <a:t>Learn how to create models of of LE-CPS and the trade-offs in different modeling paradigms</a:t>
            </a:r>
          </a:p>
          <a:p>
            <a:endParaRPr lang="en-US" sz="3600" dirty="0">
              <a:ea typeface="Cambria Math" panose="02040503050406030204" pitchFamily="18" charset="0"/>
            </a:endParaRPr>
          </a:p>
          <a:p>
            <a:r>
              <a:rPr lang="en-US" sz="3600" dirty="0">
                <a:ea typeface="Cambria Math" panose="02040503050406030204" pitchFamily="18" charset="0"/>
              </a:rPr>
              <a:t>Execute a research project in formal verification </a:t>
            </a:r>
          </a:p>
          <a:p>
            <a:pPr marL="0" indent="0">
              <a:buNone/>
            </a:pPr>
            <a:endParaRPr lang="en-US" sz="3600" dirty="0"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FDB21-3776-6F4F-A886-0BA6D4540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3D398-248B-044D-9E92-E61B336DD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7467600" cy="4708526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Learn a unified mathematical language for </a:t>
            </a:r>
            <a:r>
              <a:rPr lang="en-US" b="1" dirty="0"/>
              <a:t>modeling state machines </a:t>
            </a:r>
            <a:r>
              <a:rPr lang="en-US" dirty="0"/>
              <a:t>combining automata (CS) and differential equations (ODEs)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Learn fundamental concepts such as </a:t>
            </a:r>
            <a:r>
              <a:rPr lang="en-US" b="1" dirty="0"/>
              <a:t>invariance, reachability, contraction, stability</a:t>
            </a:r>
            <a:r>
              <a:rPr lang="en-US" dirty="0"/>
              <a:t> and how they cut across automata, ODEs, and ML models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Learn powerful algorithms and tools for reasoning about invariance, stability, contraction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Jumpstart research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1B36F4-17D7-D14B-8E69-46B20E2B8EE1}"/>
              </a:ext>
            </a:extLst>
          </p:cNvPr>
          <p:cNvSpPr/>
          <p:nvPr/>
        </p:nvSpPr>
        <p:spPr>
          <a:xfrm>
            <a:off x="8534400" y="2209801"/>
            <a:ext cx="3276600" cy="1575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600" dirty="0">
                <a:solidFill>
                  <a:schemeClr val="tx1"/>
                </a:solidFill>
              </a:rPr>
              <a:t>Invariance, safety, induction, reachability, liveness, Lyapunov theory, ranking functions, dwell time, CEGAR, SMT, temporal logics, 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83BE2-89A5-544C-8482-9C1F5C0D7581}"/>
              </a:ext>
            </a:extLst>
          </p:cNvPr>
          <p:cNvSpPr/>
          <p:nvPr/>
        </p:nvSpPr>
        <p:spPr>
          <a:xfrm>
            <a:off x="8534400" y="375526"/>
            <a:ext cx="3276600" cy="18342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600" dirty="0">
                <a:solidFill>
                  <a:schemeClr val="tx1"/>
                </a:solidFill>
              </a:rPr>
              <a:t>discrete and continuous states, valuations, equilibria, programs, solutions, trajectories, executions, observables, measurements, composition, abstraction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DFA45-56F1-A745-915A-1D36AE14BBD8}"/>
              </a:ext>
            </a:extLst>
          </p:cNvPr>
          <p:cNvSpPr/>
          <p:nvPr/>
        </p:nvSpPr>
        <p:spPr>
          <a:xfrm>
            <a:off x="8534400" y="3785380"/>
            <a:ext cx="3276600" cy="15388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600" dirty="0">
                <a:solidFill>
                  <a:schemeClr val="tx1"/>
                </a:solidFill>
              </a:rPr>
              <a:t>SMT solvers, CVXOPT, theorem provers, CROWN, Verse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3B514C-ECD1-8A49-BFB2-FB687DF6A0B9}"/>
              </a:ext>
            </a:extLst>
          </p:cNvPr>
          <p:cNvSpPr/>
          <p:nvPr/>
        </p:nvSpPr>
        <p:spPr>
          <a:xfrm>
            <a:off x="8534400" y="5324248"/>
            <a:ext cx="3276600" cy="1295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600" dirty="0">
                <a:solidFill>
                  <a:schemeClr val="tx1"/>
                </a:solidFill>
              </a:rPr>
              <a:t>semester-long project, feedback, presentation, hardware, software, and data resources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553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456B-284A-3A40-A70D-579F98E7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4A33D-F999-4244-AE5D-DBF75A99C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the course works</a:t>
            </a:r>
          </a:p>
        </p:txBody>
      </p:sp>
    </p:spTree>
    <p:extLst>
      <p:ext uri="{BB962C8B-B14F-4D97-AF65-F5344CB8AC3E}">
        <p14:creationId xmlns:p14="http://schemas.microsoft.com/office/powerpoint/2010/main" val="2555337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C053B0-9A95-1A4F-AE42-119B58BB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2025 Edition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AAFFC3-3722-F742-A31B-22462B0B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https://mitras.ece.illinois.edu/ECE584/</a:t>
            </a:r>
            <a:r>
              <a:rPr lang="en-US" dirty="0"/>
              <a:t> </a:t>
            </a:r>
          </a:p>
          <a:p>
            <a:r>
              <a:rPr lang="en-US" dirty="0"/>
              <a:t>Lectures TR 12:30 – 1:50</a:t>
            </a:r>
          </a:p>
          <a:p>
            <a:r>
              <a:rPr lang="en-US" dirty="0"/>
              <a:t>ECEB: 3013</a:t>
            </a:r>
          </a:p>
          <a:p>
            <a:r>
              <a:rPr lang="en-US" dirty="0">
                <a:hlinkClick r:id="rId3"/>
              </a:rPr>
              <a:t>Textbook</a:t>
            </a:r>
            <a:endParaRPr lang="en-US" dirty="0"/>
          </a:p>
          <a:p>
            <a:r>
              <a:rPr lang="en-US" dirty="0"/>
              <a:t>Homework: 4-5 sets. Analysis and some coding</a:t>
            </a:r>
          </a:p>
          <a:p>
            <a:r>
              <a:rPr lang="en-US" dirty="0"/>
              <a:t>Midterm Exam --- in class </a:t>
            </a:r>
            <a:r>
              <a:rPr lang="en-US" b="1" dirty="0"/>
              <a:t>Oct 21</a:t>
            </a:r>
          </a:p>
          <a:p>
            <a:r>
              <a:rPr lang="en-US" dirty="0">
                <a:hlinkClick r:id="rId4"/>
              </a:rPr>
              <a:t>Project</a:t>
            </a:r>
            <a:r>
              <a:rPr lang="en-US" dirty="0"/>
              <a:t>: Semester long research project, becomes basis for publication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13C2C88-C605-7A4E-91C4-0CFB4E17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956894"/>
            <a:ext cx="2057400" cy="26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6CF9EA-C43D-6E57-C9E2-BCD597A1D8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6900" y="1391362"/>
            <a:ext cx="3746500" cy="228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32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B443-8304-A75B-BC95-41FA15E2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and grading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4B04D-27F5-B5D0-2C69-673290C51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7600" y="1443038"/>
            <a:ext cx="5384800" cy="51403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Individual Homework (4-5 sets): 40%</a:t>
            </a:r>
          </a:p>
          <a:p>
            <a:r>
              <a:rPr lang="en-US" dirty="0"/>
              <a:t>Problems will involve some coding and pencil paper proofs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Midterm 15 %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Project in teams of 2: 40%</a:t>
            </a:r>
          </a:p>
          <a:p>
            <a:r>
              <a:rPr lang="en-US" dirty="0"/>
              <a:t>Proposal: 5%</a:t>
            </a:r>
          </a:p>
          <a:p>
            <a:r>
              <a:rPr lang="en-US" dirty="0"/>
              <a:t>Midterm presentation: 5%</a:t>
            </a:r>
          </a:p>
          <a:p>
            <a:r>
              <a:rPr lang="en-US" dirty="0"/>
              <a:t>Final presentation (EOS): 15% </a:t>
            </a:r>
          </a:p>
          <a:p>
            <a:r>
              <a:rPr lang="en-US" dirty="0"/>
              <a:t>Report (EOS</a:t>
            </a:r>
            <a:r>
              <a:rPr lang="en-US"/>
              <a:t>): 15% </a:t>
            </a:r>
            <a:endParaRPr lang="en-US" dirty="0"/>
          </a:p>
          <a:p>
            <a:r>
              <a:rPr lang="en-US" dirty="0"/>
              <a:t>Code and documentation: 5%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Participation: 5%</a:t>
            </a:r>
          </a:p>
          <a:p>
            <a:r>
              <a:rPr lang="en-US" dirty="0"/>
              <a:t>Class participation</a:t>
            </a:r>
          </a:p>
          <a:p>
            <a:r>
              <a:rPr lang="en-US" dirty="0"/>
              <a:t>Feedback on projects</a:t>
            </a:r>
          </a:p>
          <a:p>
            <a:r>
              <a:rPr lang="en-US" dirty="0"/>
              <a:t>New problem suggestions and solutions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30EE0-289D-A31A-D00C-B793E5453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1443038"/>
            <a:ext cx="5384800" cy="526256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Preparation</a:t>
            </a:r>
            <a:r>
              <a:rPr lang="en-US" dirty="0"/>
              <a:t>: Do the readings, review notes, and come with questions.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Engagement</a:t>
            </a:r>
            <a:r>
              <a:rPr lang="en-US" dirty="0"/>
              <a:t>: Participate actively in discussions and project reviews.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Integrity</a:t>
            </a:r>
            <a:r>
              <a:rPr lang="en-US" dirty="0"/>
              <a:t>: Collaboration is encouraged, but all submitted work must be your own.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Professionalism</a:t>
            </a:r>
            <a:r>
              <a:rPr lang="en-US" dirty="0"/>
              <a:t>: Be respectful, give constructive feedback, and contribute fairly in group work.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Research mindset</a:t>
            </a:r>
            <a:r>
              <a:rPr lang="en-US" dirty="0"/>
              <a:t>: Treat assignments and the project as opportunities to explore publishable ideas, not just homework.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6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721D6-FE25-E0FC-E1C1-2FEFD4A9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cap="all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Course Project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23E01-0868-C1B6-D888-9698C4423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10744200" cy="5486400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You will work on a semester-long research project building a verification system. Often the projects become publishable.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Good project will require ~6-8 hours/week — higher towards the end of the semester. 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2222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Start early, and get frequent feedback. </a:t>
            </a:r>
            <a:r>
              <a:rPr lang="en-US" sz="2400" dirty="0">
                <a:solidFill>
                  <a:srgbClr val="22222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week: Read and start here</a:t>
            </a:r>
            <a:endParaRPr lang="en-US" sz="2400" dirty="0">
              <a:solidFill>
                <a:srgbClr val="22222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2222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Projects can either be individual or be done in a team of 2 people. If you are sure that you want to work in a larger team (3 or more people), you can make a case and we can consider. 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2222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Projects will be graded based on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soundness of claims,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significance (novelty, impact, harness),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presentation quality, and 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effort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Advice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Choose a high-risk project that if success will make you proud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Clearly define the problem ASAP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Get feedback frequently</a:t>
            </a:r>
          </a:p>
          <a:p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34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721D6-FE25-E0FC-E1C1-2FEFD4A9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Staff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23E01-0868-C1B6-D888-9698C4423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107442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Prof. Sayan Mitra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CSL 266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Office Hour: 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TA: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Chenxi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Ji 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CSL 247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Office Hour: 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TA’s role: Grading HWs, exams, explain lecture/HW materials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Provide constructive feedback on project ideas</a:t>
            </a:r>
          </a:p>
        </p:txBody>
      </p:sp>
    </p:spTree>
    <p:extLst>
      <p:ext uri="{BB962C8B-B14F-4D97-AF65-F5344CB8AC3E}">
        <p14:creationId xmlns:p14="http://schemas.microsoft.com/office/powerpoint/2010/main" val="716712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456B-284A-3A40-A70D-579F98E7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Discrete Models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4A33D-F999-4244-AE5D-DBF75A99C1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Preliminaries</a:t>
            </a:r>
          </a:p>
        </p:txBody>
      </p:sp>
    </p:spTree>
    <p:extLst>
      <p:ext uri="{BB962C8B-B14F-4D97-AF65-F5344CB8AC3E}">
        <p14:creationId xmlns:p14="http://schemas.microsoft.com/office/powerpoint/2010/main" val="372576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F1DBA4-FBBF-0041-A824-097A1BAB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verification?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512066-FD6B-F842-B8AC-891A8A77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Definition. </a:t>
            </a:r>
            <a:r>
              <a:rPr lang="en-US" b="1" i="1" dirty="0"/>
              <a:t>Verification</a:t>
            </a:r>
            <a:r>
              <a:rPr lang="en-US" dirty="0"/>
              <a:t>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is the action of demonstrating or proving statements to be true by means of evidence. OED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class: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statement =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formal specifications (or requirements) about learning-enabled cyber-physical systems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evidence =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mathematical proof</a:t>
            </a:r>
            <a:endParaRPr lang="en-US" i="1" u="sng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3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9CCCA-12AC-BB4C-8C53-B7442B439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AF2FB-AFB1-2648-B91A-9B067FFCF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State machines or Automata</a:t>
            </a:r>
          </a:p>
          <a:p>
            <a:pPr lvl="1"/>
            <a:r>
              <a:rPr lang="en-US" dirty="0"/>
              <a:t>Semantics: executions, reachable states</a:t>
            </a:r>
          </a:p>
          <a:p>
            <a:pPr lvl="1"/>
            <a:r>
              <a:rPr lang="en-US" dirty="0"/>
              <a:t>Examples</a:t>
            </a:r>
          </a:p>
          <a:p>
            <a:pPr lvl="1"/>
            <a:r>
              <a:rPr lang="en-US" dirty="0"/>
              <a:t>Invariance</a:t>
            </a:r>
          </a:p>
          <a:p>
            <a:pPr lvl="2"/>
            <a:r>
              <a:rPr lang="en-US" dirty="0"/>
              <a:t>Reachable state</a:t>
            </a:r>
          </a:p>
          <a:p>
            <a:pPr lvl="2"/>
            <a:r>
              <a:rPr lang="en-US" dirty="0"/>
              <a:t>Inductive invariance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406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C11E-9C12-081F-EE25-9E95A9A6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1"/>
          </a:xfrm>
        </p:spPr>
        <p:txBody>
          <a:bodyPr>
            <a:normAutofit fontScale="90000"/>
          </a:bodyPr>
          <a:lstStyle/>
          <a:p>
            <a:r>
              <a:rPr lang="en-US" dirty="0"/>
              <a:t>Models: State machines or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FE23A-430D-64B9-9614-E525ABF0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62484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A state machine or an automaton is a discrete-time(step-by-step)  mathematical model describing the evolution of a system in term of its states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br>
              <a:rPr lang="en-US" sz="1800" b="0" dirty="0">
                <a:solidFill>
                  <a:srgbClr val="098658"/>
                </a:solidFill>
                <a:effectLst/>
                <a:latin typeface="+mj-lt"/>
              </a:rPr>
            </a:br>
            <a:endParaRPr lang="en-US" sz="1800" b="0" dirty="0">
              <a:solidFill>
                <a:srgbClr val="098658"/>
              </a:solidFill>
              <a:effectLst/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Example run: x = 5, x=16, x=8, x=4, 2, 1, 4, 2, 1, 4, 2, 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Another run: x = 6, x=3, 10, 5, 16, 8, 4, 2, 1, 4, 2, 1, …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Another run: x = 7, x=22, x=11, x=34, x=17, x=52, … 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Do all runs end in the 4,2,1 loop?</a:t>
            </a:r>
            <a:br>
              <a:rPr lang="en-US" sz="1800" dirty="0">
                <a:latin typeface="+mj-lt"/>
              </a:rPr>
            </a:br>
            <a:endParaRPr lang="en-US" sz="18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“Mathematics is not yet ready for such problems.” --- Paul </a:t>
            </a:r>
            <a:r>
              <a:rPr lang="en-US" sz="1800" dirty="0" err="1">
                <a:latin typeface="+mj-lt"/>
              </a:rPr>
              <a:t>Erdös</a:t>
            </a:r>
            <a:r>
              <a:rPr lang="en-US" sz="1800" dirty="0">
                <a:latin typeface="+mj-lt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DF88B-4E1C-5817-8DD3-C18A5D6FBFBC}"/>
              </a:ext>
            </a:extLst>
          </p:cNvPr>
          <p:cNvSpPr txBox="1"/>
          <p:nvPr/>
        </p:nvSpPr>
        <p:spPr>
          <a:xfrm>
            <a:off x="550727" y="2362200"/>
            <a:ext cx="4935674" cy="1399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Example 1: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x: Int = 5	</a:t>
            </a:r>
            <a:endParaRPr lang="en-US" sz="1800" dirty="0">
              <a:solidFill>
                <a:srgbClr val="00B050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latin typeface="+mj-lt"/>
              </a:rPr>
              <a:t>While</a:t>
            </a:r>
            <a:r>
              <a:rPr lang="en-US" sz="1800" dirty="0">
                <a:latin typeface="+mj-lt"/>
              </a:rPr>
              <a:t> True	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// step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+mj-lt"/>
              </a:rPr>
              <a:t>   </a:t>
            </a:r>
            <a:r>
              <a:rPr lang="en-US" sz="1800" b="1" dirty="0">
                <a:solidFill>
                  <a:srgbClr val="000000"/>
                </a:solidFill>
                <a:effectLst/>
                <a:latin typeface="+mj-lt"/>
              </a:rPr>
              <a:t>If</a:t>
            </a:r>
            <a:r>
              <a:rPr lang="en-US" sz="1800" b="0" dirty="0">
                <a:solidFill>
                  <a:srgbClr val="000000"/>
                </a:solidFill>
                <a:effectLst/>
                <a:latin typeface="+mj-lt"/>
              </a:rPr>
              <a:t> x % </a:t>
            </a:r>
            <a:r>
              <a:rPr lang="en-US" sz="1800" b="0" dirty="0">
                <a:solidFill>
                  <a:srgbClr val="098658"/>
                </a:solidFill>
                <a:effectLst/>
                <a:latin typeface="+mj-lt"/>
              </a:rPr>
              <a:t>2</a:t>
            </a:r>
            <a:r>
              <a:rPr lang="en-US" sz="1800" b="0" dirty="0">
                <a:solidFill>
                  <a:srgbClr val="000000"/>
                </a:solidFill>
                <a:effectLst/>
                <a:latin typeface="+mj-lt"/>
              </a:rPr>
              <a:t> == </a:t>
            </a:r>
            <a:r>
              <a:rPr lang="en-US" sz="1800" b="0" dirty="0">
                <a:solidFill>
                  <a:srgbClr val="098658"/>
                </a:solidFill>
                <a:effectLst/>
                <a:latin typeface="+mj-lt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+mj-lt"/>
              </a:rPr>
              <a:t>then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dirty="0">
                <a:solidFill>
                  <a:srgbClr val="000000"/>
                </a:solidFill>
                <a:effectLst/>
                <a:latin typeface="+mj-lt"/>
              </a:rPr>
              <a:t>x = x / </a:t>
            </a:r>
            <a:r>
              <a:rPr lang="en-US" sz="1800" b="0" dirty="0">
                <a:solidFill>
                  <a:srgbClr val="098658"/>
                </a:solidFill>
                <a:effectLst/>
                <a:latin typeface="+mj-lt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else </a:t>
            </a:r>
            <a:r>
              <a:rPr lang="en-US" sz="1800" b="0" dirty="0">
                <a:solidFill>
                  <a:srgbClr val="000000"/>
                </a:solidFill>
                <a:effectLst/>
                <a:latin typeface="+mj-lt"/>
              </a:rPr>
              <a:t>x = </a:t>
            </a:r>
            <a:r>
              <a:rPr lang="en-US" sz="1800" b="0" dirty="0">
                <a:solidFill>
                  <a:srgbClr val="098658"/>
                </a:solidFill>
                <a:effectLst/>
                <a:latin typeface="+mj-lt"/>
              </a:rPr>
              <a:t>3</a:t>
            </a:r>
            <a:r>
              <a:rPr lang="en-US" sz="1800" b="0" dirty="0">
                <a:solidFill>
                  <a:srgbClr val="000000"/>
                </a:solidFill>
                <a:effectLst/>
                <a:latin typeface="+mj-lt"/>
              </a:rPr>
              <a:t>x + </a:t>
            </a:r>
            <a:r>
              <a:rPr lang="en-US" sz="1800" b="0" dirty="0">
                <a:solidFill>
                  <a:srgbClr val="098658"/>
                </a:solidFill>
                <a:effectLst/>
                <a:latin typeface="+mj-lt"/>
              </a:rPr>
              <a:t>1</a:t>
            </a:r>
            <a:endParaRPr lang="en-US" dirty="0"/>
          </a:p>
        </p:txBody>
      </p:sp>
      <p:pic>
        <p:nvPicPr>
          <p:cNvPr id="6" name="Picture 2" descr="xkcd: Collatz Conjecture">
            <a:extLst>
              <a:ext uri="{FF2B5EF4-FFF2-40B4-BE49-F238E27FC236}">
                <a16:creationId xmlns:a16="http://schemas.microsoft.com/office/drawing/2014/main" id="{A9050F83-10BA-4EFD-65DE-71FDC4CF9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330116"/>
            <a:ext cx="3346450" cy="48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1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C11E-9C12-081F-EE25-9E95A9A6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1"/>
          </a:xfrm>
        </p:spPr>
        <p:txBody>
          <a:bodyPr>
            <a:normAutofit fontScale="90000"/>
          </a:bodyPr>
          <a:lstStyle/>
          <a:p>
            <a:r>
              <a:rPr lang="en-US" dirty="0"/>
              <a:t>Models: State machines or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FE23A-430D-64B9-9614-E525ABF0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54102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A state machine or an automaton is a discrete-time(step-by-step)  mathematical model describing the evolution of a system in term of its states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br>
              <a:rPr lang="en-US" sz="1800" b="0" dirty="0">
                <a:solidFill>
                  <a:srgbClr val="098658"/>
                </a:solidFill>
                <a:effectLst/>
                <a:latin typeface="+mj-lt"/>
              </a:rPr>
            </a:br>
            <a:endParaRPr lang="en-US" sz="1800" b="0" dirty="0">
              <a:solidFill>
                <a:srgbClr val="098658"/>
              </a:solidFill>
              <a:effectLst/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Example run: x = 5, x=16, x=8, x=4, 2, 1, 4, 2, 1, 4, 2, 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Another run: x = 6, x=3, 10, 5, 16, 8, 4, 2, 1, 4, 2, 1, …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Another run: x = 7, x=22, x=11, x=34, x=17, x=52, … 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Do all runs end in the 4,2,1 loop?</a:t>
            </a:r>
            <a:br>
              <a:rPr lang="en-US" sz="1800" dirty="0">
                <a:latin typeface="+mj-lt"/>
              </a:rPr>
            </a:br>
            <a:endParaRPr lang="en-US" sz="18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“Mathematics is not yet ready for such problems.” --- Paul </a:t>
            </a:r>
            <a:r>
              <a:rPr lang="en-US" sz="1800" dirty="0" err="1">
                <a:latin typeface="+mj-lt"/>
              </a:rPr>
              <a:t>Erdös</a:t>
            </a:r>
            <a:r>
              <a:rPr lang="en-US" sz="1800" dirty="0">
                <a:latin typeface="+mj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EE2CEA1-7ABC-5122-F048-517AB539DB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1166018"/>
                <a:ext cx="5943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/>
                  <a:t>An </a:t>
                </a:r>
                <a:r>
                  <a:rPr lang="en-US" sz="1800" b="1" dirty="0"/>
                  <a:t>automaton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is a 4-tuple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1800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/>
                  <a:t> is a set of names of variables; each variable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is associated with a type,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𝑡𝑦𝑝𝑒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A </a:t>
                </a:r>
                <a:r>
                  <a:rPr lang="en-US" sz="1800" b="1" dirty="0"/>
                  <a:t>valuation</a:t>
                </a:r>
                <a:r>
                  <a:rPr lang="en-US" sz="1800" dirty="0"/>
                  <a:t>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/>
                  <a:t> maps each variable name to its type</a:t>
                </a:r>
              </a:p>
              <a:p>
                <a:pPr lvl="1"/>
                <a:r>
                  <a:rPr lang="en-US" sz="1800" dirty="0"/>
                  <a:t>Set of all valuations: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1800" dirty="0"/>
                  <a:t> defines the </a:t>
                </a:r>
                <a:r>
                  <a:rPr lang="en-US" sz="1800" b="1" dirty="0"/>
                  <a:t>state space </a:t>
                </a:r>
                <a:r>
                  <a:rPr lang="en-US" sz="1800" dirty="0"/>
                  <a:t>of the automaton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b="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𝑣𝑎𝑙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dirty="0"/>
                  <a:t> is finite then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1800" dirty="0"/>
                  <a:t> is a </a:t>
                </a:r>
                <a:r>
                  <a:rPr lang="en-US" sz="1800" b="1" dirty="0"/>
                  <a:t>finite state automaton</a:t>
                </a:r>
                <a:endParaRPr lang="en-US" sz="18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is the set of </a:t>
                </a:r>
                <a:r>
                  <a:rPr lang="en-US" sz="1800" b="1" dirty="0"/>
                  <a:t>initial</a:t>
                </a:r>
                <a:r>
                  <a:rPr lang="en-US" sz="1800" dirty="0"/>
                  <a:t> or </a:t>
                </a:r>
                <a:r>
                  <a:rPr lang="en-US" sz="1800" b="1" dirty="0"/>
                  <a:t>start states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/>
                  <a:t> is a set of names of </a:t>
                </a:r>
                <a:r>
                  <a:rPr lang="en-US" sz="1800" b="1" dirty="0"/>
                  <a:t>actions</a:t>
                </a:r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1800" dirty="0"/>
                  <a:t> is the set of </a:t>
                </a:r>
                <a:r>
                  <a:rPr lang="en-US" sz="1800" b="1" dirty="0"/>
                  <a:t>transitions</a:t>
                </a:r>
              </a:p>
              <a:p>
                <a:pPr lvl="1"/>
                <a:r>
                  <a:rPr lang="en-US" sz="1800" dirty="0"/>
                  <a:t>a transition is a triple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sz="1800" dirty="0"/>
                  <a:t> which says “from state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/>
                  <a:t>, upon performing action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, the automaton </a:t>
                </a:r>
                <a:r>
                  <a:rPr lang="en-US" sz="1800" b="1" i="1" dirty="0"/>
                  <a:t>can</a:t>
                </a:r>
                <a:r>
                  <a:rPr lang="en-US" sz="1800" dirty="0"/>
                  <a:t> go to state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We write it as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800" dirty="0"/>
              </a:p>
              <a:p>
                <a:pPr marL="0" indent="0">
                  <a:lnSpc>
                    <a:spcPct val="120000"/>
                  </a:lnSpc>
                  <a:buFont typeface="Arial" pitchFamily="34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EE2CEA1-7ABC-5122-F048-517AB539D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66018"/>
                <a:ext cx="5943600" cy="4525963"/>
              </a:xfrm>
              <a:prstGeom prst="rect">
                <a:avLst/>
              </a:prstGeom>
              <a:blipFill>
                <a:blip r:embed="rId2"/>
                <a:stretch>
                  <a:fillRect l="-853" t="-559" r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F9DF88B-4E1C-5817-8DD3-C18A5D6FBFBC}"/>
              </a:ext>
            </a:extLst>
          </p:cNvPr>
          <p:cNvSpPr txBox="1"/>
          <p:nvPr/>
        </p:nvSpPr>
        <p:spPr>
          <a:xfrm>
            <a:off x="550727" y="2362200"/>
            <a:ext cx="4935674" cy="1399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Example 1: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x: Int = 5	</a:t>
            </a:r>
            <a:endParaRPr lang="en-US" sz="1800" dirty="0">
              <a:solidFill>
                <a:srgbClr val="00B050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latin typeface="+mj-lt"/>
              </a:rPr>
              <a:t>While</a:t>
            </a:r>
            <a:r>
              <a:rPr lang="en-US" sz="1800" dirty="0">
                <a:latin typeface="+mj-lt"/>
              </a:rPr>
              <a:t> True	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// step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+mj-lt"/>
              </a:rPr>
              <a:t>   </a:t>
            </a:r>
            <a:r>
              <a:rPr lang="en-US" sz="1800" b="1" dirty="0">
                <a:solidFill>
                  <a:srgbClr val="000000"/>
                </a:solidFill>
                <a:effectLst/>
                <a:latin typeface="+mj-lt"/>
              </a:rPr>
              <a:t>If</a:t>
            </a:r>
            <a:r>
              <a:rPr lang="en-US" sz="1800" b="0" dirty="0">
                <a:solidFill>
                  <a:srgbClr val="000000"/>
                </a:solidFill>
                <a:effectLst/>
                <a:latin typeface="+mj-lt"/>
              </a:rPr>
              <a:t> x % </a:t>
            </a:r>
            <a:r>
              <a:rPr lang="en-US" sz="1800" b="0" dirty="0">
                <a:solidFill>
                  <a:srgbClr val="098658"/>
                </a:solidFill>
                <a:effectLst/>
                <a:latin typeface="+mj-lt"/>
              </a:rPr>
              <a:t>2</a:t>
            </a:r>
            <a:r>
              <a:rPr lang="en-US" sz="1800" b="0" dirty="0">
                <a:solidFill>
                  <a:srgbClr val="000000"/>
                </a:solidFill>
                <a:effectLst/>
                <a:latin typeface="+mj-lt"/>
              </a:rPr>
              <a:t> == </a:t>
            </a:r>
            <a:r>
              <a:rPr lang="en-US" sz="1800" b="0" dirty="0">
                <a:solidFill>
                  <a:srgbClr val="098658"/>
                </a:solidFill>
                <a:effectLst/>
                <a:latin typeface="+mj-lt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+mj-lt"/>
              </a:rPr>
              <a:t>then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dirty="0">
                <a:solidFill>
                  <a:srgbClr val="000000"/>
                </a:solidFill>
                <a:effectLst/>
                <a:latin typeface="+mj-lt"/>
              </a:rPr>
              <a:t>x = x / </a:t>
            </a:r>
            <a:r>
              <a:rPr lang="en-US" sz="1800" b="0" dirty="0">
                <a:solidFill>
                  <a:srgbClr val="098658"/>
                </a:solidFill>
                <a:effectLst/>
                <a:latin typeface="+mj-lt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else </a:t>
            </a:r>
            <a:r>
              <a:rPr lang="en-US" sz="1800" b="0" dirty="0">
                <a:solidFill>
                  <a:srgbClr val="000000"/>
                </a:solidFill>
                <a:effectLst/>
                <a:latin typeface="+mj-lt"/>
              </a:rPr>
              <a:t>x = </a:t>
            </a:r>
            <a:r>
              <a:rPr lang="en-US" sz="1800" b="0" dirty="0">
                <a:solidFill>
                  <a:srgbClr val="098658"/>
                </a:solidFill>
                <a:effectLst/>
                <a:latin typeface="+mj-lt"/>
              </a:rPr>
              <a:t>3</a:t>
            </a:r>
            <a:r>
              <a:rPr lang="en-US" sz="1800" b="0" dirty="0">
                <a:solidFill>
                  <a:srgbClr val="000000"/>
                </a:solidFill>
                <a:effectLst/>
                <a:latin typeface="+mj-lt"/>
              </a:rPr>
              <a:t>x + </a:t>
            </a:r>
            <a:r>
              <a:rPr lang="en-US" sz="1800" b="0" dirty="0">
                <a:solidFill>
                  <a:srgbClr val="098658"/>
                </a:solidFill>
                <a:effectLst/>
                <a:latin typeface="+mj-lt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6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6C11E-9C12-081F-EE25-9E95A9A6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Collatz</a:t>
            </a:r>
            <a:r>
              <a:rPr lang="en-US" dirty="0"/>
              <a:t>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FE23A-430D-64B9-9614-E525ABF03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54102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A state machine or an automaton is a discrete-time(step-by-step)  mathematical model describing the evolution of a system in term of its states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br>
              <a:rPr lang="en-US" sz="1800" b="0" dirty="0">
                <a:solidFill>
                  <a:srgbClr val="098658"/>
                </a:solidFill>
                <a:effectLst/>
                <a:latin typeface="+mj-lt"/>
              </a:rPr>
            </a:br>
            <a:endParaRPr lang="en-US" sz="1800" b="0" dirty="0">
              <a:solidFill>
                <a:srgbClr val="098658"/>
              </a:solidFill>
              <a:effectLst/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Example run: x = 5, x=16, x=8, x=4, 2, 1, 4, 2, 1, 4, 2, 1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Another run: x = 6, x=3, 10, 5, 16, 8, 4, 2, 1, 4, 2, 1, …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Another run: x = 7, x=22, x=11, x=34, x=17, x=52, … ?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en-US" sz="1800" dirty="0">
                <a:latin typeface="+mj-lt"/>
              </a:rPr>
            </a:br>
            <a:endParaRPr lang="en-US" sz="18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EE2CEA1-7ABC-5122-F048-517AB539DB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1200" y="1166018"/>
                <a:ext cx="62484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dirty="0"/>
                  <a:t>An </a:t>
                </a:r>
                <a:r>
                  <a:rPr lang="en-US" sz="1800" b="1" dirty="0"/>
                  <a:t>automaton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is a 4-tuple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1800" dirty="0"/>
                  <a:t> where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𝑡𝑦𝑝𝑒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Int</a:t>
                </a:r>
              </a:p>
              <a:p>
                <a:r>
                  <a:rPr lang="en-US" sz="1800" dirty="0"/>
                  <a:t>A </a:t>
                </a:r>
                <a:r>
                  <a:rPr lang="en-US" sz="1800" b="1" dirty="0"/>
                  <a:t>valuation</a:t>
                </a:r>
                <a:r>
                  <a:rPr lang="en-US" sz="1800" dirty="0"/>
                  <a:t>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↦5⟩</m:t>
                    </m:r>
                  </m:oMath>
                </a14:m>
                <a:r>
                  <a:rPr lang="en-US" sz="1800" dirty="0"/>
                  <a:t> we write this as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sz="1800" b="1" dirty="0"/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b="1" dirty="0"/>
                  <a:t>state space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↦5⟩⊆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({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})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b="1" dirty="0"/>
                  <a:t>start states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/>
                  <a:t> </a:t>
                </a:r>
                <a:endParaRPr lang="en-US" sz="1800" b="1" dirty="0"/>
              </a:p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nor/>
                      </m:rPr>
                      <a:rPr lang="en-US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𝑒𝑣𝑒𝑛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𝑜𝑑𝑑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𝑎𝑛𝑑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𝑠𝑡𝑒𝑝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b="1" dirty="0"/>
                  <a:t>transition relation </a:t>
                </a:r>
              </a:p>
              <a:p>
                <a:pPr lvl="1"/>
                <a:r>
                  <a:rPr lang="en-US" sz="1800" dirty="0"/>
                  <a:t>This is a special case </a:t>
                </a:r>
                <a:r>
                  <a:rPr lang="en-US" sz="1800" b="1" dirty="0"/>
                  <a:t>transition function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𝐼𝑛𝑡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𝐼𝑛𝑡</m:t>
                    </m:r>
                  </m:oMath>
                </a14:m>
                <a:endParaRPr lang="en-US" sz="1800" dirty="0"/>
              </a:p>
              <a:p>
                <a:pPr marL="457200" lvl="1" indent="0">
                  <a:buNone/>
                </a:pPr>
                <a:endParaRPr lang="en-US" sz="1800" dirty="0"/>
              </a:p>
              <a:p>
                <a:pPr marL="0" indent="0">
                  <a:lnSpc>
                    <a:spcPct val="120000"/>
                  </a:lnSpc>
                  <a:buFont typeface="Arial" pitchFamily="34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EE2CEA1-7ABC-5122-F048-517AB539D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166018"/>
                <a:ext cx="6248400" cy="4525963"/>
              </a:xfrm>
              <a:prstGeom prst="rect">
                <a:avLst/>
              </a:prstGeom>
              <a:blipFill>
                <a:blip r:embed="rId2"/>
                <a:stretch>
                  <a:fillRect l="-811" t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F9DF88B-4E1C-5817-8DD3-C18A5D6FBFBC}"/>
              </a:ext>
            </a:extLst>
          </p:cNvPr>
          <p:cNvSpPr txBox="1"/>
          <p:nvPr/>
        </p:nvSpPr>
        <p:spPr>
          <a:xfrm>
            <a:off x="550727" y="2362200"/>
            <a:ext cx="4935674" cy="13997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err="1">
                <a:latin typeface="+mj-lt"/>
              </a:rPr>
              <a:t>Collatz</a:t>
            </a:r>
            <a:r>
              <a:rPr lang="en-US" sz="1800" dirty="0">
                <a:latin typeface="+mj-lt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latin typeface="+mj-lt"/>
              </a:rPr>
              <a:t>x: Int = 5	</a:t>
            </a:r>
            <a:endParaRPr lang="en-US" sz="1800" dirty="0">
              <a:solidFill>
                <a:srgbClr val="00B050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latin typeface="+mj-lt"/>
              </a:rPr>
              <a:t>While</a:t>
            </a:r>
            <a:r>
              <a:rPr lang="en-US" sz="1800" dirty="0">
                <a:latin typeface="+mj-lt"/>
              </a:rPr>
              <a:t> True	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// step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+mj-lt"/>
              </a:rPr>
              <a:t>   </a:t>
            </a:r>
            <a:r>
              <a:rPr lang="en-US" sz="1800" b="1" dirty="0">
                <a:solidFill>
                  <a:srgbClr val="000000"/>
                </a:solidFill>
                <a:effectLst/>
                <a:latin typeface="+mj-lt"/>
              </a:rPr>
              <a:t>If</a:t>
            </a:r>
            <a:r>
              <a:rPr lang="en-US" sz="1800" b="0" dirty="0">
                <a:solidFill>
                  <a:srgbClr val="000000"/>
                </a:solidFill>
                <a:effectLst/>
                <a:latin typeface="+mj-lt"/>
              </a:rPr>
              <a:t> x % </a:t>
            </a:r>
            <a:r>
              <a:rPr lang="en-US" sz="1800" b="0" dirty="0">
                <a:solidFill>
                  <a:srgbClr val="098658"/>
                </a:solidFill>
                <a:effectLst/>
                <a:latin typeface="+mj-lt"/>
              </a:rPr>
              <a:t>2</a:t>
            </a:r>
            <a:r>
              <a:rPr lang="en-US" sz="1800" b="0" dirty="0">
                <a:solidFill>
                  <a:srgbClr val="000000"/>
                </a:solidFill>
                <a:effectLst/>
                <a:latin typeface="+mj-lt"/>
              </a:rPr>
              <a:t> == </a:t>
            </a:r>
            <a:r>
              <a:rPr lang="en-US" sz="1800" b="0" dirty="0">
                <a:solidFill>
                  <a:srgbClr val="098658"/>
                </a:solidFill>
                <a:effectLst/>
                <a:latin typeface="+mj-lt"/>
              </a:rPr>
              <a:t>0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+mj-lt"/>
              </a:rPr>
              <a:t>then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dirty="0">
                <a:solidFill>
                  <a:srgbClr val="000000"/>
                </a:solidFill>
                <a:effectLst/>
                <a:latin typeface="+mj-lt"/>
              </a:rPr>
              <a:t>x = x / </a:t>
            </a:r>
            <a:r>
              <a:rPr lang="en-US" sz="1800" b="0" dirty="0">
                <a:solidFill>
                  <a:srgbClr val="098658"/>
                </a:solidFill>
                <a:effectLst/>
                <a:latin typeface="+mj-lt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 else </a:t>
            </a:r>
            <a:r>
              <a:rPr lang="en-US" sz="1800" b="0" dirty="0">
                <a:solidFill>
                  <a:srgbClr val="000000"/>
                </a:solidFill>
                <a:effectLst/>
                <a:latin typeface="+mj-lt"/>
              </a:rPr>
              <a:t>x = </a:t>
            </a:r>
            <a:r>
              <a:rPr lang="en-US" sz="1800" b="0" dirty="0">
                <a:solidFill>
                  <a:srgbClr val="098658"/>
                </a:solidFill>
                <a:effectLst/>
                <a:latin typeface="+mj-lt"/>
              </a:rPr>
              <a:t>3</a:t>
            </a:r>
            <a:r>
              <a:rPr lang="en-US" sz="1800" b="0" dirty="0">
                <a:solidFill>
                  <a:srgbClr val="000000"/>
                </a:solidFill>
                <a:effectLst/>
                <a:latin typeface="+mj-lt"/>
              </a:rPr>
              <a:t>x + </a:t>
            </a:r>
            <a:r>
              <a:rPr lang="en-US" sz="1800" b="0" dirty="0">
                <a:solidFill>
                  <a:srgbClr val="098658"/>
                </a:solidFill>
                <a:effectLst/>
                <a:latin typeface="+mj-lt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85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2190"/>
            <a:ext cx="109728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Automata, executions, and determinism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66800"/>
                <a:ext cx="10515600" cy="527102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latin typeface="Calibri Light" panose="020F0302020204030204" pitchFamily="34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An automaton is a tuple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sz="2800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where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variables; a valuation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is a state and the set of all valuations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val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d>
                  </m:oMath>
                </a14:m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is the state space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is the set of initial or start states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is a set of names of actions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𝑣𝑎𝑙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is the set of transitions</a:t>
                </a:r>
              </a:p>
              <a:p>
                <a:pPr lvl="1"/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 transition is a triple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en-US" sz="2400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24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often written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i="1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An action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is said to be </a:t>
                </a:r>
                <a:r>
                  <a:rPr lang="en-US" sz="28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enabled</a:t>
                </a:r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at state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if there exists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0" i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latin typeface="Calibri Light" panose="020F0302020204030204" pitchFamily="34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An </a:t>
                </a:r>
                <a:r>
                  <a:rPr lang="en-US" sz="2800" b="1" dirty="0">
                    <a:latin typeface="Calibri Light" panose="020F0302020204030204" pitchFamily="34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execution</a:t>
                </a:r>
                <a:r>
                  <a:rPr lang="en-US" sz="2800" dirty="0">
                    <a:latin typeface="Calibri Light" panose="020F0302020204030204" pitchFamily="34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 or a run of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is a finite or infinite alternating sequence of states and actions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sz="2800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such that (1</a:t>
                </a:r>
                <a:r>
                  <a:rPr lang="en-US" sz="2800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𝛩</m:t>
                    </m:r>
                  </m:oMath>
                </a14:m>
                <a:r>
                  <a:rPr lang="en-US" sz="2800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</a:t>
                </a:r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and (2) </a:t>
                </a:r>
                <a:r>
                  <a:rPr lang="en-US" sz="2800" i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Calibri Light" panose="020F0302020204030204" pitchFamily="34" charset="0"/>
                    <a:ea typeface="Cambria Math" panose="02040503050406030204" pitchFamily="18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endParaRPr lang="en-US" sz="2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is </a:t>
                </a:r>
                <a:r>
                  <a:rPr lang="en-US" sz="28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deterministic</a:t>
                </a:r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and there is at most one next state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from any state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US" sz="2800" b="1" i="1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  <a:p>
                <a:pPr marL="914400" lvl="2" indent="0">
                  <a:buNone/>
                </a:pPr>
                <a:endParaRPr lang="en-US" sz="2000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66800"/>
                <a:ext cx="10515600" cy="5271029"/>
              </a:xfrm>
              <a:blipFill>
                <a:blip r:embed="rId2"/>
                <a:stretch>
                  <a:fillRect l="-965" t="-2404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08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40B6-2067-4DE8-A51A-385B089E2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Specifications and verification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8D3DA-0C85-5000-C591-303A670B1B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58674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 </a:t>
                </a:r>
                <a:r>
                  <a:rPr lang="en-US" sz="2400" b="1" dirty="0"/>
                  <a:t>specification</a:t>
                </a:r>
                <a:r>
                  <a:rPr lang="en-US" sz="2400" dirty="0"/>
                  <a:t> is an assertion about executions of an automaton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Examples: 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All executions of </a:t>
                </a:r>
                <a:r>
                  <a:rPr lang="en-US" sz="2400" dirty="0" err="1"/>
                  <a:t>Collatz</a:t>
                </a:r>
                <a:r>
                  <a:rPr lang="en-US" sz="2400" dirty="0"/>
                  <a:t> (with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/>
                  <a:t>) eventually enter reaches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↦1⟩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All executions of </a:t>
                </a:r>
                <a:r>
                  <a:rPr lang="en-US" sz="2400" dirty="0" err="1"/>
                  <a:t>Collatz</a:t>
                </a:r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∈[1,200]</m:t>
                    </m:r>
                  </m:oMath>
                </a14:m>
                <a:r>
                  <a:rPr lang="en-US" sz="2400" dirty="0"/>
                  <a:t> stays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≤10,000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8D3DA-0C85-5000-C591-303A670B1B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5867400" cy="4525963"/>
              </a:xfrm>
              <a:blipFill>
                <a:blip r:embed="rId3"/>
                <a:stretch>
                  <a:fillRect l="-172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8B25F07-26A4-BB93-46D6-DE1997688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1590" y="1217647"/>
            <a:ext cx="6565010" cy="320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FA9978-7A37-1127-97EC-1C63201AC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055" y="685800"/>
            <a:ext cx="3880945" cy="32984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19E954-01F5-63CC-0935-2A4375C1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0336"/>
            <a:ext cx="11582400" cy="1143000"/>
          </a:xfrm>
        </p:spPr>
        <p:txBody>
          <a:bodyPr>
            <a:noAutofit/>
          </a:bodyPr>
          <a:lstStyle/>
          <a:p>
            <a:r>
              <a:rPr lang="en-US" sz="3600" dirty="0"/>
              <a:t>Example 2: Butterfly effect and the Lorentz Attractor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1E947-46A7-1A20-040C-962BBAF756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03" y="1326984"/>
                <a:ext cx="5562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​</m:t>
                          </m:r>
                        </m:num>
                        <m:den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​</m:t>
                          </m:r>
                          <m:r>
                            <a:rPr lang="en-US" i="1" dirty="0" err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​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l-GR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l-GR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err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​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1E947-46A7-1A20-040C-962BBAF756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03" y="1326984"/>
                <a:ext cx="5562600" cy="4525963"/>
              </a:xfrm>
              <a:blipFill>
                <a:blip r:embed="rId4"/>
                <a:stretch>
                  <a:fillRect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A239571-2FDE-54C7-65B7-A9D66C598545}"/>
              </a:ext>
            </a:extLst>
          </p:cNvPr>
          <p:cNvSpPr txBox="1"/>
          <p:nvPr/>
        </p:nvSpPr>
        <p:spPr>
          <a:xfrm>
            <a:off x="5410200" y="3718679"/>
            <a:ext cx="647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1961, while working on models of atmospheric convection to improve weather forecasting, Edward Lorenz made a surprising discovery. He reran a computer simulation of ODEs but started it from </a:t>
            </a:r>
            <a:r>
              <a:rPr lang="en-US" b="1" dirty="0"/>
              <a:t>intermediate values rounded to three decimal places </a:t>
            </a:r>
            <a:r>
              <a:rPr lang="en-US" dirty="0"/>
              <a:t>instead of the full six. </a:t>
            </a:r>
          </a:p>
          <a:p>
            <a:endParaRPr lang="en-US" dirty="0"/>
          </a:p>
          <a:p>
            <a:r>
              <a:rPr lang="en-US" dirty="0"/>
              <a:t>To his astonishment, the new simulation initially matched the previous run but soon diverged completely, producing a different weather pattern. This unexpected sensitivity to initial conditions led Lorenz to realize that </a:t>
            </a:r>
            <a:r>
              <a:rPr lang="en-US" b="1" dirty="0"/>
              <a:t>deterministic systems </a:t>
            </a:r>
            <a:r>
              <a:rPr lang="en-US" dirty="0"/>
              <a:t>could behave unpredictably, laying the foundation for chaos theory.</a:t>
            </a:r>
          </a:p>
        </p:txBody>
      </p:sp>
    </p:spTree>
    <p:extLst>
      <p:ext uri="{BB962C8B-B14F-4D97-AF65-F5344CB8AC3E}">
        <p14:creationId xmlns:p14="http://schemas.microsoft.com/office/powerpoint/2010/main" val="186891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9E954-01F5-63CC-0935-2A4375C1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Lorentz Automaton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1E947-46A7-1A20-040C-962BBAF756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2971800"/>
                <a:ext cx="7701455" cy="3505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,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𝑡𝑦𝑝𝑒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𝑡𝑦𝑝𝑒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𝑡𝑦𝑝𝑒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/>
                  <a:t>A </a:t>
                </a:r>
                <a:r>
                  <a:rPr lang="en-US" sz="2000" b="1" dirty="0"/>
                  <a:t>valuation</a:t>
                </a:r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↦5,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.6,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−3.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state space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000" b="0" i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𝑠𝑡𝑒𝑝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/>
                  <a:t> </a:t>
                </a:r>
                <a:endParaRPr lang="en-US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𝒗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Do all executions converge? Do they stay bounded? </a:t>
                </a:r>
              </a:p>
              <a:p>
                <a:pPr marL="0" indent="0">
                  <a:buNone/>
                </a:pPr>
                <a:r>
                  <a:rPr lang="en-US" sz="2000" dirty="0"/>
                  <a:t>Do executions starting nearby, stay close? </a:t>
                </a:r>
              </a:p>
              <a:p>
                <a:pPr marL="0" indent="0">
                  <a:buNone/>
                </a:pPr>
                <a:r>
                  <a:rPr lang="en-US" sz="2000" dirty="0"/>
                  <a:t>Even though this is a deterministic automaton, because of infinite state space and sensitivity to initial conditions, these questions are nontrivial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1E947-46A7-1A20-040C-962BBAF756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2971800"/>
                <a:ext cx="7701455" cy="3505200"/>
              </a:xfrm>
              <a:blipFill>
                <a:blip r:embed="rId2"/>
                <a:stretch>
                  <a:fillRect l="-824" t="-1083" b="-6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0FA9978-7A37-1127-97EC-1C63201AC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055" y="1066800"/>
            <a:ext cx="3880945" cy="3298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081ACC-52AF-840E-6F52-18EFFE10F94E}"/>
                  </a:ext>
                </a:extLst>
              </p:cNvPr>
              <p:cNvSpPr txBox="1"/>
              <p:nvPr/>
            </p:nvSpPr>
            <p:spPr>
              <a:xfrm>
                <a:off x="609598" y="1417638"/>
                <a:ext cx="3429001" cy="132343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+mj-lt"/>
                  </a:rPr>
                  <a:t>Lorentz: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000" i="1" dirty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l-GR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sz="200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l-GR" sz="20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000" i="1" dirty="0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​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081ACC-52AF-840E-6F52-18EFFE10F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8" y="1417638"/>
                <a:ext cx="3429001" cy="1323439"/>
              </a:xfrm>
              <a:prstGeom prst="rect">
                <a:avLst/>
              </a:prstGeom>
              <a:blipFill>
                <a:blip r:embed="rId4"/>
                <a:stretch>
                  <a:fillRect l="-1471" t="-2830" b="-37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96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7929608" cy="495299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Read. Modeling computation: Chapter 2 of </a:t>
            </a:r>
            <a:r>
              <a:rPr lang="en-US" dirty="0" err="1">
                <a:latin typeface="+mj-lt"/>
              </a:rPr>
              <a:t>CPSBook</a:t>
            </a:r>
            <a:r>
              <a:rPr lang="en-US" dirty="0">
                <a:latin typeface="+mj-lt"/>
              </a:rPr>
              <a:t>, first part of Chapter 7, and section on SAT/SMT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Form team (optional*) and go through Project Jumpstart exercise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Next: Invariance and reachability</a:t>
            </a:r>
          </a:p>
        </p:txBody>
      </p:sp>
    </p:spTree>
    <p:extLst>
      <p:ext uri="{BB962C8B-B14F-4D97-AF65-F5344CB8AC3E}">
        <p14:creationId xmlns:p14="http://schemas.microsoft.com/office/powerpoint/2010/main" val="276468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AE41A-F63D-B248-9322-3BF23751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Learning-enabled cyber-physical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C2BCD-723B-3249-811C-3AD6B09A2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507081" cy="4983161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A cyber-physical system is a computer system monitoring or controlling a physical process. 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A learning-enabled system uses machine learning models for perception or control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Examples: drone delivery, autonomous car, smart electric grid, insulin pump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 number of possible behaviors of such systems is usually </a:t>
            </a:r>
            <a:r>
              <a:rPr lang="en-US" i="1" dirty="0"/>
              <a:t>uncountably infinite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A collage of different types of diabetes&#10;&#10;Description automatically generated">
            <a:extLst>
              <a:ext uri="{FF2B5EF4-FFF2-40B4-BE49-F238E27FC236}">
                <a16:creationId xmlns:a16="http://schemas.microsoft.com/office/drawing/2014/main" id="{A83D9026-33E1-86F5-5D7B-F07347280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90"/>
          <a:stretch/>
        </p:blipFill>
        <p:spPr>
          <a:xfrm>
            <a:off x="7116681" y="2667000"/>
            <a:ext cx="490888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ED458-3D25-A9A6-4A49-A249B368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Specifications or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EA75C-B06D-EDE5-947E-30AB7FD9A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4318"/>
            <a:ext cx="6400800" cy="527748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>Requirements </a:t>
            </a:r>
            <a:r>
              <a:rPr lang="en-US" dirty="0"/>
              <a:t>are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statements about behaviors of a system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Drone visits waypoints while avoiding collisions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The vehicle stays within the lanes and maintains distance to leading car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/>
              <a:t>Insulin pump maintains blood glucose level to within the prescribed range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>Testing</a:t>
            </a:r>
            <a:r>
              <a:rPr lang="en-US" dirty="0"/>
              <a:t>: evaluates requirements on a finite number of behaviors</a:t>
            </a:r>
          </a:p>
          <a:p>
            <a:pPr marL="0" indent="0">
              <a:lnSpc>
                <a:spcPct val="120000"/>
              </a:lnSpc>
              <a:buNone/>
            </a:pPr>
            <a:endParaRPr lang="en-US" i="1" dirty="0"/>
          </a:p>
          <a:p>
            <a:pPr marL="0" indent="0">
              <a:lnSpc>
                <a:spcPct val="120000"/>
              </a:lnSpc>
              <a:buNone/>
            </a:pPr>
            <a:r>
              <a:rPr lang="en-US" i="1" dirty="0"/>
              <a:t>Testing can show presence of bugs but not their absence</a:t>
            </a:r>
            <a:r>
              <a:rPr lang="en-US" dirty="0"/>
              <a:t> --- E. Dijkstra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>Verification</a:t>
            </a:r>
            <a:r>
              <a:rPr lang="en-US" dirty="0"/>
              <a:t>: aims to prove requirements over all behaviors</a:t>
            </a:r>
          </a:p>
          <a:p>
            <a:endParaRPr lang="en-US" dirty="0"/>
          </a:p>
        </p:txBody>
      </p:sp>
      <p:pic>
        <p:nvPicPr>
          <p:cNvPr id="7" name="Picture 6" descr="A collage of a medical device&#10;&#10;Description automatically generated">
            <a:extLst>
              <a:ext uri="{FF2B5EF4-FFF2-40B4-BE49-F238E27FC236}">
                <a16:creationId xmlns:a16="http://schemas.microsoft.com/office/drawing/2014/main" id="{F6DB49CF-AA75-116B-3051-5D4C7FBD0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90"/>
          <a:stretch/>
        </p:blipFill>
        <p:spPr>
          <a:xfrm>
            <a:off x="7010400" y="2514600"/>
            <a:ext cx="5029200" cy="249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7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55ED6-3280-2950-5110-269DE879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Failures in real world: Uber Fatality (Tempe, 2018)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328FF-C8D3-A716-39C8-C7169148B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1"/>
            <a:ext cx="8458200" cy="55165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An Uber autonomous test vehicle struck and killed </a:t>
            </a:r>
            <a:r>
              <a:rPr lang="en-US" sz="2400" b="1" dirty="0"/>
              <a:t>Elaine Herzberg </a:t>
            </a:r>
            <a:r>
              <a:rPr lang="en-US" sz="2400" dirty="0"/>
              <a:t>pushing a bicycle across a dark road.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perception system had detected her six seconds before impact — but kept switching labels: first a vehicle, then a bicycle, then an “unknown object.” Because of this uncertainty, the system never triggered emergency braking.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Uber had disabled the car’s automatic emergency braking to avoid “jerky” rides, leaving only the human backup driver, who was looking at her phone.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Without verified fail-safes and robust uncertainty handling, autonomy can </a:t>
            </a:r>
            <a:r>
              <a:rPr lang="en-US" sz="2400" i="1" dirty="0"/>
              <a:t>see</a:t>
            </a:r>
            <a:r>
              <a:rPr lang="en-US" sz="2400" dirty="0"/>
              <a:t> a hazard but still fail to act.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Police In Arizona Release Dashcam Video ...">
            <a:extLst>
              <a:ext uri="{FF2B5EF4-FFF2-40B4-BE49-F238E27FC236}">
                <a16:creationId xmlns:a16="http://schemas.microsoft.com/office/drawing/2014/main" id="{B4B1E926-BBEA-226F-9067-5276F909F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766" y="2438400"/>
            <a:ext cx="3257729" cy="24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55ED6-3280-2950-5110-269DE879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1658600" cy="639762"/>
          </a:xfrm>
        </p:spPr>
        <p:txBody>
          <a:bodyPr>
            <a:noAutofit/>
          </a:bodyPr>
          <a:lstStyle/>
          <a:p>
            <a:r>
              <a:rPr lang="en-US" sz="3200" dirty="0"/>
              <a:t>Failures in real world: Toyota Unintended Acceleration (2009–11)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328FF-C8D3-A716-39C8-C7169148B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1"/>
            <a:ext cx="11277600" cy="5516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Drivers reported sudden, uncontrollable acceleration in Toyota vehicles.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Lawsuits and investigations revealed evidence of software flaws in the electronic throttle control: </a:t>
            </a:r>
            <a:r>
              <a:rPr lang="en-US" sz="2400" b="1" dirty="0"/>
              <a:t>stack overflows, race conditions, and inadequate fail-safes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Hundreds of crashes and fatalities were attributed to this failure mode, and Toyota paid billions in settlements.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NASA’s technical team </a:t>
            </a:r>
            <a:r>
              <a:rPr lang="en-US" sz="2400" dirty="0"/>
              <a:t>found that </a:t>
            </a:r>
            <a:r>
              <a:rPr lang="en-US" sz="2400" b="1" dirty="0"/>
              <a:t>memory corruption could disable safety tasks</a:t>
            </a:r>
            <a:r>
              <a:rPr lang="en-US" sz="2400" dirty="0"/>
              <a:t>, leaving the throttle stuck open. </a:t>
            </a:r>
          </a:p>
        </p:txBody>
      </p:sp>
    </p:spTree>
    <p:extLst>
      <p:ext uri="{BB962C8B-B14F-4D97-AF65-F5344CB8AC3E}">
        <p14:creationId xmlns:p14="http://schemas.microsoft.com/office/powerpoint/2010/main" val="10054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55ED6-3280-2950-5110-269DE879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11277600" cy="639762"/>
          </a:xfrm>
        </p:spPr>
        <p:txBody>
          <a:bodyPr>
            <a:noAutofit/>
          </a:bodyPr>
          <a:lstStyle/>
          <a:p>
            <a:r>
              <a:rPr lang="en-US" sz="3200" dirty="0"/>
              <a:t>Failures in real world: Boeing 737 MAX – MCAS (2018–19)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328FF-C8D3-A716-39C8-C7169148B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1"/>
            <a:ext cx="7162800" cy="55165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Boeing added the MCAS system to the 737 MAX to automatically push the nose down if it sensed a high angle of attack, preventing stalls.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flaw was that MCAS relied on a </a:t>
            </a:r>
            <a:r>
              <a:rPr lang="en-US" sz="2400" i="1" dirty="0"/>
              <a:t>single</a:t>
            </a:r>
            <a:r>
              <a:rPr lang="en-US" sz="2400" dirty="0"/>
              <a:t> angle-of-attack sensor. When that sensor failed, the system kept forcing the nose down, while the pilots, unaware of MCAS’s authority, fought back.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Two crashes in Indonesia and Ethiopia killed 346 people and grounded the global fleet for almost two years.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Investigators pointed not only to the sensor design but also to Boeing’s </a:t>
            </a:r>
            <a:r>
              <a:rPr lang="en-US" sz="2400" b="1" dirty="0"/>
              <a:t>assumptions </a:t>
            </a:r>
            <a:r>
              <a:rPr lang="en-US" sz="2400" dirty="0"/>
              <a:t>about pilot response times and training.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050" name="Picture 2" descr="Flawed analysis, failed oversight: How Boeing, FAA certified the suspect 737  MAX flight control system | The Seattle Times">
            <a:extLst>
              <a:ext uri="{FF2B5EF4-FFF2-40B4-BE49-F238E27FC236}">
                <a16:creationId xmlns:a16="http://schemas.microsoft.com/office/drawing/2014/main" id="{7216F89F-3A3D-09AA-7E61-A00DC4087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1"/>
            <a:ext cx="44196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1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DB780B-3323-374E-9A74-E72DEDEA9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04800"/>
            <a:ext cx="8852880" cy="777708"/>
          </a:xfrm>
        </p:spPr>
        <p:txBody>
          <a:bodyPr>
            <a:noAutofit/>
          </a:bodyPr>
          <a:lstStyle/>
          <a:p>
            <a:r>
              <a:rPr lang="en-US" sz="4800" dirty="0"/>
              <a:t>Successes of Verification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71B0A-1593-814B-9DAB-DF49E145F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059" y="1295400"/>
            <a:ext cx="8404821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Hardware verification now standard in EDA tools from Synopsys, Cadence, etc.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hlinkClick r:id="rId2"/>
              </a:rPr>
              <a:t>SLAM</a:t>
            </a:r>
            <a:r>
              <a:rPr lang="en-US" sz="2000" dirty="0"/>
              <a:t> tool from MSR routinely used for verification of Device Drivers at Microsoft: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>
                <a:hlinkClick r:id="rId3"/>
              </a:rPr>
              <a:t>AMAZON</a:t>
            </a:r>
            <a:r>
              <a:rPr lang="en-US" sz="2000" dirty="0"/>
              <a:t> AWS developers write proofs using CBMC and other Automated reasoning tools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err="1">
                <a:hlinkClick r:id="rId4"/>
              </a:rPr>
              <a:t>Goolge</a:t>
            </a:r>
            <a:r>
              <a:rPr lang="en-US" sz="2000" dirty="0"/>
              <a:t> runs static analysis tools on their entire codebase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Formal modeling and analysis is becoming part of certification process for avionics (e.g., ASTREE); DO-333 supplement of DO-178C identifies aspects of airworthiness certification that pertains to of software using </a:t>
            </a:r>
            <a:r>
              <a:rPr lang="en-US" sz="2000" i="1" dirty="0"/>
              <a:t>formal methods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Coverity, Galois, SRI, and others</a:t>
            </a:r>
            <a:r>
              <a:rPr lang="en-US" sz="2000" i="1" dirty="0"/>
              <a:t> 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LE-CPS, Automotive, and manufacturing ...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665F6-C24A-0228-2934-1E755DCFEF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580" y="914401"/>
            <a:ext cx="2876720" cy="13111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C13775-ADDE-904C-92FD-5184A98130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0" y="2743200"/>
            <a:ext cx="1865641" cy="2224689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7A6AAD-7A58-3554-2324-AAFD55568501}"/>
              </a:ext>
            </a:extLst>
          </p:cNvPr>
          <p:cNvSpPr txBox="1"/>
          <p:nvPr/>
        </p:nvSpPr>
        <p:spPr>
          <a:xfrm>
            <a:off x="8363081" y="5181600"/>
            <a:ext cx="382891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hangingPunct="0"/>
            <a:r>
              <a:rPr lang="en-US" sz="1200" dirty="0">
                <a:solidFill>
                  <a:schemeClr val="tx1"/>
                </a:solidFill>
              </a:rPr>
              <a:t>Sadowski, et al. Lessons from Building Static Analysis Tools at Google. CACM, 18. </a:t>
            </a:r>
          </a:p>
          <a:p>
            <a:pPr hangingPunct="0"/>
            <a:endParaRPr lang="en-US" sz="1200" dirty="0"/>
          </a:p>
          <a:p>
            <a:pPr hangingPunct="0"/>
            <a:r>
              <a:rPr lang="en-US" sz="1200" dirty="0">
                <a:solidFill>
                  <a:schemeClr val="tx1"/>
                </a:solidFill>
              </a:rPr>
              <a:t>Chong, et al. Code-level model checking in the software development workﬂow. ICSE, 20. </a:t>
            </a:r>
          </a:p>
          <a:p>
            <a:pPr hangingPunct="0"/>
            <a:endParaRPr lang="en-US" sz="1200" dirty="0">
              <a:solidFill>
                <a:schemeClr val="tx1"/>
              </a:solidFill>
            </a:endParaRPr>
          </a:p>
          <a:p>
            <a:pPr hangingPunct="0"/>
            <a:r>
              <a:rPr lang="en-US" sz="1200" dirty="0" err="1">
                <a:solidFill>
                  <a:schemeClr val="tx1"/>
                </a:solidFill>
              </a:rPr>
              <a:t>O’Hearn</a:t>
            </a:r>
            <a:r>
              <a:rPr lang="en-US" sz="1200" dirty="0">
                <a:solidFill>
                  <a:schemeClr val="tx1"/>
                </a:solidFill>
              </a:rPr>
              <a:t>. Continuous reasoning: Scaling the impact of formal methods. LICS ’18. </a:t>
            </a:r>
          </a:p>
          <a:p>
            <a:endParaRPr lang="en-US" sz="1200" b="0" i="0" dirty="0">
              <a:effectLst/>
              <a:latin typeface="open-sans"/>
            </a:endParaRPr>
          </a:p>
          <a:p>
            <a:endParaRPr lang="en-US" sz="1200" dirty="0">
              <a:latin typeface="open-sans"/>
            </a:endParaRPr>
          </a:p>
        </p:txBody>
      </p:sp>
    </p:spTree>
    <p:extLst>
      <p:ext uri="{BB962C8B-B14F-4D97-AF65-F5344CB8AC3E}">
        <p14:creationId xmlns:p14="http://schemas.microsoft.com/office/powerpoint/2010/main" val="14630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E64CAF1-ED88-384B-9C95-89D3A0EF7C09}"/>
              </a:ext>
            </a:extLst>
          </p:cNvPr>
          <p:cNvSpPr/>
          <p:nvPr/>
        </p:nvSpPr>
        <p:spPr>
          <a:xfrm>
            <a:off x="4713759" y="2996176"/>
            <a:ext cx="2354735" cy="1124792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+mj-lt"/>
              </a:rPr>
              <a:t>Testing, verification, and validation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E0D940-D297-C747-BC65-DFD0E61C6A54}"/>
              </a:ext>
            </a:extLst>
          </p:cNvPr>
          <p:cNvCxnSpPr>
            <a:cxnSpLocks/>
            <a:stCxn id="21" idx="1"/>
            <a:endCxn id="16" idx="3"/>
          </p:cNvCxnSpPr>
          <p:nvPr/>
        </p:nvCxnSpPr>
        <p:spPr>
          <a:xfrm flipH="1">
            <a:off x="7068494" y="3003064"/>
            <a:ext cx="692104" cy="555508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CD5458-EDD5-BD49-8436-7EF62C460AE3}"/>
              </a:ext>
            </a:extLst>
          </p:cNvPr>
          <p:cNvCxnSpPr>
            <a:cxnSpLocks/>
            <a:stCxn id="22" idx="1"/>
            <a:endCxn id="16" idx="3"/>
          </p:cNvCxnSpPr>
          <p:nvPr/>
        </p:nvCxnSpPr>
        <p:spPr>
          <a:xfrm flipH="1" flipV="1">
            <a:off x="7068494" y="3558572"/>
            <a:ext cx="692104" cy="617064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F18946-81AD-B04E-B01E-F2B8C77FB50E}"/>
                  </a:ext>
                </a:extLst>
              </p:cNvPr>
              <p:cNvSpPr/>
              <p:nvPr/>
            </p:nvSpPr>
            <p:spPr>
              <a:xfrm>
                <a:off x="7760598" y="2556350"/>
                <a:ext cx="2354735" cy="893427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+mj-lt"/>
                  </a:rPr>
                  <a:t>Proof or Certificate that all behaviors of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600">
                    <a:solidFill>
                      <a:schemeClr val="bg1"/>
                    </a:solidFill>
                    <a:latin typeface="+mj-lt"/>
                  </a:rPr>
                  <a:t> meets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en-US" sz="1600" b="1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F18946-81AD-B04E-B01E-F2B8C77FB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598" y="2556350"/>
                <a:ext cx="2354735" cy="893427"/>
              </a:xfrm>
              <a:prstGeom prst="rect">
                <a:avLst/>
              </a:prstGeom>
              <a:blipFill>
                <a:blip r:embed="rId3"/>
                <a:stretch>
                  <a:fillRect l="-777" r="-440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2B39521-5884-6C4F-85E5-D9039B442AAF}"/>
                  </a:ext>
                </a:extLst>
              </p:cNvPr>
              <p:cNvSpPr/>
              <p:nvPr/>
            </p:nvSpPr>
            <p:spPr>
              <a:xfrm>
                <a:off x="7760598" y="3728922"/>
                <a:ext cx="2354735" cy="893427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+mj-lt"/>
                  </a:rPr>
                  <a:t>Counterexample showing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latin typeface="+mj-lt"/>
                  </a:rPr>
                  <a:t> violates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2B39521-5884-6C4F-85E5-D9039B442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598" y="3728922"/>
                <a:ext cx="2354735" cy="893427"/>
              </a:xfrm>
              <a:prstGeom prst="rect">
                <a:avLst/>
              </a:prstGeom>
              <a:blipFill>
                <a:blip r:embed="rId4"/>
                <a:stretch>
                  <a:fillRect l="-77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EE9785BC-8AAE-874A-BD39-B6EE864D2969}"/>
              </a:ext>
            </a:extLst>
          </p:cNvPr>
          <p:cNvCxnSpPr>
            <a:cxnSpLocks/>
            <a:stCxn id="22" idx="2"/>
            <a:endCxn id="14" idx="2"/>
          </p:cNvCxnSpPr>
          <p:nvPr/>
        </p:nvCxnSpPr>
        <p:spPr>
          <a:xfrm rot="5400000" flipH="1">
            <a:off x="5712529" y="1396913"/>
            <a:ext cx="501381" cy="5949493"/>
          </a:xfrm>
          <a:prstGeom prst="bentConnector3">
            <a:avLst>
              <a:gd name="adj1" fmla="val -130028"/>
            </a:avLst>
          </a:prstGeom>
          <a:ln w="7620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5A87FAE-607B-DF4C-80E0-B0CC8BD94D41}"/>
                  </a:ext>
                </a:extLst>
              </p:cNvPr>
              <p:cNvSpPr/>
              <p:nvPr/>
            </p:nvSpPr>
            <p:spPr>
              <a:xfrm>
                <a:off x="1811105" y="2996176"/>
                <a:ext cx="2354735" cy="1124792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+mj-lt"/>
                  </a:rPr>
                  <a:t>System, Code, environment model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latin typeface="+mj-lt"/>
                  </a:rPr>
                  <a:t> and specs </a:t>
                </a:r>
                <a:r>
                  <a:rPr lang="en-US" i="1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US">
                    <a:solidFill>
                      <a:schemeClr val="bg1"/>
                    </a:solidFill>
                    <a:latin typeface="+mj-lt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5A87FAE-607B-DF4C-80E0-B0CC8BD94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105" y="2996176"/>
                <a:ext cx="2354735" cy="11247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A62A504-8F41-234A-9A49-388306CCC46D}"/>
              </a:ext>
            </a:extLst>
          </p:cNvPr>
          <p:cNvSpPr txBox="1"/>
          <p:nvPr/>
        </p:nvSpPr>
        <p:spPr>
          <a:xfrm>
            <a:off x="164868" y="151058"/>
            <a:ext cx="1190596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+mj-lt"/>
              </a:rPr>
              <a:t>Verification: Certifies, discover edge cases &amp; operating domains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E54132-23F4-D947-A6C4-732B6559829F}"/>
              </a:ext>
            </a:extLst>
          </p:cNvPr>
          <p:cNvCxnSpPr>
            <a:cxnSpLocks/>
            <a:stCxn id="16" idx="1"/>
            <a:endCxn id="14" idx="3"/>
          </p:cNvCxnSpPr>
          <p:nvPr/>
        </p:nvCxnSpPr>
        <p:spPr>
          <a:xfrm flipH="1">
            <a:off x="4165840" y="3558572"/>
            <a:ext cx="547919" cy="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omputer Programmer Icons - Download Free Vector Icons | Noun Project">
            <a:extLst>
              <a:ext uri="{FF2B5EF4-FFF2-40B4-BE49-F238E27FC236}">
                <a16:creationId xmlns:a16="http://schemas.microsoft.com/office/drawing/2014/main" id="{E1E5EF73-E085-2441-AA65-FCBC8394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81" y="1947523"/>
            <a:ext cx="829871" cy="82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eural Network Icons - Download Free Vector Icons | Noun Project">
            <a:extLst>
              <a:ext uri="{FF2B5EF4-FFF2-40B4-BE49-F238E27FC236}">
                <a16:creationId xmlns:a16="http://schemas.microsoft.com/office/drawing/2014/main" id="{7411EC2B-17C9-6246-846F-4AF78D624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03" y="2901283"/>
            <a:ext cx="1241716" cy="124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6225711-899A-A348-A423-6946A366BD41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8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754" b="31401"/>
          <a:stretch/>
        </p:blipFill>
        <p:spPr bwMode="auto">
          <a:xfrm>
            <a:off x="11019918" y="4959433"/>
            <a:ext cx="1007214" cy="36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ld FAA Logo - LogoDix">
            <a:extLst>
              <a:ext uri="{FF2B5EF4-FFF2-40B4-BE49-F238E27FC236}">
                <a16:creationId xmlns:a16="http://schemas.microsoft.com/office/drawing/2014/main" id="{8F349D00-A374-3A47-8A46-5B435DD7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5381" y="3552107"/>
            <a:ext cx="1245450" cy="12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ublic Opinion Icons - Download Free Vector Icons | Noun Project">
            <a:extLst>
              <a:ext uri="{FF2B5EF4-FFF2-40B4-BE49-F238E27FC236}">
                <a16:creationId xmlns:a16="http://schemas.microsoft.com/office/drawing/2014/main" id="{940201C9-D10A-AC4D-812A-3F477813A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0212" y="2429071"/>
            <a:ext cx="1026212" cy="102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96686E2-BC25-B645-8BD4-E5DB2FA394AD}"/>
              </a:ext>
            </a:extLst>
          </p:cNvPr>
          <p:cNvSpPr txBox="1"/>
          <p:nvPr/>
        </p:nvSpPr>
        <p:spPr>
          <a:xfrm>
            <a:off x="2818032" y="4757260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+mj-lt"/>
              </a:rPr>
              <a:t>edge-case, improve logic, ODD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B1E05C8-E5AE-6EFD-09C0-E25491645943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1291130" y="3549922"/>
            <a:ext cx="519975" cy="8650"/>
          </a:xfrm>
          <a:prstGeom prst="straightConnector1">
            <a:avLst/>
          </a:prstGeom>
          <a:ln w="76200"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D4220F-0067-9331-19DC-DAD6AE027039}"/>
              </a:ext>
            </a:extLst>
          </p:cNvPr>
          <p:cNvCxnSpPr>
            <a:cxnSpLocks/>
            <a:endCxn id="21" idx="3"/>
          </p:cNvCxnSpPr>
          <p:nvPr/>
        </p:nvCxnSpPr>
        <p:spPr>
          <a:xfrm flipH="1">
            <a:off x="10115333" y="3003064"/>
            <a:ext cx="719931" cy="0"/>
          </a:xfrm>
          <a:prstGeom prst="straightConnector1">
            <a:avLst/>
          </a:prstGeom>
          <a:ln w="76200">
            <a:headEnd type="triangle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A1B0A-5CE9-F0B2-90B6-2FAA477D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/>
              <a:t>Sayan Mitra    University of Illinois, Urbana-Champaign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C6DBB5-75A2-6B9C-3D91-35F32DE7367F}"/>
                  </a:ext>
                </a:extLst>
              </p:cNvPr>
              <p:cNvSpPr txBox="1"/>
              <p:nvPr/>
            </p:nvSpPr>
            <p:spPr>
              <a:xfrm>
                <a:off x="148603" y="4272267"/>
                <a:ext cx="1732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0C6DBB5-75A2-6B9C-3D91-35F32DE73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03" y="4272267"/>
                <a:ext cx="1732782" cy="461665"/>
              </a:xfrm>
              <a:prstGeom prst="rect">
                <a:avLst/>
              </a:prstGeom>
              <a:blipFill>
                <a:blip r:embed="rId11"/>
                <a:stretch>
                  <a:fillRect r="-351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2">
            <a:extLst>
              <a:ext uri="{FF2B5EF4-FFF2-40B4-BE49-F238E27FC236}">
                <a16:creationId xmlns:a16="http://schemas.microsoft.com/office/drawing/2014/main" id="{55299C6A-A4BE-B163-D783-1D2292365282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Verification in Engineering Ecosystem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2AF875-ABC1-07FE-7412-13E89FE0294B}"/>
              </a:ext>
            </a:extLst>
          </p:cNvPr>
          <p:cNvSpPr txBox="1"/>
          <p:nvPr/>
        </p:nvSpPr>
        <p:spPr>
          <a:xfrm>
            <a:off x="10652297" y="5486200"/>
            <a:ext cx="1539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trust in products and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EDC41-7DF1-80D1-F173-606DA31D131B}"/>
              </a:ext>
            </a:extLst>
          </p:cNvPr>
          <p:cNvSpPr txBox="1"/>
          <p:nvPr/>
        </p:nvSpPr>
        <p:spPr>
          <a:xfrm>
            <a:off x="135903" y="5320587"/>
            <a:ext cx="153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Engineers, Product managers, models</a:t>
            </a:r>
          </a:p>
        </p:txBody>
      </p:sp>
    </p:spTree>
    <p:extLst>
      <p:ext uri="{BB962C8B-B14F-4D97-AF65-F5344CB8AC3E}">
        <p14:creationId xmlns:p14="http://schemas.microsoft.com/office/powerpoint/2010/main" val="138875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14" grpId="0" animBg="1"/>
      <p:bldP spid="40" grpId="0"/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66927</TotalTime>
  <Words>3125</Words>
  <Application>Microsoft Macintosh PowerPoint</Application>
  <PresentationFormat>Widescreen</PresentationFormat>
  <Paragraphs>320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Courier New</vt:lpstr>
      <vt:lpstr>open-sans</vt:lpstr>
      <vt:lpstr>Office Theme</vt:lpstr>
      <vt:lpstr>Introduction Verifying learning-enabled cyberphysical systems </vt:lpstr>
      <vt:lpstr>What is verification?</vt:lpstr>
      <vt:lpstr>Learning-enabled cyber-physical systems</vt:lpstr>
      <vt:lpstr>Formal Specifications or Requirements</vt:lpstr>
      <vt:lpstr>Failures in real world: Uber Fatality (Tempe, 2018) </vt:lpstr>
      <vt:lpstr>Failures in real world: Toyota Unintended Acceleration (2009–11)</vt:lpstr>
      <vt:lpstr>Failures in real world: Boeing 737 MAX – MCAS (2018–19) </vt:lpstr>
      <vt:lpstr>Successes of Verification </vt:lpstr>
      <vt:lpstr>PowerPoint Presentation</vt:lpstr>
      <vt:lpstr>PowerPoint Presentation</vt:lpstr>
      <vt:lpstr>The Reach of Formal Verification</vt:lpstr>
      <vt:lpstr>Course Objectives</vt:lpstr>
      <vt:lpstr>Learning objectives</vt:lpstr>
      <vt:lpstr>Administrivia</vt:lpstr>
      <vt:lpstr>Fall 2025 Edition</vt:lpstr>
      <vt:lpstr>Expectations and grading</vt:lpstr>
      <vt:lpstr>Course Project </vt:lpstr>
      <vt:lpstr>Course Staff</vt:lpstr>
      <vt:lpstr>Discrete Models</vt:lpstr>
      <vt:lpstr>Outline</vt:lpstr>
      <vt:lpstr>Models: State machines or Automata</vt:lpstr>
      <vt:lpstr>Models: State machines or Automata</vt:lpstr>
      <vt:lpstr>Collatz Automata</vt:lpstr>
      <vt:lpstr>Automata, executions, and determinism</vt:lpstr>
      <vt:lpstr>Specifications and verification</vt:lpstr>
      <vt:lpstr>Example 2: Butterfly effect and the Lorentz Attractor</vt:lpstr>
      <vt:lpstr>Lorentz Automaton</vt:lpstr>
      <vt:lpstr>Assignments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Sayan Mitras</dc:creator>
  <cp:keywords>Introduction, Formalization of Mathematics, Proofs</cp:keywords>
  <cp:lastModifiedBy>Mitra, Sayan</cp:lastModifiedBy>
  <cp:revision>353</cp:revision>
  <dcterms:created xsi:type="dcterms:W3CDTF">2012-08-27T20:41:55Z</dcterms:created>
  <dcterms:modified xsi:type="dcterms:W3CDTF">2025-08-26T19:23:58Z</dcterms:modified>
  <cp:category>ECE584</cp:category>
</cp:coreProperties>
</file>